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notesMasterIdLst>
    <p:notesMasterId r:id="rId26"/>
  </p:notesMasterIdLst>
  <p:sldIdLst>
    <p:sldId id="256" r:id="rId2"/>
    <p:sldId id="362" r:id="rId3"/>
    <p:sldId id="363" r:id="rId4"/>
    <p:sldId id="364" r:id="rId5"/>
    <p:sldId id="365" r:id="rId6"/>
    <p:sldId id="366" r:id="rId7"/>
    <p:sldId id="367" r:id="rId8"/>
    <p:sldId id="344" r:id="rId9"/>
    <p:sldId id="345" r:id="rId10"/>
    <p:sldId id="347" r:id="rId11"/>
    <p:sldId id="348" r:id="rId12"/>
    <p:sldId id="349" r:id="rId13"/>
    <p:sldId id="350" r:id="rId14"/>
    <p:sldId id="351" r:id="rId15"/>
    <p:sldId id="352" r:id="rId16"/>
    <p:sldId id="353" r:id="rId17"/>
    <p:sldId id="354" r:id="rId18"/>
    <p:sldId id="355" r:id="rId19"/>
    <p:sldId id="356" r:id="rId20"/>
    <p:sldId id="357" r:id="rId21"/>
    <p:sldId id="358" r:id="rId22"/>
    <p:sldId id="359" r:id="rId23"/>
    <p:sldId id="360" r:id="rId24"/>
    <p:sldId id="361" r:id="rId2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3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85A02B-D9D6-4BC7-BD1A-0C439226DE41}" type="datetimeFigureOut">
              <a:rPr lang="zh-CN" altLang="en-US" smtClean="0"/>
              <a:pPr/>
              <a:t>2017/3/14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8D460B-FCBF-4F68-A559-8E415D1DDED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9021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32869" y="5517232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47EC6-CB47-4768-9811-6E3B54093484}" type="datetime1">
              <a:rPr lang="zh-CN" altLang="en-US" smtClean="0"/>
              <a:pPr/>
              <a:t>2017/3/14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CC93F-9B3C-4EE7-9870-3D016680E837}" type="datetime1">
              <a:rPr lang="zh-CN" altLang="en-US" smtClean="0"/>
              <a:pPr/>
              <a:t>2017/3/14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6CA2C-5ACD-411C-BC33-FE293CBE3AB9}" type="datetime1">
              <a:rPr lang="zh-CN" altLang="en-US" smtClean="0"/>
              <a:pPr/>
              <a:t>2017/3/14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895707"/>
            <a:ext cx="7520940" cy="548640"/>
          </a:xfrm>
        </p:spPr>
        <p:txBody>
          <a:bodyPr/>
          <a:lstStyle>
            <a:lvl1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584" y="1628800"/>
            <a:ext cx="7520940" cy="3579849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 sz="24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1pPr>
            <a:lvl2pPr>
              <a:lnSpc>
                <a:spcPct val="120000"/>
              </a:lnSpc>
              <a:defRPr sz="24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2pPr>
            <a:lvl3pPr>
              <a:lnSpc>
                <a:spcPct val="120000"/>
              </a:lnSpc>
              <a:defRPr sz="24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3pPr>
            <a:lvl4pPr>
              <a:lnSpc>
                <a:spcPct val="120000"/>
              </a:lnSpc>
              <a:defRPr sz="24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4pPr>
            <a:lvl5pPr>
              <a:lnSpc>
                <a:spcPct val="120000"/>
              </a:lnSpc>
              <a:defRPr sz="24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16632"/>
            <a:ext cx="798104" cy="799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7"/>
          <p:cNvSpPr/>
          <p:nvPr userDrawn="1"/>
        </p:nvSpPr>
        <p:spPr>
          <a:xfrm>
            <a:off x="933802" y="146299"/>
            <a:ext cx="42679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cap="all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舒体" panose="02010601030101010101" pitchFamily="2" charset="-122"/>
                <a:ea typeface="方正舒体" panose="02010601030101010101" pitchFamily="2" charset="-122"/>
                <a:cs typeface="+mj-cs"/>
              </a:rPr>
              <a:t>数据结构与算法</a:t>
            </a:r>
            <a:endParaRPr lang="zh-CN" altLang="en-US" sz="2400" dirty="0"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3779912" y="6453336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西安交通大学计算机科学与技术系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8244408" y="6441217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D6FB1EF2-4E04-428D-9A98-735957314976}" type="slidenum">
              <a:rPr lang="zh-CN" altLang="en-US" smtClean="0">
                <a:solidFill>
                  <a:schemeClr val="bg1"/>
                </a:solidFill>
              </a:rPr>
              <a:pPr/>
              <a:t>‹#›</a:t>
            </a:fld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179512" y="6441217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2016/2/5</a:t>
            </a:r>
            <a:endParaRPr lang="zh-CN" altLang="en-US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F9C47-783F-4BA3-8F44-C651CC1C7843}" type="datetime1">
              <a:rPr lang="zh-CN" altLang="en-US" smtClean="0"/>
              <a:pPr/>
              <a:t>2017/3/14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4DB96-0AE5-4520-9185-F689CCFB8160}" type="datetime1">
              <a:rPr lang="zh-CN" altLang="en-US" smtClean="0"/>
              <a:pPr/>
              <a:t>2017/3/14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D1D45-E3BC-449A-A2CA-DC7EEC7FF1AB}" type="datetime1">
              <a:rPr lang="zh-CN" altLang="en-US" smtClean="0"/>
              <a:pPr/>
              <a:t>2017/3/14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96B2F-325E-4DB5-B672-90AD506B448C}" type="datetime1">
              <a:rPr lang="zh-CN" altLang="en-US" smtClean="0"/>
              <a:pPr/>
              <a:t>2017/3/14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B2991-BBE5-4E69-A281-1A8B0AE9CDD7}" type="datetime1">
              <a:rPr lang="zh-CN" altLang="en-US" smtClean="0"/>
              <a:pPr/>
              <a:t>2017/3/14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D44D8-17C8-4EF3-AEA6-26CE6DA18EE0}" type="datetime1">
              <a:rPr lang="zh-CN" altLang="en-US" smtClean="0"/>
              <a:pPr/>
              <a:t>2017/3/14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16A5A-BD99-4717-BAC1-7A32521A6EAD}" type="datetime1">
              <a:rPr lang="zh-CN" altLang="en-US" smtClean="0"/>
              <a:pPr/>
              <a:t>2017/3/14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6309319"/>
            <a:ext cx="3574257" cy="548681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6309319"/>
            <a:ext cx="9146380" cy="548682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1520" y="6451667"/>
            <a:ext cx="1533226" cy="2639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42F99069-F18D-4F57-97B5-E5E224D09DA9}" type="datetime1">
              <a:rPr lang="zh-CN" altLang="en-US" smtClean="0"/>
              <a:pPr/>
              <a:t>2017/3/14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61570" y="6446499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60432" y="6332199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hf sldNum="0" hdr="0" ftr="0"/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06556" y="1428736"/>
            <a:ext cx="6565774" cy="1204306"/>
          </a:xfrm>
        </p:spPr>
        <p:txBody>
          <a:bodyPr/>
          <a:lstStyle/>
          <a:p>
            <a:r>
              <a:rPr lang="zh-CN" altLang="zh-CN" sz="4400" b="1" dirty="0" smtClean="0"/>
              <a:t>第</a:t>
            </a:r>
            <a:r>
              <a:rPr lang="en-US" altLang="zh-CN" sz="4400" b="1" dirty="0" smtClean="0"/>
              <a:t>4</a:t>
            </a:r>
            <a:r>
              <a:rPr lang="zh-CN" altLang="zh-CN" sz="4400" b="1" dirty="0" smtClean="0"/>
              <a:t>章</a:t>
            </a:r>
            <a:r>
              <a:rPr lang="en-US" altLang="zh-CN" sz="4400" b="1" dirty="0" smtClean="0"/>
              <a:t>  </a:t>
            </a:r>
            <a:r>
              <a:rPr lang="zh-CN" altLang="en-US" sz="4400" b="1" dirty="0" smtClean="0"/>
              <a:t>扩展</a:t>
            </a:r>
            <a:r>
              <a:rPr lang="zh-CN" altLang="zh-CN" sz="4400" b="1" dirty="0" smtClean="0"/>
              <a:t>线性表</a:t>
            </a:r>
            <a:r>
              <a:rPr lang="en-US" altLang="zh-CN" sz="4400" b="1" dirty="0" smtClean="0"/>
              <a:t>——			</a:t>
            </a:r>
            <a:r>
              <a:rPr lang="zh-CN" altLang="en-US" sz="4400" b="1" dirty="0" smtClean="0"/>
              <a:t>数组与广义表</a:t>
            </a:r>
            <a:endParaRPr lang="zh-CN" altLang="zh-CN" sz="4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16632"/>
            <a:ext cx="798104" cy="799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933802" y="146299"/>
            <a:ext cx="42679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cap="all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舒体" panose="02010601030101010101" pitchFamily="2" charset="-122"/>
                <a:ea typeface="方正舒体" panose="02010601030101010101" pitchFamily="2" charset="-122"/>
                <a:cs typeface="+mj-cs"/>
              </a:rPr>
              <a:t>数据结构与算法</a:t>
            </a:r>
            <a:endParaRPr lang="zh-CN" altLang="en-US" sz="2400" dirty="0"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2576696" y="2928934"/>
            <a:ext cx="6353022" cy="3020346"/>
          </a:xfrm>
          <a:prstGeom prst="round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zh-CN" altLang="zh-C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知识</a:t>
            </a:r>
            <a:r>
              <a:rPr lang="zh-CN" altLang="zh-CN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要点</a:t>
            </a:r>
            <a:endParaRPr lang="en-US" altLang="zh-CN" sz="2400" dirty="0" smtClean="0"/>
          </a:p>
          <a:p>
            <a:r>
              <a:rPr lang="en-US" sz="2000" dirty="0" smtClean="0"/>
              <a:t>(1) </a:t>
            </a:r>
            <a:r>
              <a:rPr lang="zh-CN" altLang="en-US" sz="2000" dirty="0" smtClean="0"/>
              <a:t>熟悉多维定长线性表</a:t>
            </a:r>
            <a:r>
              <a:rPr lang="en-US" sz="2000" dirty="0" smtClean="0"/>
              <a:t>---</a:t>
            </a:r>
            <a:r>
              <a:rPr lang="zh-CN" altLang="en-US" sz="2000" dirty="0" smtClean="0"/>
              <a:t>数组的基本概念，数组的顺序存储、链式存储。多维数组与多维线性表的关系。</a:t>
            </a:r>
          </a:p>
          <a:p>
            <a:r>
              <a:rPr lang="en-US" sz="2000" dirty="0" smtClean="0"/>
              <a:t>(2) </a:t>
            </a:r>
            <a:r>
              <a:rPr lang="zh-CN" altLang="en-US" sz="2000" dirty="0" smtClean="0"/>
              <a:t>掌握常见特殊数组的压缩存储，了解稀疏矩阵的压缩存储方法。</a:t>
            </a:r>
          </a:p>
          <a:p>
            <a:r>
              <a:rPr lang="en-US" sz="2000" dirty="0" smtClean="0"/>
              <a:t>(3) </a:t>
            </a:r>
            <a:r>
              <a:rPr lang="zh-CN" altLang="en-US" sz="2000" dirty="0" smtClean="0"/>
              <a:t>熟悉多层推广线性表</a:t>
            </a:r>
            <a:r>
              <a:rPr lang="en-US" sz="2000" dirty="0" smtClean="0"/>
              <a:t>---</a:t>
            </a:r>
            <a:r>
              <a:rPr lang="zh-CN" altLang="en-US" sz="2000" dirty="0" smtClean="0"/>
              <a:t>广义表的基本概念，初步掌握广义表的连式存储结构。</a:t>
            </a:r>
          </a:p>
          <a:p>
            <a:r>
              <a:rPr lang="en-US" sz="2000" dirty="0" smtClean="0"/>
              <a:t>(4) </a:t>
            </a:r>
            <a:r>
              <a:rPr lang="zh-CN" altLang="en-US" sz="2000" dirty="0" smtClean="0"/>
              <a:t>了解数组和广义表的应用。</a:t>
            </a:r>
          </a:p>
          <a:p>
            <a:pPr algn="ctr"/>
            <a:endParaRPr lang="zh-CN" altLang="en-US" sz="2000" dirty="0"/>
          </a:p>
        </p:txBody>
      </p:sp>
      <p:sp>
        <p:nvSpPr>
          <p:cNvPr id="7" name="副标题 2"/>
          <p:cNvSpPr txBox="1">
            <a:spLocks/>
          </p:cNvSpPr>
          <p:nvPr/>
        </p:nvSpPr>
        <p:spPr>
          <a:xfrm>
            <a:off x="2987824" y="6381328"/>
            <a:ext cx="5976664" cy="443001"/>
          </a:xfrm>
          <a:prstGeom prst="rect">
            <a:avLst/>
          </a:prstGeom>
        </p:spPr>
        <p:txBody>
          <a:bodyPr vert="horz" lIns="91440" tIns="9144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800"/>
              </a:spcBef>
              <a:buFont typeface="Arial" pitchFamily="34" charset="0"/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800" i="1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西安交通大学计算机科学与技术系</a:t>
            </a:r>
          </a:p>
        </p:txBody>
      </p:sp>
      <p:sp>
        <p:nvSpPr>
          <p:cNvPr id="8" name="日期占位符 5"/>
          <p:cNvSpPr>
            <a:spLocks noGrp="1"/>
          </p:cNvSpPr>
          <p:nvPr>
            <p:ph type="dt" sz="half" idx="10"/>
          </p:nvPr>
        </p:nvSpPr>
        <p:spPr>
          <a:xfrm>
            <a:off x="-36512" y="6485577"/>
            <a:ext cx="1123132" cy="227149"/>
          </a:xfrm>
        </p:spPr>
        <p:txBody>
          <a:bodyPr/>
          <a:lstStyle/>
          <a:p>
            <a:fld id="{FE3E9456-702B-478D-AFB3-A22B853B09FE}" type="datetime1">
              <a:rPr lang="zh-CN" altLang="en-US" smtClean="0"/>
              <a:pPr/>
              <a:t>2017/3/14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27410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4.2.2 </a:t>
            </a:r>
            <a:r>
              <a:rPr lang="zh-CN" altLang="zh-CN" b="1" dirty="0"/>
              <a:t>广义表的存储</a:t>
            </a:r>
            <a:r>
              <a:rPr lang="zh-CN" altLang="zh-CN" b="1" dirty="0" smtClean="0"/>
              <a:t>表示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5786" y="1571612"/>
            <a:ext cx="8030696" cy="3086084"/>
          </a:xfrm>
        </p:spPr>
        <p:txBody>
          <a:bodyPr>
            <a:normAutofit/>
          </a:bodyPr>
          <a:lstStyle/>
          <a:p>
            <a:r>
              <a:rPr lang="en-US" altLang="zh-CN" dirty="0"/>
              <a:t>1</a:t>
            </a:r>
            <a:r>
              <a:rPr lang="zh-CN" altLang="zh-CN" dirty="0"/>
              <a:t>．</a:t>
            </a:r>
            <a:r>
              <a:rPr lang="zh-CN" altLang="zh-CN" dirty="0">
                <a:solidFill>
                  <a:srgbClr val="FF0000"/>
                </a:solidFill>
              </a:rPr>
              <a:t>广义表的头尾链表存储</a:t>
            </a:r>
            <a:r>
              <a:rPr lang="zh-CN" altLang="zh-CN" dirty="0" smtClean="0">
                <a:solidFill>
                  <a:srgbClr val="FF0000"/>
                </a:solidFill>
              </a:rPr>
              <a:t>方式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b="0" dirty="0" smtClean="0"/>
              <a:t>	</a:t>
            </a:r>
            <a:r>
              <a:rPr lang="zh-CN" altLang="zh-CN" b="0" dirty="0" smtClean="0"/>
              <a:t>根据</a:t>
            </a:r>
            <a:r>
              <a:rPr lang="zh-CN" altLang="zh-CN" b="0" dirty="0"/>
              <a:t>种类不同，广义表中的元素可以分为两类</a:t>
            </a:r>
            <a:r>
              <a:rPr lang="zh-CN" altLang="zh-CN" b="0" dirty="0" smtClean="0"/>
              <a:t>：原子结点和表结点。</a:t>
            </a:r>
            <a:endParaRPr lang="en-US" altLang="zh-CN" b="0" dirty="0" smtClean="0"/>
          </a:p>
          <a:p>
            <a:pPr>
              <a:buFont typeface="Arial" pitchFamily="34" charset="0"/>
              <a:buChar char="•"/>
            </a:pPr>
            <a:r>
              <a:rPr lang="zh-CN" altLang="zh-CN" dirty="0" smtClean="0">
                <a:solidFill>
                  <a:srgbClr val="FF0000"/>
                </a:solidFill>
              </a:rPr>
              <a:t>表</a:t>
            </a:r>
            <a:r>
              <a:rPr lang="zh-CN" altLang="zh-CN" dirty="0">
                <a:solidFill>
                  <a:srgbClr val="FF0000"/>
                </a:solidFill>
              </a:rPr>
              <a:t>结点</a:t>
            </a:r>
            <a:r>
              <a:rPr lang="zh-CN" altLang="zh-CN" b="0" dirty="0"/>
              <a:t>可由三个域组成：</a:t>
            </a:r>
            <a:r>
              <a:rPr lang="zh-CN" altLang="zh-CN" dirty="0">
                <a:solidFill>
                  <a:srgbClr val="0033CC"/>
                </a:solidFill>
              </a:rPr>
              <a:t>标识域</a:t>
            </a:r>
            <a:r>
              <a:rPr lang="zh-CN" altLang="zh-CN" dirty="0" smtClean="0">
                <a:solidFill>
                  <a:srgbClr val="0033CC"/>
                </a:solidFill>
              </a:rPr>
              <a:t>、指示</a:t>
            </a:r>
            <a:r>
              <a:rPr lang="zh-CN" altLang="zh-CN" dirty="0">
                <a:solidFill>
                  <a:srgbClr val="0033CC"/>
                </a:solidFill>
              </a:rPr>
              <a:t>头结点的指针域和指示尾节点的指针域</a:t>
            </a:r>
            <a:r>
              <a:rPr lang="zh-CN" altLang="zh-CN" b="0" dirty="0" smtClean="0"/>
              <a:t>；</a:t>
            </a:r>
            <a:endParaRPr lang="en-US" altLang="zh-CN" b="0" dirty="0" smtClean="0"/>
          </a:p>
          <a:p>
            <a:pPr>
              <a:buFont typeface="Arial" pitchFamily="34" charset="0"/>
              <a:buChar char="•"/>
            </a:pPr>
            <a:r>
              <a:rPr lang="zh-CN" altLang="zh-CN" dirty="0" smtClean="0">
                <a:solidFill>
                  <a:srgbClr val="FF0000"/>
                </a:solidFill>
              </a:rPr>
              <a:t>原子结点</a:t>
            </a:r>
            <a:r>
              <a:rPr lang="zh-CN" altLang="zh-CN" b="0" dirty="0"/>
              <a:t>只需两个域：</a:t>
            </a:r>
            <a:r>
              <a:rPr lang="zh-CN" altLang="zh-CN" dirty="0">
                <a:solidFill>
                  <a:srgbClr val="0033CC"/>
                </a:solidFill>
              </a:rPr>
              <a:t>标识域和值域</a:t>
            </a:r>
            <a:r>
              <a:rPr lang="zh-CN" altLang="zh-CN" b="0" dirty="0" smtClean="0"/>
              <a:t>。</a:t>
            </a:r>
            <a:endParaRPr lang="zh-CN" altLang="zh-CN" b="0" dirty="0"/>
          </a:p>
          <a:p>
            <a:endParaRPr lang="zh-CN" altLang="en-US" dirty="0"/>
          </a:p>
        </p:txBody>
      </p:sp>
      <p:pic>
        <p:nvPicPr>
          <p:cNvPr id="15361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00298" y="4526885"/>
            <a:ext cx="3857652" cy="17215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0412585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7584" y="836712"/>
            <a:ext cx="7520940" cy="5760640"/>
          </a:xfrm>
        </p:spPr>
        <p:txBody>
          <a:bodyPr>
            <a:normAutofit fontScale="62500" lnSpcReduction="20000"/>
          </a:bodyPr>
          <a:lstStyle/>
          <a:p>
            <a:r>
              <a:rPr lang="zh-CN" altLang="zh-CN" dirty="0"/>
              <a:t>算法</a:t>
            </a:r>
            <a:r>
              <a:rPr lang="en-US" altLang="zh-CN" dirty="0" smtClean="0"/>
              <a:t>4.2</a:t>
            </a:r>
            <a:r>
              <a:rPr lang="zh-CN" altLang="zh-CN" dirty="0" smtClean="0"/>
              <a:t>：</a:t>
            </a:r>
            <a:r>
              <a:rPr lang="zh-CN" altLang="zh-CN" dirty="0"/>
              <a:t>广义表头尾链表存储表示方式的结点类</a:t>
            </a:r>
          </a:p>
          <a:p>
            <a:r>
              <a:rPr lang="en-US" altLang="zh-CN" b="0" dirty="0" err="1" smtClean="0"/>
              <a:t>struct</a:t>
            </a:r>
            <a:r>
              <a:rPr lang="en-US" altLang="zh-CN" b="0" dirty="0" smtClean="0"/>
              <a:t> </a:t>
            </a:r>
            <a:r>
              <a:rPr lang="en-US" altLang="zh-CN" b="0" dirty="0" err="1"/>
              <a:t>GenListNode</a:t>
            </a:r>
            <a:r>
              <a:rPr lang="en-US" altLang="zh-CN" b="0" dirty="0"/>
              <a:t> { //</a:t>
            </a:r>
            <a:r>
              <a:rPr lang="zh-CN" altLang="zh-CN" b="0" dirty="0"/>
              <a:t>广义表结点类定义</a:t>
            </a:r>
          </a:p>
          <a:p>
            <a:r>
              <a:rPr lang="en-US" altLang="zh-CN" b="0" dirty="0"/>
              <a:t>public:</a:t>
            </a:r>
            <a:endParaRPr lang="zh-CN" altLang="zh-CN" b="0" dirty="0"/>
          </a:p>
          <a:p>
            <a:r>
              <a:rPr lang="en-US" altLang="zh-CN" b="0" dirty="0" smtClean="0"/>
              <a:t>	</a:t>
            </a:r>
            <a:r>
              <a:rPr lang="en-US" altLang="zh-CN" b="0" dirty="0" err="1" smtClean="0"/>
              <a:t>GenListNode</a:t>
            </a:r>
            <a:r>
              <a:rPr lang="en-US" altLang="zh-CN" b="0" dirty="0"/>
              <a:t>() : </a:t>
            </a:r>
            <a:r>
              <a:rPr lang="en-US" altLang="zh-CN" b="0" dirty="0" err="1"/>
              <a:t>utype</a:t>
            </a:r>
            <a:r>
              <a:rPr lang="en-US" altLang="zh-CN" b="0" dirty="0"/>
              <a:t>(0), </a:t>
            </a:r>
            <a:r>
              <a:rPr lang="en-US" altLang="zh-CN" b="0" dirty="0" err="1"/>
              <a:t>tlink</a:t>
            </a:r>
            <a:r>
              <a:rPr lang="en-US" altLang="zh-CN" b="0" dirty="0"/>
              <a:t>(NULL), info.ref(0) {} //</a:t>
            </a:r>
            <a:r>
              <a:rPr lang="zh-CN" altLang="zh-CN" b="0" dirty="0"/>
              <a:t>构造函数</a:t>
            </a:r>
          </a:p>
          <a:p>
            <a:r>
              <a:rPr lang="en-US" altLang="zh-CN" b="0" dirty="0" smtClean="0"/>
              <a:t>	</a:t>
            </a:r>
            <a:r>
              <a:rPr lang="en-US" altLang="zh-CN" b="0" dirty="0" err="1" smtClean="0"/>
              <a:t>GenListNode</a:t>
            </a:r>
            <a:r>
              <a:rPr lang="en-US" altLang="zh-CN" b="0" dirty="0" smtClean="0"/>
              <a:t>(</a:t>
            </a:r>
            <a:r>
              <a:rPr lang="en-US" altLang="zh-CN" b="0" dirty="0" err="1" smtClean="0"/>
              <a:t>GenListNode</a:t>
            </a:r>
            <a:r>
              <a:rPr lang="en-US" altLang="zh-CN" b="0" dirty="0" smtClean="0"/>
              <a:t>&lt;T</a:t>
            </a:r>
            <a:r>
              <a:rPr lang="en-US" altLang="zh-CN" b="0" dirty="0"/>
              <a:t>&gt;&amp; RL) { //</a:t>
            </a:r>
            <a:r>
              <a:rPr lang="zh-CN" altLang="zh-CN" b="0" dirty="0"/>
              <a:t>复制构造函数</a:t>
            </a:r>
          </a:p>
          <a:p>
            <a:r>
              <a:rPr lang="en-US" altLang="zh-CN" b="0" dirty="0" smtClean="0"/>
              <a:t>		</a:t>
            </a:r>
            <a:r>
              <a:rPr lang="en-US" altLang="zh-CN" b="0" dirty="0" err="1" smtClean="0"/>
              <a:t>utype</a:t>
            </a:r>
            <a:r>
              <a:rPr lang="en-US" altLang="zh-CN" b="0" dirty="0" smtClean="0"/>
              <a:t> </a:t>
            </a:r>
            <a:r>
              <a:rPr lang="en-US" altLang="zh-CN" b="0" dirty="0"/>
              <a:t>= </a:t>
            </a:r>
            <a:r>
              <a:rPr lang="en-US" altLang="zh-CN" b="0" dirty="0" err="1"/>
              <a:t>RL.utype</a:t>
            </a:r>
            <a:r>
              <a:rPr lang="en-US" altLang="zh-CN" b="0" dirty="0"/>
              <a:t>; info = RL.info;</a:t>
            </a:r>
            <a:endParaRPr lang="zh-CN" altLang="zh-CN" b="0" dirty="0"/>
          </a:p>
          <a:p>
            <a:r>
              <a:rPr lang="en-US" altLang="zh-CN" b="0" dirty="0" smtClean="0"/>
              <a:t>	}</a:t>
            </a:r>
            <a:endParaRPr lang="zh-CN" altLang="zh-CN" b="0" dirty="0"/>
          </a:p>
          <a:p>
            <a:r>
              <a:rPr lang="en-US" altLang="zh-CN" b="0" dirty="0"/>
              <a:t>private:</a:t>
            </a:r>
            <a:endParaRPr lang="zh-CN" altLang="zh-CN" b="0" dirty="0"/>
          </a:p>
          <a:p>
            <a:r>
              <a:rPr lang="en-US" altLang="zh-CN" b="0" dirty="0" smtClean="0"/>
              <a:t>	</a:t>
            </a:r>
            <a:r>
              <a:rPr lang="en-US" altLang="zh-CN" b="0" dirty="0" err="1" smtClean="0"/>
              <a:t>int</a:t>
            </a:r>
            <a:r>
              <a:rPr lang="en-US" altLang="zh-CN" b="0" dirty="0" smtClean="0"/>
              <a:t> </a:t>
            </a:r>
            <a:r>
              <a:rPr lang="en-US" altLang="zh-CN" b="0" dirty="0" err="1"/>
              <a:t>utype</a:t>
            </a:r>
            <a:r>
              <a:rPr lang="en-US" altLang="zh-CN" b="0" dirty="0"/>
              <a:t>; //</a:t>
            </a:r>
            <a:r>
              <a:rPr lang="zh-CN" altLang="zh-CN" b="0" dirty="0"/>
              <a:t>＝</a:t>
            </a:r>
            <a:r>
              <a:rPr lang="en-US" altLang="zh-CN" b="0" dirty="0"/>
              <a:t>0 / 1 </a:t>
            </a:r>
            <a:endParaRPr lang="zh-CN" altLang="zh-CN" b="0" dirty="0"/>
          </a:p>
          <a:p>
            <a:r>
              <a:rPr lang="en-US" altLang="zh-CN" b="0" dirty="0" smtClean="0"/>
              <a:t>	union </a:t>
            </a:r>
            <a:r>
              <a:rPr lang="en-US" altLang="zh-CN" b="0" dirty="0"/>
              <a:t>{ //</a:t>
            </a:r>
            <a:r>
              <a:rPr lang="zh-CN" altLang="zh-CN" b="0" dirty="0"/>
              <a:t>联合</a:t>
            </a:r>
          </a:p>
          <a:p>
            <a:r>
              <a:rPr lang="en-US" altLang="zh-CN" b="0" dirty="0" smtClean="0"/>
              <a:t>		T </a:t>
            </a:r>
            <a:r>
              <a:rPr lang="en-US" altLang="zh-CN" b="0" dirty="0"/>
              <a:t>value; //</a:t>
            </a:r>
            <a:r>
              <a:rPr lang="en-US" altLang="zh-CN" b="0" dirty="0" err="1"/>
              <a:t>utype</a:t>
            </a:r>
            <a:r>
              <a:rPr lang="en-US" altLang="zh-CN" b="0" dirty="0"/>
              <a:t>=1,</a:t>
            </a:r>
            <a:r>
              <a:rPr lang="zh-CN" altLang="zh-CN" b="0" dirty="0"/>
              <a:t>存放数值</a:t>
            </a:r>
          </a:p>
          <a:p>
            <a:r>
              <a:rPr lang="en-US" altLang="zh-CN" b="0" dirty="0" smtClean="0"/>
              <a:t>		</a:t>
            </a:r>
            <a:r>
              <a:rPr lang="en-US" altLang="zh-CN" b="0" dirty="0" err="1" smtClean="0"/>
              <a:t>struct</a:t>
            </a:r>
            <a:r>
              <a:rPr lang="en-US" altLang="zh-CN" b="0" dirty="0"/>
              <a:t>{</a:t>
            </a:r>
            <a:endParaRPr lang="zh-CN" altLang="zh-CN" b="0" dirty="0"/>
          </a:p>
          <a:p>
            <a:r>
              <a:rPr lang="en-US" altLang="zh-CN" b="0" dirty="0" smtClean="0"/>
              <a:t>			 </a:t>
            </a:r>
            <a:r>
              <a:rPr lang="en-US" altLang="zh-CN" b="0" dirty="0" err="1"/>
              <a:t>GenListNode</a:t>
            </a:r>
            <a:r>
              <a:rPr lang="en-US" altLang="zh-CN" b="0" dirty="0"/>
              <a:t>&lt;T&gt; *hp;</a:t>
            </a:r>
            <a:endParaRPr lang="zh-CN" altLang="zh-CN" b="0" dirty="0"/>
          </a:p>
          <a:p>
            <a:r>
              <a:rPr lang="en-US" altLang="zh-CN" b="0" dirty="0" smtClean="0"/>
              <a:t>			 </a:t>
            </a:r>
            <a:r>
              <a:rPr lang="en-US" altLang="zh-CN" b="0" dirty="0" err="1"/>
              <a:t>GenListNode</a:t>
            </a:r>
            <a:r>
              <a:rPr lang="en-US" altLang="zh-CN" b="0" dirty="0"/>
              <a:t>&lt;T&gt; *</a:t>
            </a:r>
            <a:r>
              <a:rPr lang="en-US" altLang="zh-CN" b="0" dirty="0" err="1"/>
              <a:t>tp</a:t>
            </a:r>
            <a:r>
              <a:rPr lang="en-US" altLang="zh-CN" b="0" dirty="0"/>
              <a:t>;</a:t>
            </a:r>
            <a:endParaRPr lang="zh-CN" altLang="zh-CN" b="0" dirty="0"/>
          </a:p>
          <a:p>
            <a:r>
              <a:rPr lang="en-US" altLang="zh-CN" b="0" dirty="0" smtClean="0"/>
              <a:t>		}</a:t>
            </a:r>
            <a:r>
              <a:rPr lang="en-US" altLang="zh-CN" b="0" dirty="0" err="1"/>
              <a:t>ptr</a:t>
            </a:r>
            <a:r>
              <a:rPr lang="en-US" altLang="zh-CN" b="0" dirty="0"/>
              <a:t>;</a:t>
            </a:r>
            <a:endParaRPr lang="zh-CN" altLang="zh-CN" b="0" dirty="0"/>
          </a:p>
          <a:p>
            <a:r>
              <a:rPr lang="en-US" altLang="zh-CN" b="0" dirty="0" smtClean="0"/>
              <a:t>	} </a:t>
            </a:r>
            <a:r>
              <a:rPr lang="en-US" altLang="zh-CN" b="0" dirty="0"/>
              <a:t>info;</a:t>
            </a:r>
            <a:endParaRPr lang="zh-CN" altLang="zh-CN" b="0" dirty="0"/>
          </a:p>
          <a:p>
            <a:r>
              <a:rPr lang="en-US" altLang="zh-CN" b="0" dirty="0"/>
              <a:t>};</a:t>
            </a:r>
            <a:endParaRPr lang="zh-CN" altLang="zh-CN" b="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913267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35" name="Rectangle 12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3497" name="Picture 18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1643050"/>
            <a:ext cx="7505700" cy="319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498" name="Rectangle 186"/>
          <p:cNvSpPr>
            <a:spLocks noChangeArrowheads="1"/>
          </p:cNvSpPr>
          <p:nvPr/>
        </p:nvSpPr>
        <p:spPr bwMode="auto">
          <a:xfrm>
            <a:off x="2714612" y="5214950"/>
            <a:ext cx="407196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图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4-9 </a:t>
            </a: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广义表的存储结构示例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5" name="Rectangle 33"/>
          <p:cNvSpPr>
            <a:spLocks noChangeArrowheads="1"/>
          </p:cNvSpPr>
          <p:nvPr/>
        </p:nvSpPr>
        <p:spPr bwMode="auto">
          <a:xfrm>
            <a:off x="6286512" y="142852"/>
            <a:ext cx="2428892" cy="156966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04800" algn="l"/>
              </a:tabLst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＝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()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04800" algn="l"/>
              </a:tabLst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B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＝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(e) 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04800" algn="l"/>
              </a:tabLst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＝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(a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(b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d)) 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04800" algn="l"/>
              </a:tabLst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＝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(A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())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04800" algn="l"/>
              </a:tabLst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E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＝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(A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B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C) 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04800" algn="l"/>
              </a:tabLst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F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＝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(a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F) 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348333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7584" y="785794"/>
            <a:ext cx="7887820" cy="5448668"/>
          </a:xfrm>
        </p:spPr>
        <p:txBody>
          <a:bodyPr>
            <a:normAutofit/>
          </a:bodyPr>
          <a:lstStyle/>
          <a:p>
            <a:r>
              <a:rPr lang="zh-CN" altLang="zh-CN" b="0" dirty="0"/>
              <a:t>在这种存储结构</a:t>
            </a:r>
            <a:r>
              <a:rPr lang="zh-CN" altLang="zh-CN" b="0" dirty="0" smtClean="0"/>
              <a:t>中</a:t>
            </a:r>
            <a:r>
              <a:rPr lang="zh-CN" altLang="en-US" b="0" dirty="0" smtClean="0"/>
              <a:t>有</a:t>
            </a:r>
            <a:r>
              <a:rPr lang="zh-CN" altLang="zh-CN" b="0" dirty="0" smtClean="0"/>
              <a:t>几种</a:t>
            </a:r>
            <a:r>
              <a:rPr lang="zh-CN" altLang="zh-CN" b="0" dirty="0"/>
              <a:t>情况</a:t>
            </a:r>
            <a:r>
              <a:rPr lang="zh-CN" altLang="zh-CN" b="0" dirty="0" smtClean="0"/>
              <a:t>：</a:t>
            </a:r>
            <a:endParaRPr lang="en-US" altLang="zh-CN" b="0" dirty="0" smtClean="0"/>
          </a:p>
          <a:p>
            <a:r>
              <a:rPr lang="zh-CN" altLang="zh-CN" b="0" dirty="0" smtClean="0"/>
              <a:t>（</a:t>
            </a:r>
            <a:r>
              <a:rPr lang="en-US" altLang="zh-CN" b="0" dirty="0"/>
              <a:t>1</a:t>
            </a:r>
            <a:r>
              <a:rPr lang="zh-CN" altLang="zh-CN" b="0" dirty="0"/>
              <a:t>）</a:t>
            </a:r>
            <a:r>
              <a:rPr lang="zh-CN" altLang="zh-CN" b="0" dirty="0">
                <a:solidFill>
                  <a:srgbClr val="0033CC"/>
                </a:solidFill>
              </a:rPr>
              <a:t>除空表的头</a:t>
            </a:r>
            <a:r>
              <a:rPr lang="zh-CN" altLang="zh-CN" b="0" dirty="0" smtClean="0">
                <a:solidFill>
                  <a:srgbClr val="0033CC"/>
                </a:solidFill>
              </a:rPr>
              <a:t>指针</a:t>
            </a:r>
            <a:r>
              <a:rPr lang="zh-CN" altLang="en-US" b="0" dirty="0" smtClean="0">
                <a:solidFill>
                  <a:srgbClr val="0033CC"/>
                </a:solidFill>
              </a:rPr>
              <a:t>为</a:t>
            </a:r>
            <a:r>
              <a:rPr lang="zh-CN" altLang="zh-CN" b="0" dirty="0" smtClean="0">
                <a:solidFill>
                  <a:srgbClr val="0033CC"/>
                </a:solidFill>
              </a:rPr>
              <a:t>空</a:t>
            </a:r>
            <a:r>
              <a:rPr lang="zh-CN" altLang="zh-CN" b="0" dirty="0">
                <a:solidFill>
                  <a:srgbClr val="0033CC"/>
                </a:solidFill>
              </a:rPr>
              <a:t>外，对任何非空列表，其头指针均指向广义表表结点</a:t>
            </a:r>
            <a:r>
              <a:rPr lang="zh-CN" altLang="zh-CN" b="0" dirty="0"/>
              <a:t>，且该结点中的</a:t>
            </a:r>
            <a:r>
              <a:rPr lang="en-US" altLang="zh-CN" b="0" dirty="0" err="1"/>
              <a:t>hp</a:t>
            </a:r>
            <a:r>
              <a:rPr lang="zh-CN" altLang="zh-CN" b="0" dirty="0"/>
              <a:t>指向表头（或为原子结点，或为表结点），</a:t>
            </a:r>
            <a:r>
              <a:rPr lang="en-US" altLang="zh-CN" b="0" dirty="0" err="1"/>
              <a:t>tp</a:t>
            </a:r>
            <a:r>
              <a:rPr lang="zh-CN" altLang="zh-CN" b="0" dirty="0"/>
              <a:t>指向表尾（除非表尾为空，否则必为表结点）</a:t>
            </a:r>
            <a:r>
              <a:rPr lang="zh-CN" altLang="zh-CN" b="0" dirty="0" smtClean="0"/>
              <a:t>；</a:t>
            </a:r>
            <a:endParaRPr lang="en-US" altLang="zh-CN" b="0" dirty="0" smtClean="0"/>
          </a:p>
          <a:p>
            <a:r>
              <a:rPr lang="zh-CN" altLang="zh-CN" b="0" dirty="0" smtClean="0"/>
              <a:t>（</a:t>
            </a:r>
            <a:r>
              <a:rPr lang="en-US" altLang="zh-CN" b="0" dirty="0"/>
              <a:t>2</a:t>
            </a:r>
            <a:r>
              <a:rPr lang="zh-CN" altLang="zh-CN" b="0" dirty="0"/>
              <a:t>）</a:t>
            </a:r>
            <a:r>
              <a:rPr lang="zh-CN" altLang="zh-CN" b="0" dirty="0">
                <a:solidFill>
                  <a:srgbClr val="0033CC"/>
                </a:solidFill>
              </a:rPr>
              <a:t>容易分清列表中原子和子表所在的层次</a:t>
            </a:r>
            <a:r>
              <a:rPr lang="zh-CN" altLang="zh-CN" b="0" dirty="0"/>
              <a:t>。如在列表</a:t>
            </a:r>
            <a:r>
              <a:rPr lang="en-US" altLang="zh-CN" b="0" dirty="0"/>
              <a:t>D</a:t>
            </a:r>
            <a:r>
              <a:rPr lang="zh-CN" altLang="zh-CN" b="0" dirty="0"/>
              <a:t>中，原子</a:t>
            </a:r>
            <a:r>
              <a:rPr lang="en-US" altLang="zh-CN" b="0" dirty="0"/>
              <a:t>a</a:t>
            </a:r>
            <a:r>
              <a:rPr lang="zh-CN" altLang="zh-CN" b="0" dirty="0"/>
              <a:t>和</a:t>
            </a:r>
            <a:r>
              <a:rPr lang="en-US" altLang="zh-CN" b="0" dirty="0"/>
              <a:t>e</a:t>
            </a:r>
            <a:r>
              <a:rPr lang="zh-CN" altLang="zh-CN" b="0" dirty="0"/>
              <a:t>在同一层次上，而</a:t>
            </a:r>
            <a:r>
              <a:rPr lang="en-US" altLang="zh-CN" b="0" dirty="0"/>
              <a:t>b</a:t>
            </a:r>
            <a:r>
              <a:rPr lang="zh-CN" altLang="zh-CN" b="0" dirty="0"/>
              <a:t>、</a:t>
            </a:r>
            <a:r>
              <a:rPr lang="en-US" altLang="zh-CN" b="0" dirty="0"/>
              <a:t>c</a:t>
            </a:r>
            <a:r>
              <a:rPr lang="zh-CN" altLang="zh-CN" b="0" dirty="0"/>
              <a:t>和</a:t>
            </a:r>
            <a:r>
              <a:rPr lang="en-US" altLang="zh-CN" b="0" dirty="0"/>
              <a:t>d</a:t>
            </a:r>
            <a:r>
              <a:rPr lang="zh-CN" altLang="zh-CN" b="0" dirty="0"/>
              <a:t>在同一层次上且比</a:t>
            </a:r>
            <a:r>
              <a:rPr lang="en-US" altLang="zh-CN" b="0" dirty="0"/>
              <a:t>a</a:t>
            </a:r>
            <a:r>
              <a:rPr lang="zh-CN" altLang="zh-CN" b="0" dirty="0"/>
              <a:t>和</a:t>
            </a:r>
            <a:r>
              <a:rPr lang="en-US" altLang="zh-CN" b="0" dirty="0"/>
              <a:t>e</a:t>
            </a:r>
            <a:r>
              <a:rPr lang="zh-CN" altLang="zh-CN" b="0" dirty="0"/>
              <a:t>低一层，</a:t>
            </a:r>
            <a:r>
              <a:rPr lang="en-US" altLang="zh-CN" b="0" dirty="0"/>
              <a:t>B</a:t>
            </a:r>
            <a:r>
              <a:rPr lang="zh-CN" altLang="zh-CN" b="0" dirty="0"/>
              <a:t>和</a:t>
            </a:r>
            <a:r>
              <a:rPr lang="en-US" altLang="zh-CN" b="0" dirty="0"/>
              <a:t>C</a:t>
            </a:r>
            <a:r>
              <a:rPr lang="zh-CN" altLang="zh-CN" b="0" dirty="0"/>
              <a:t>是同一层次的子表</a:t>
            </a:r>
            <a:r>
              <a:rPr lang="zh-CN" altLang="zh-CN" b="0" dirty="0" smtClean="0"/>
              <a:t>；</a:t>
            </a:r>
            <a:endParaRPr lang="en-US" altLang="zh-CN" b="0" dirty="0" smtClean="0"/>
          </a:p>
          <a:p>
            <a:r>
              <a:rPr lang="zh-CN" altLang="zh-CN" b="0" dirty="0" smtClean="0"/>
              <a:t>（</a:t>
            </a:r>
            <a:r>
              <a:rPr lang="en-US" altLang="zh-CN" b="0" dirty="0"/>
              <a:t>3</a:t>
            </a:r>
            <a:r>
              <a:rPr lang="zh-CN" altLang="zh-CN" b="0" dirty="0"/>
              <a:t>）</a:t>
            </a:r>
            <a:r>
              <a:rPr lang="zh-CN" altLang="zh-CN" b="0" dirty="0">
                <a:solidFill>
                  <a:srgbClr val="0033CC"/>
                </a:solidFill>
              </a:rPr>
              <a:t>最高层的表结点个数为列表的长度</a:t>
            </a:r>
            <a:r>
              <a:rPr lang="zh-CN" altLang="zh-CN" b="0" dirty="0" smtClean="0">
                <a:solidFill>
                  <a:srgbClr val="0033CC"/>
                </a:solidFill>
              </a:rPr>
              <a:t>。</a:t>
            </a:r>
            <a:endParaRPr lang="en-US" altLang="zh-CN" b="0" dirty="0" smtClean="0">
              <a:solidFill>
                <a:srgbClr val="0033CC"/>
              </a:solidFill>
            </a:endParaRPr>
          </a:p>
          <a:p>
            <a:r>
              <a:rPr lang="en-US" altLang="zh-CN" b="0" dirty="0" smtClean="0">
                <a:solidFill>
                  <a:srgbClr val="0033CC"/>
                </a:solidFill>
              </a:rPr>
              <a:t>	</a:t>
            </a:r>
            <a:r>
              <a:rPr lang="zh-CN" altLang="zh-CN" b="0" dirty="0" smtClean="0"/>
              <a:t>以上</a:t>
            </a:r>
            <a:r>
              <a:rPr lang="zh-CN" altLang="zh-CN" b="0" dirty="0"/>
              <a:t>三个特点在某种程度上给列表的操作带来了方便</a:t>
            </a:r>
            <a:r>
              <a:rPr lang="zh-CN" altLang="zh-CN" b="0" dirty="0" smtClean="0"/>
              <a:t>。</a:t>
            </a:r>
            <a:endParaRPr lang="en-US" altLang="zh-CN" b="0" dirty="0" smtClean="0"/>
          </a:p>
          <a:p>
            <a:r>
              <a:rPr lang="zh-CN" altLang="zh-CN" b="0" dirty="0" smtClean="0"/>
              <a:t>其</a:t>
            </a:r>
            <a:r>
              <a:rPr lang="zh-CN" altLang="zh-CN" dirty="0">
                <a:solidFill>
                  <a:srgbClr val="0033CC"/>
                </a:solidFill>
              </a:rPr>
              <a:t>主要缺点</a:t>
            </a:r>
            <a:r>
              <a:rPr lang="zh-CN" altLang="zh-CN" b="0" dirty="0"/>
              <a:t>是：表结点过多，容易造成空间浪费。</a:t>
            </a:r>
            <a:endParaRPr lang="zh-CN" altLang="en-US" b="0" dirty="0"/>
          </a:p>
        </p:txBody>
      </p:sp>
    </p:spTree>
    <p:extLst>
      <p:ext uri="{BB962C8B-B14F-4D97-AF65-F5344CB8AC3E}">
        <p14:creationId xmlns:p14="http://schemas.microsoft.com/office/powerpoint/2010/main" val="39735477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052736"/>
            <a:ext cx="7520940" cy="5328592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dirty="0"/>
              <a:t>2</a:t>
            </a:r>
            <a:r>
              <a:rPr lang="zh-CN" altLang="zh-CN" dirty="0"/>
              <a:t>．广义表的扩展线性链表存储方式</a:t>
            </a:r>
          </a:p>
          <a:p>
            <a:r>
              <a:rPr lang="en-US" altLang="zh-CN" b="0" dirty="0"/>
              <a:t>	</a:t>
            </a:r>
            <a:r>
              <a:rPr lang="zh-CN" altLang="zh-CN" b="0" dirty="0"/>
              <a:t>在这种存储结构中，</a:t>
            </a:r>
            <a:r>
              <a:rPr lang="zh-CN" altLang="zh-CN" dirty="0">
                <a:solidFill>
                  <a:srgbClr val="0033CC"/>
                </a:solidFill>
              </a:rPr>
              <a:t>表结点由三个域组成</a:t>
            </a:r>
            <a:r>
              <a:rPr lang="zh-CN" altLang="zh-CN" b="0" dirty="0"/>
              <a:t>：</a:t>
            </a:r>
          </a:p>
          <a:p>
            <a:r>
              <a:rPr lang="en-US" altLang="zh-CN" b="0" dirty="0"/>
              <a:t>	</a:t>
            </a:r>
            <a:r>
              <a:rPr lang="zh-CN" altLang="zh-CN" b="0" dirty="0"/>
              <a:t>（</a:t>
            </a:r>
            <a:r>
              <a:rPr lang="en-US" altLang="zh-CN" b="0" dirty="0"/>
              <a:t>1</a:t>
            </a:r>
            <a:r>
              <a:rPr lang="zh-CN" altLang="zh-CN" b="0" dirty="0"/>
              <a:t>）标志域</a:t>
            </a:r>
            <a:r>
              <a:rPr lang="en-US" altLang="zh-CN" b="0" dirty="0" err="1"/>
              <a:t>utype</a:t>
            </a:r>
            <a:endParaRPr lang="zh-CN" altLang="zh-CN" b="0" dirty="0"/>
          </a:p>
          <a:p>
            <a:r>
              <a:rPr lang="en-US" altLang="zh-CN" b="0" dirty="0" smtClean="0"/>
              <a:t>	</a:t>
            </a:r>
            <a:r>
              <a:rPr lang="zh-CN" altLang="zh-CN" b="0" dirty="0" smtClean="0"/>
              <a:t>它</a:t>
            </a:r>
            <a:r>
              <a:rPr lang="zh-CN" altLang="zh-CN" b="0" dirty="0"/>
              <a:t>用来标明该结点是什么类型的结点。</a:t>
            </a:r>
            <a:r>
              <a:rPr lang="en-US" altLang="zh-CN" b="0" dirty="0"/>
              <a:t>=0</a:t>
            </a:r>
            <a:r>
              <a:rPr lang="zh-CN" altLang="zh-CN" b="0" dirty="0"/>
              <a:t>，是广义表专用的附加头结点；</a:t>
            </a:r>
            <a:r>
              <a:rPr lang="en-US" altLang="zh-CN" b="0" dirty="0"/>
              <a:t>=1</a:t>
            </a:r>
            <a:r>
              <a:rPr lang="zh-CN" altLang="zh-CN" b="0" dirty="0"/>
              <a:t>，是原子结点（为简化讨论，不考虑原子结点数据的不同类型）；</a:t>
            </a:r>
            <a:r>
              <a:rPr lang="en-US" altLang="zh-CN" b="0" dirty="0"/>
              <a:t>=2</a:t>
            </a:r>
            <a:r>
              <a:rPr lang="zh-CN" altLang="zh-CN" b="0" dirty="0"/>
              <a:t>，是子表结点。</a:t>
            </a:r>
          </a:p>
          <a:p>
            <a:r>
              <a:rPr lang="en-US" altLang="zh-CN" b="0" dirty="0" smtClean="0"/>
              <a:t>	</a:t>
            </a:r>
            <a:r>
              <a:rPr lang="zh-CN" altLang="zh-CN" b="0" dirty="0" smtClean="0"/>
              <a:t>（</a:t>
            </a:r>
            <a:r>
              <a:rPr lang="en-US" altLang="zh-CN" b="0" dirty="0"/>
              <a:t>2</a:t>
            </a:r>
            <a:r>
              <a:rPr lang="zh-CN" altLang="zh-CN" b="0" dirty="0"/>
              <a:t>）信息域</a:t>
            </a:r>
            <a:r>
              <a:rPr lang="en-US" altLang="zh-CN" b="0" dirty="0"/>
              <a:t>info</a:t>
            </a:r>
            <a:endParaRPr lang="zh-CN" altLang="zh-CN" b="0" dirty="0"/>
          </a:p>
          <a:p>
            <a:r>
              <a:rPr lang="en-US" altLang="zh-CN" b="0" dirty="0" smtClean="0"/>
              <a:t>	</a:t>
            </a:r>
            <a:r>
              <a:rPr lang="zh-CN" altLang="zh-CN" b="0" dirty="0" smtClean="0"/>
              <a:t>不同</a:t>
            </a:r>
            <a:r>
              <a:rPr lang="zh-CN" altLang="zh-CN" b="0" dirty="0"/>
              <a:t>类型的结点在这个域中存放的内容不同。当</a:t>
            </a:r>
            <a:r>
              <a:rPr lang="en-US" altLang="zh-CN" b="0" dirty="0" err="1"/>
              <a:t>utype</a:t>
            </a:r>
            <a:r>
              <a:rPr lang="en-US" altLang="zh-CN" b="0" dirty="0"/>
              <a:t>=0</a:t>
            </a:r>
            <a:r>
              <a:rPr lang="zh-CN" altLang="zh-CN" b="0" dirty="0"/>
              <a:t>时，该信息域存放引用计数（</a:t>
            </a:r>
            <a:r>
              <a:rPr lang="en-US" altLang="zh-CN" b="0" dirty="0"/>
              <a:t>ref</a:t>
            </a:r>
            <a:r>
              <a:rPr lang="zh-CN" altLang="zh-CN" b="0" dirty="0"/>
              <a:t>）；当</a:t>
            </a:r>
            <a:r>
              <a:rPr lang="en-US" altLang="zh-CN" b="0" dirty="0" err="1"/>
              <a:t>utype</a:t>
            </a:r>
            <a:r>
              <a:rPr lang="en-US" altLang="zh-CN" b="0" dirty="0"/>
              <a:t>=1</a:t>
            </a:r>
            <a:r>
              <a:rPr lang="zh-CN" altLang="zh-CN" b="0" dirty="0"/>
              <a:t>时，该信息域存放元素数据值（</a:t>
            </a:r>
            <a:r>
              <a:rPr lang="en-US" altLang="zh-CN" b="0" dirty="0"/>
              <a:t>value</a:t>
            </a:r>
            <a:r>
              <a:rPr lang="zh-CN" altLang="zh-CN" b="0" dirty="0"/>
              <a:t>）；当</a:t>
            </a:r>
            <a:r>
              <a:rPr lang="en-US" altLang="zh-CN" b="0" dirty="0" err="1"/>
              <a:t>utype</a:t>
            </a:r>
            <a:r>
              <a:rPr lang="en-US" altLang="zh-CN" b="0" dirty="0"/>
              <a:t>=2</a:t>
            </a:r>
            <a:r>
              <a:rPr lang="zh-CN" altLang="zh-CN" b="0" dirty="0"/>
              <a:t>时，该信息域存放指向子表表头的指针（</a:t>
            </a:r>
            <a:r>
              <a:rPr lang="en-US" altLang="zh-CN" b="0" dirty="0" err="1"/>
              <a:t>hlink</a:t>
            </a:r>
            <a:r>
              <a:rPr lang="zh-CN" altLang="zh-CN" b="0" dirty="0"/>
              <a:t>）。</a:t>
            </a:r>
          </a:p>
          <a:p>
            <a:r>
              <a:rPr lang="en-US" altLang="zh-CN" b="0" dirty="0" smtClean="0"/>
              <a:t>	</a:t>
            </a:r>
            <a:r>
              <a:rPr lang="zh-CN" altLang="zh-CN" b="0" dirty="0" smtClean="0"/>
              <a:t>（</a:t>
            </a:r>
            <a:r>
              <a:rPr lang="en-US" altLang="zh-CN" b="0" dirty="0"/>
              <a:t>3</a:t>
            </a:r>
            <a:r>
              <a:rPr lang="zh-CN" altLang="zh-CN" b="0" dirty="0"/>
              <a:t>）尾指针域</a:t>
            </a:r>
            <a:r>
              <a:rPr lang="en-US" altLang="zh-CN" b="0" dirty="0" err="1"/>
              <a:t>tlink</a:t>
            </a:r>
            <a:endParaRPr lang="zh-CN" altLang="zh-CN" b="0" dirty="0"/>
          </a:p>
          <a:p>
            <a:r>
              <a:rPr lang="en-US" altLang="zh-CN" b="0" dirty="0" smtClean="0"/>
              <a:t>	</a:t>
            </a:r>
            <a:r>
              <a:rPr lang="zh-CN" altLang="zh-CN" b="0" dirty="0" smtClean="0"/>
              <a:t>当</a:t>
            </a:r>
            <a:r>
              <a:rPr lang="en-US" altLang="zh-CN" b="0" dirty="0" err="1"/>
              <a:t>utype</a:t>
            </a:r>
            <a:r>
              <a:rPr lang="en-US" altLang="zh-CN" b="0" dirty="0"/>
              <a:t>=0</a:t>
            </a:r>
            <a:r>
              <a:rPr lang="zh-CN" altLang="zh-CN" b="0" dirty="0"/>
              <a:t>时，该指针域存放指向该表表头元素结点的指针</a:t>
            </a:r>
            <a:r>
              <a:rPr lang="zh-CN" altLang="zh-CN" b="0" dirty="0" smtClean="0"/>
              <a:t>；</a:t>
            </a:r>
            <a:endParaRPr lang="en-US" altLang="zh-CN" b="0" dirty="0" smtClean="0"/>
          </a:p>
          <a:p>
            <a:r>
              <a:rPr lang="en-US" altLang="zh-CN" b="0" dirty="0"/>
              <a:t>	</a:t>
            </a:r>
            <a:r>
              <a:rPr lang="zh-CN" altLang="zh-CN" b="0" dirty="0" smtClean="0"/>
              <a:t>当</a:t>
            </a:r>
            <a:r>
              <a:rPr lang="en-US" altLang="zh-CN" b="0" dirty="0"/>
              <a:t>utype≠0</a:t>
            </a:r>
            <a:r>
              <a:rPr lang="zh-CN" altLang="zh-CN" b="0" dirty="0"/>
              <a:t>时，该指针域存放同一层下一个表结点的地址。</a:t>
            </a:r>
          </a:p>
          <a:p>
            <a:endParaRPr lang="zh-CN" alt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29190" y="142852"/>
            <a:ext cx="3929069" cy="11413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688000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1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43042" y="1000108"/>
            <a:ext cx="5988815" cy="4448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1357290" y="5786454"/>
            <a:ext cx="685801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图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4-11 </a:t>
            </a: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带附加头结点的广义表存储表示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38359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7584" y="908720"/>
            <a:ext cx="7520940" cy="5256584"/>
          </a:xfrm>
        </p:spPr>
        <p:txBody>
          <a:bodyPr>
            <a:normAutofit fontScale="92500"/>
          </a:bodyPr>
          <a:lstStyle/>
          <a:p>
            <a:r>
              <a:rPr lang="zh-CN" altLang="zh-CN" dirty="0"/>
              <a:t>存储</a:t>
            </a:r>
            <a:r>
              <a:rPr lang="zh-CN" altLang="zh-CN" dirty="0" smtClean="0"/>
              <a:t>表有</a:t>
            </a:r>
            <a:r>
              <a:rPr lang="zh-CN" altLang="zh-CN" dirty="0"/>
              <a:t>几个特点：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zh-CN" altLang="zh-CN" dirty="0"/>
              <a:t>广义表中的所有子表，不论是哪一层的子表，都带有一个附加头结点，空表也不例外。</a:t>
            </a:r>
            <a:r>
              <a:rPr lang="zh-CN" altLang="zh-CN" b="0" dirty="0"/>
              <a:t>其优点是便于操作。特别是在共享表的情形，如果想要删除表中第一个元素所在结点，且表中不带附加头结点的话，必须检测所有的子表结点，逐一修改可能的指向被删结点的指针。这样修改工作量极大，很容易发生遗漏现象。如果所有子表都带有附加头结点，在删除表中第一个表元素所在结点时，不用修改任何指向该子表的指针。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zh-CN" altLang="zh-CN" dirty="0"/>
              <a:t>表中结点的层次分明。</a:t>
            </a:r>
            <a:r>
              <a:rPr lang="zh-CN" altLang="zh-CN" b="0" dirty="0"/>
              <a:t>所有位于同一层的表元素，在其存储表示中也在同一层。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zh-CN" altLang="zh-CN" dirty="0"/>
              <a:t>最高一层的表结点个数</a:t>
            </a:r>
            <a:r>
              <a:rPr lang="en-US" altLang="zh-CN" b="0" dirty="0"/>
              <a:t>(</a:t>
            </a:r>
            <a:r>
              <a:rPr lang="zh-CN" altLang="zh-CN" b="0" dirty="0"/>
              <a:t>除附加头结点外</a:t>
            </a:r>
            <a:r>
              <a:rPr lang="en-US" altLang="zh-CN" b="0" dirty="0"/>
              <a:t>)</a:t>
            </a:r>
            <a:r>
              <a:rPr lang="zh-CN" altLang="zh-CN" b="0" dirty="0"/>
              <a:t>即为表的长度。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03522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4.2.3 </a:t>
            </a:r>
            <a:r>
              <a:rPr lang="zh-CN" altLang="zh-CN" b="1" dirty="0"/>
              <a:t>广义表的递归</a:t>
            </a:r>
            <a:r>
              <a:rPr lang="zh-CN" altLang="zh-CN" b="1" dirty="0" smtClean="0"/>
              <a:t>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1472" y="1628800"/>
            <a:ext cx="8358246" cy="3579849"/>
          </a:xfrm>
        </p:spPr>
        <p:txBody>
          <a:bodyPr>
            <a:normAutofit/>
          </a:bodyPr>
          <a:lstStyle/>
          <a:p>
            <a:r>
              <a:rPr lang="zh-CN" altLang="en-US" b="0" dirty="0" smtClean="0"/>
              <a:t>广义表的主要操作是</a:t>
            </a:r>
            <a:r>
              <a:rPr lang="zh-CN" altLang="en-US" dirty="0" smtClean="0">
                <a:solidFill>
                  <a:srgbClr val="FF0000"/>
                </a:solidFill>
              </a:rPr>
              <a:t>取表头</a:t>
            </a:r>
            <a:r>
              <a:rPr lang="en-US" altLang="zh-CN" dirty="0" smtClean="0">
                <a:solidFill>
                  <a:srgbClr val="FF0000"/>
                </a:solidFill>
              </a:rPr>
              <a:t>(</a:t>
            </a:r>
            <a:r>
              <a:rPr lang="en-US" altLang="zh-CN" dirty="0" err="1" smtClean="0">
                <a:solidFill>
                  <a:srgbClr val="FF0000"/>
                </a:solidFill>
              </a:rPr>
              <a:t>GetHead</a:t>
            </a:r>
            <a:r>
              <a:rPr lang="en-US" altLang="zh-CN" dirty="0" smtClean="0">
                <a:solidFill>
                  <a:srgbClr val="FF0000"/>
                </a:solidFill>
              </a:rPr>
              <a:t>)</a:t>
            </a:r>
            <a:r>
              <a:rPr lang="zh-CN" altLang="en-US" dirty="0" smtClean="0">
                <a:solidFill>
                  <a:srgbClr val="FF0000"/>
                </a:solidFill>
              </a:rPr>
              <a:t>和取表尾</a:t>
            </a:r>
            <a:r>
              <a:rPr lang="en-US" altLang="zh-CN" dirty="0" smtClean="0">
                <a:solidFill>
                  <a:srgbClr val="FF0000"/>
                </a:solidFill>
              </a:rPr>
              <a:t>(</a:t>
            </a:r>
            <a:r>
              <a:rPr lang="en-US" altLang="zh-CN" dirty="0" err="1" smtClean="0">
                <a:solidFill>
                  <a:srgbClr val="FF0000"/>
                </a:solidFill>
              </a:rPr>
              <a:t>GetTail</a:t>
            </a:r>
            <a:r>
              <a:rPr lang="en-US" altLang="zh-CN" dirty="0" smtClean="0">
                <a:solidFill>
                  <a:srgbClr val="FF0000"/>
                </a:solidFill>
              </a:rPr>
              <a:t>)</a:t>
            </a:r>
            <a:r>
              <a:rPr lang="zh-CN" altLang="en-US" b="0" dirty="0" smtClean="0"/>
              <a:t>。</a:t>
            </a:r>
            <a:endParaRPr lang="en-US" altLang="zh-CN" b="0" dirty="0" smtClean="0"/>
          </a:p>
          <a:p>
            <a:r>
              <a:rPr lang="zh-CN" altLang="zh-CN" b="0" dirty="0" smtClean="0"/>
              <a:t>（</a:t>
            </a:r>
            <a:r>
              <a:rPr lang="en-US" altLang="zh-CN" b="0" dirty="0"/>
              <a:t>1</a:t>
            </a:r>
            <a:r>
              <a:rPr lang="zh-CN" altLang="zh-CN" b="0" dirty="0"/>
              <a:t>）</a:t>
            </a:r>
            <a:r>
              <a:rPr lang="zh-CN" altLang="zh-CN" dirty="0">
                <a:solidFill>
                  <a:srgbClr val="FF0000"/>
                </a:solidFill>
              </a:rPr>
              <a:t>广义表的复制算法</a:t>
            </a:r>
          </a:p>
          <a:p>
            <a:r>
              <a:rPr lang="en-US" altLang="zh-CN" b="0" dirty="0" smtClean="0"/>
              <a:t>	</a:t>
            </a:r>
            <a:r>
              <a:rPr lang="zh-CN" altLang="zh-CN" b="0" dirty="0" smtClean="0"/>
              <a:t>任何</a:t>
            </a:r>
            <a:r>
              <a:rPr lang="zh-CN" altLang="zh-CN" b="0" dirty="0"/>
              <a:t>一个非空的广义表均可分为表头、表尾两个部分。因此，“一对”确定的表头和表尾可唯一地确定一个广义表。这样，复制一个广义表时，只要分别复制它的表头和表尾，然后合成就可以了。其前提是复制和被复制的广义表存在且不是共享表或递归表。</a:t>
            </a:r>
          </a:p>
          <a:p>
            <a:endParaRPr lang="zh-CN" altLang="en-US" b="0" dirty="0"/>
          </a:p>
        </p:txBody>
      </p:sp>
    </p:spTree>
    <p:extLst>
      <p:ext uri="{BB962C8B-B14F-4D97-AF65-F5344CB8AC3E}">
        <p14:creationId xmlns:p14="http://schemas.microsoft.com/office/powerpoint/2010/main" val="30335091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7584" y="692696"/>
            <a:ext cx="8064896" cy="5688632"/>
          </a:xfrm>
        </p:spPr>
        <p:txBody>
          <a:bodyPr>
            <a:normAutofit fontScale="70000" lnSpcReduction="20000"/>
          </a:bodyPr>
          <a:lstStyle/>
          <a:p>
            <a:pPr>
              <a:spcBef>
                <a:spcPts val="0"/>
              </a:spcBef>
            </a:pPr>
            <a:r>
              <a:rPr lang="zh-CN" altLang="zh-CN" dirty="0"/>
              <a:t>算法</a:t>
            </a:r>
            <a:r>
              <a:rPr lang="en-US" altLang="zh-CN" dirty="0" smtClean="0"/>
              <a:t>4.5</a:t>
            </a:r>
            <a:r>
              <a:rPr lang="zh-CN" altLang="zh-CN" dirty="0" smtClean="0"/>
              <a:t>：</a:t>
            </a:r>
            <a:r>
              <a:rPr lang="zh-CN" altLang="zh-CN" dirty="0"/>
              <a:t>广义表的复制算法</a:t>
            </a:r>
          </a:p>
          <a:p>
            <a:pPr>
              <a:spcBef>
                <a:spcPts val="0"/>
              </a:spcBef>
            </a:pPr>
            <a:r>
              <a:rPr lang="en-US" altLang="zh-CN" b="0" dirty="0"/>
              <a:t>template &lt;class T&gt;</a:t>
            </a:r>
            <a:endParaRPr lang="zh-CN" altLang="zh-CN" b="0" dirty="0"/>
          </a:p>
          <a:p>
            <a:pPr>
              <a:spcBef>
                <a:spcPts val="0"/>
              </a:spcBef>
            </a:pPr>
            <a:r>
              <a:rPr lang="en-US" altLang="zh-CN" b="0" dirty="0"/>
              <a:t>void </a:t>
            </a:r>
            <a:r>
              <a:rPr lang="en-US" altLang="zh-CN" b="0" dirty="0" err="1"/>
              <a:t>GenList</a:t>
            </a:r>
            <a:r>
              <a:rPr lang="en-US" altLang="zh-CN" b="0" dirty="0"/>
              <a:t>&lt;T&gt;::Copy(</a:t>
            </a:r>
            <a:r>
              <a:rPr lang="en-US" altLang="zh-CN" b="0" dirty="0" err="1"/>
              <a:t>const</a:t>
            </a:r>
            <a:r>
              <a:rPr lang="en-US" altLang="zh-CN" b="0" dirty="0"/>
              <a:t> </a:t>
            </a:r>
            <a:r>
              <a:rPr lang="en-US" altLang="zh-CN" b="0" dirty="0" err="1"/>
              <a:t>GenList</a:t>
            </a:r>
            <a:r>
              <a:rPr lang="en-US" altLang="zh-CN" b="0" dirty="0"/>
              <a:t>&lt;T&gt;&amp; R) {	 //</a:t>
            </a:r>
            <a:r>
              <a:rPr lang="zh-CN" altLang="zh-CN" b="0" dirty="0"/>
              <a:t>公有函数</a:t>
            </a:r>
          </a:p>
          <a:p>
            <a:pPr>
              <a:spcBef>
                <a:spcPts val="0"/>
              </a:spcBef>
            </a:pPr>
            <a:r>
              <a:rPr lang="en-US" altLang="zh-CN" b="0" dirty="0" smtClean="0"/>
              <a:t>	first </a:t>
            </a:r>
            <a:r>
              <a:rPr lang="en-US" altLang="zh-CN" b="0" dirty="0"/>
              <a:t>= Copy(</a:t>
            </a:r>
            <a:r>
              <a:rPr lang="en-US" altLang="zh-CN" b="0" dirty="0" err="1"/>
              <a:t>R.first</a:t>
            </a:r>
            <a:r>
              <a:rPr lang="en-US" altLang="zh-CN" b="0" dirty="0"/>
              <a:t>); 	//</a:t>
            </a:r>
            <a:r>
              <a:rPr lang="zh-CN" altLang="zh-CN" b="0" dirty="0"/>
              <a:t>调用私有函数</a:t>
            </a:r>
          </a:p>
          <a:p>
            <a:pPr>
              <a:spcBef>
                <a:spcPts val="0"/>
              </a:spcBef>
            </a:pPr>
            <a:r>
              <a:rPr lang="en-US" altLang="zh-CN" b="0" dirty="0"/>
              <a:t>};</a:t>
            </a:r>
            <a:endParaRPr lang="zh-CN" altLang="zh-CN" b="0" dirty="0"/>
          </a:p>
          <a:p>
            <a:pPr>
              <a:spcBef>
                <a:spcPts val="0"/>
              </a:spcBef>
            </a:pPr>
            <a:r>
              <a:rPr lang="en-US" altLang="zh-CN" b="0" dirty="0"/>
              <a:t>template &lt;class T&gt;</a:t>
            </a:r>
            <a:endParaRPr lang="zh-CN" altLang="zh-CN" b="0" dirty="0"/>
          </a:p>
          <a:p>
            <a:pPr>
              <a:spcBef>
                <a:spcPts val="0"/>
              </a:spcBef>
            </a:pPr>
            <a:r>
              <a:rPr lang="en-US" altLang="zh-CN" b="0" dirty="0" err="1"/>
              <a:t>GenListNode</a:t>
            </a:r>
            <a:r>
              <a:rPr lang="en-US" altLang="zh-CN" b="0" dirty="0"/>
              <a:t>&lt;T&gt;* </a:t>
            </a:r>
            <a:r>
              <a:rPr lang="en-US" altLang="zh-CN" b="0" dirty="0" err="1"/>
              <a:t>GenList</a:t>
            </a:r>
            <a:r>
              <a:rPr lang="en-US" altLang="zh-CN" b="0" dirty="0"/>
              <a:t>&lt;T&gt;::Copy(</a:t>
            </a:r>
            <a:r>
              <a:rPr lang="en-US" altLang="zh-CN" b="0" dirty="0" err="1"/>
              <a:t>GenListNode</a:t>
            </a:r>
            <a:r>
              <a:rPr lang="en-US" altLang="zh-CN" b="0" dirty="0"/>
              <a:t>&lt;T&gt; *ls) {</a:t>
            </a:r>
            <a:endParaRPr lang="zh-CN" altLang="zh-CN" b="0" dirty="0"/>
          </a:p>
          <a:p>
            <a:pPr>
              <a:spcBef>
                <a:spcPts val="0"/>
              </a:spcBef>
            </a:pPr>
            <a:r>
              <a:rPr lang="en-US" altLang="zh-CN" b="0" dirty="0" smtClean="0"/>
              <a:t>	//</a:t>
            </a:r>
            <a:r>
              <a:rPr lang="zh-CN" altLang="zh-CN" b="0" dirty="0"/>
              <a:t>私有函数，复制一个</a:t>
            </a:r>
            <a:r>
              <a:rPr lang="en-US" altLang="zh-CN" b="0" dirty="0"/>
              <a:t>ls </a:t>
            </a:r>
            <a:r>
              <a:rPr lang="zh-CN" altLang="zh-CN" b="0" dirty="0"/>
              <a:t>指示的无共享子表的非递归表</a:t>
            </a:r>
          </a:p>
          <a:p>
            <a:pPr>
              <a:spcBef>
                <a:spcPts val="0"/>
              </a:spcBef>
            </a:pPr>
            <a:r>
              <a:rPr lang="en-US" altLang="zh-CN" b="0" dirty="0" smtClean="0"/>
              <a:t>	</a:t>
            </a:r>
            <a:r>
              <a:rPr lang="en-US" altLang="zh-CN" b="0" dirty="0" err="1" smtClean="0"/>
              <a:t>GenListNode</a:t>
            </a:r>
            <a:r>
              <a:rPr lang="en-US" altLang="zh-CN" b="0" dirty="0" smtClean="0"/>
              <a:t>&lt;T</a:t>
            </a:r>
            <a:r>
              <a:rPr lang="en-US" altLang="zh-CN" b="0" dirty="0"/>
              <a:t>&gt; *q = NULL;</a:t>
            </a:r>
            <a:endParaRPr lang="zh-CN" altLang="zh-CN" b="0" dirty="0"/>
          </a:p>
          <a:p>
            <a:pPr>
              <a:spcBef>
                <a:spcPts val="0"/>
              </a:spcBef>
            </a:pPr>
            <a:r>
              <a:rPr lang="en-US" altLang="zh-CN" b="0" dirty="0" smtClean="0"/>
              <a:t>	if </a:t>
            </a:r>
            <a:r>
              <a:rPr lang="en-US" altLang="zh-CN" b="0" dirty="0"/>
              <a:t>(ls != NULL) {</a:t>
            </a:r>
            <a:endParaRPr lang="zh-CN" altLang="zh-CN" b="0" dirty="0"/>
          </a:p>
          <a:p>
            <a:pPr>
              <a:spcBef>
                <a:spcPts val="0"/>
              </a:spcBef>
            </a:pPr>
            <a:r>
              <a:rPr lang="en-US" altLang="zh-CN" b="0" dirty="0"/>
              <a:t>	</a:t>
            </a:r>
            <a:r>
              <a:rPr lang="en-US" altLang="zh-CN" b="0" dirty="0" smtClean="0"/>
              <a:t>	q </a:t>
            </a:r>
            <a:r>
              <a:rPr lang="en-US" altLang="zh-CN" b="0" dirty="0"/>
              <a:t>= new </a:t>
            </a:r>
            <a:r>
              <a:rPr lang="en-US" altLang="zh-CN" b="0" dirty="0" err="1"/>
              <a:t>GenListNode</a:t>
            </a:r>
            <a:r>
              <a:rPr lang="en-US" altLang="zh-CN" b="0" dirty="0"/>
              <a:t>&lt;T&gt;; 	//</a:t>
            </a:r>
            <a:r>
              <a:rPr lang="zh-CN" altLang="zh-CN" b="0" dirty="0"/>
              <a:t>处理当前的结点</a:t>
            </a:r>
            <a:r>
              <a:rPr lang="en-US" altLang="zh-CN" b="0" dirty="0"/>
              <a:t>q</a:t>
            </a:r>
            <a:endParaRPr lang="zh-CN" altLang="zh-CN" b="0" dirty="0"/>
          </a:p>
          <a:p>
            <a:pPr>
              <a:spcBef>
                <a:spcPts val="0"/>
              </a:spcBef>
            </a:pPr>
            <a:r>
              <a:rPr lang="en-US" altLang="zh-CN" b="0" dirty="0"/>
              <a:t>	</a:t>
            </a:r>
            <a:r>
              <a:rPr lang="en-US" altLang="zh-CN" b="0" dirty="0" smtClean="0"/>
              <a:t>	q-</a:t>
            </a:r>
            <a:r>
              <a:rPr lang="en-US" altLang="zh-CN" b="0" dirty="0"/>
              <a:t>&gt;</a:t>
            </a:r>
            <a:r>
              <a:rPr lang="en-US" altLang="zh-CN" b="0" dirty="0" err="1"/>
              <a:t>utype</a:t>
            </a:r>
            <a:r>
              <a:rPr lang="en-US" altLang="zh-CN" b="0" dirty="0"/>
              <a:t> = ls-&gt;</a:t>
            </a:r>
            <a:r>
              <a:rPr lang="en-US" altLang="zh-CN" b="0" dirty="0" err="1"/>
              <a:t>utype</a:t>
            </a:r>
            <a:r>
              <a:rPr lang="en-US" altLang="zh-CN" b="0" dirty="0"/>
              <a:t>; 		//</a:t>
            </a:r>
            <a:r>
              <a:rPr lang="zh-CN" altLang="zh-CN" b="0" dirty="0"/>
              <a:t>复制结点类型</a:t>
            </a:r>
          </a:p>
          <a:p>
            <a:pPr>
              <a:spcBef>
                <a:spcPts val="0"/>
              </a:spcBef>
            </a:pPr>
            <a:r>
              <a:rPr lang="en-US" altLang="zh-CN" b="0" dirty="0" smtClean="0"/>
              <a:t>	</a:t>
            </a:r>
            <a:r>
              <a:rPr lang="en-US" altLang="zh-CN" b="0" dirty="0"/>
              <a:t>	switch (ls-&gt;</a:t>
            </a:r>
            <a:r>
              <a:rPr lang="en-US" altLang="zh-CN" b="0" dirty="0" err="1"/>
              <a:t>utype</a:t>
            </a:r>
            <a:r>
              <a:rPr lang="en-US" altLang="zh-CN" b="0" dirty="0"/>
              <a:t>) {	 	//</a:t>
            </a:r>
            <a:r>
              <a:rPr lang="zh-CN" altLang="zh-CN" b="0" dirty="0"/>
              <a:t>根据</a:t>
            </a:r>
            <a:r>
              <a:rPr lang="en-US" altLang="zh-CN" b="0" dirty="0" err="1"/>
              <a:t>utype</a:t>
            </a:r>
            <a:r>
              <a:rPr lang="en-US" altLang="zh-CN" b="0" dirty="0"/>
              <a:t> </a:t>
            </a:r>
            <a:r>
              <a:rPr lang="zh-CN" altLang="zh-CN" b="0" dirty="0"/>
              <a:t>传送信息</a:t>
            </a:r>
          </a:p>
          <a:p>
            <a:pPr>
              <a:spcBef>
                <a:spcPts val="0"/>
              </a:spcBef>
            </a:pPr>
            <a:r>
              <a:rPr lang="en-US" altLang="zh-CN" b="0" dirty="0"/>
              <a:t>	</a:t>
            </a:r>
            <a:r>
              <a:rPr lang="en-US" altLang="zh-CN" b="0" dirty="0" smtClean="0"/>
              <a:t>	</a:t>
            </a:r>
            <a:r>
              <a:rPr lang="en-US" altLang="zh-CN" b="0" dirty="0"/>
              <a:t>	case 0: q-&gt;</a:t>
            </a:r>
            <a:r>
              <a:rPr lang="en-US" altLang="zh-CN" b="0" dirty="0" err="1"/>
              <a:t>info.ref</a:t>
            </a:r>
            <a:r>
              <a:rPr lang="en-US" altLang="zh-CN" b="0" dirty="0"/>
              <a:t> = ls-&gt;</a:t>
            </a:r>
            <a:r>
              <a:rPr lang="en-US" altLang="zh-CN" b="0" dirty="0" err="1"/>
              <a:t>info.ref</a:t>
            </a:r>
            <a:r>
              <a:rPr lang="en-US" altLang="zh-CN" b="0" dirty="0"/>
              <a:t>; break; 	//</a:t>
            </a:r>
            <a:r>
              <a:rPr lang="zh-CN" altLang="zh-CN" b="0" dirty="0"/>
              <a:t>附加头结点</a:t>
            </a:r>
          </a:p>
          <a:p>
            <a:pPr>
              <a:spcBef>
                <a:spcPts val="0"/>
              </a:spcBef>
            </a:pPr>
            <a:r>
              <a:rPr lang="en-US" altLang="zh-CN" b="0" dirty="0"/>
              <a:t>		</a:t>
            </a:r>
            <a:r>
              <a:rPr lang="en-US" altLang="zh-CN" b="0" dirty="0" smtClean="0"/>
              <a:t>	case </a:t>
            </a:r>
            <a:r>
              <a:rPr lang="en-US" altLang="zh-CN" b="0" dirty="0"/>
              <a:t>1: q-&gt;</a:t>
            </a:r>
            <a:r>
              <a:rPr lang="en-US" altLang="zh-CN" b="0" dirty="0" err="1"/>
              <a:t>info.value</a:t>
            </a:r>
            <a:r>
              <a:rPr lang="en-US" altLang="zh-CN" b="0" dirty="0"/>
              <a:t> = ls-&gt;</a:t>
            </a:r>
            <a:r>
              <a:rPr lang="en-US" altLang="zh-CN" b="0" dirty="0" err="1"/>
              <a:t>info.value</a:t>
            </a:r>
            <a:r>
              <a:rPr lang="en-US" altLang="zh-CN" b="0" dirty="0"/>
              <a:t>; break; 	//</a:t>
            </a:r>
            <a:r>
              <a:rPr lang="zh-CN" altLang="zh-CN" b="0" dirty="0"/>
              <a:t>原子结点</a:t>
            </a:r>
          </a:p>
          <a:p>
            <a:pPr>
              <a:spcBef>
                <a:spcPts val="0"/>
              </a:spcBef>
            </a:pPr>
            <a:r>
              <a:rPr lang="en-US" altLang="zh-CN" b="0" dirty="0" smtClean="0"/>
              <a:t>	</a:t>
            </a:r>
            <a:r>
              <a:rPr lang="en-US" altLang="zh-CN" b="0" dirty="0"/>
              <a:t>		case 2: q-&gt;</a:t>
            </a:r>
            <a:r>
              <a:rPr lang="en-US" altLang="zh-CN" b="0" dirty="0" err="1"/>
              <a:t>info.hlink</a:t>
            </a:r>
            <a:r>
              <a:rPr lang="en-US" altLang="zh-CN" b="0" dirty="0"/>
              <a:t> = Copy(ls-&gt;</a:t>
            </a:r>
            <a:r>
              <a:rPr lang="en-US" altLang="zh-CN" b="0" dirty="0" err="1"/>
              <a:t>info.hlink</a:t>
            </a:r>
            <a:r>
              <a:rPr lang="en-US" altLang="zh-CN" b="0" dirty="0"/>
              <a:t>); break;	//</a:t>
            </a:r>
            <a:r>
              <a:rPr lang="zh-CN" altLang="zh-CN" b="0" dirty="0"/>
              <a:t>表结点</a:t>
            </a:r>
          </a:p>
          <a:p>
            <a:pPr>
              <a:spcBef>
                <a:spcPts val="0"/>
              </a:spcBef>
            </a:pPr>
            <a:r>
              <a:rPr lang="en-US" altLang="zh-CN" b="0" dirty="0"/>
              <a:t>	</a:t>
            </a:r>
            <a:r>
              <a:rPr lang="en-US" altLang="zh-CN" b="0" dirty="0" smtClean="0"/>
              <a:t>	}</a:t>
            </a:r>
            <a:endParaRPr lang="zh-CN" altLang="zh-CN" b="0" dirty="0"/>
          </a:p>
          <a:p>
            <a:pPr>
              <a:spcBef>
                <a:spcPts val="0"/>
              </a:spcBef>
            </a:pPr>
            <a:r>
              <a:rPr lang="en-US" altLang="zh-CN" b="0" dirty="0" smtClean="0"/>
              <a:t>	</a:t>
            </a:r>
            <a:r>
              <a:rPr lang="en-US" altLang="zh-CN" b="0" dirty="0"/>
              <a:t>	q-&gt;</a:t>
            </a:r>
            <a:r>
              <a:rPr lang="en-US" altLang="zh-CN" b="0" dirty="0" err="1"/>
              <a:t>tlink</a:t>
            </a:r>
            <a:r>
              <a:rPr lang="en-US" altLang="zh-CN" b="0" dirty="0"/>
              <a:t> = Copy(ls-&gt;</a:t>
            </a:r>
            <a:r>
              <a:rPr lang="en-US" altLang="zh-CN" b="0" dirty="0" err="1"/>
              <a:t>tlink</a:t>
            </a:r>
            <a:r>
              <a:rPr lang="en-US" altLang="zh-CN" b="0" dirty="0"/>
              <a:t>); 		//</a:t>
            </a:r>
            <a:r>
              <a:rPr lang="zh-CN" altLang="zh-CN" b="0" dirty="0"/>
              <a:t>处理同一层下一结点为头的表</a:t>
            </a:r>
          </a:p>
          <a:p>
            <a:pPr>
              <a:spcBef>
                <a:spcPts val="0"/>
              </a:spcBef>
            </a:pPr>
            <a:r>
              <a:rPr lang="en-US" altLang="zh-CN" b="0" dirty="0" smtClean="0"/>
              <a:t>	}</a:t>
            </a:r>
            <a:endParaRPr lang="zh-CN" altLang="zh-CN" b="0" dirty="0"/>
          </a:p>
          <a:p>
            <a:pPr>
              <a:spcBef>
                <a:spcPts val="0"/>
              </a:spcBef>
            </a:pPr>
            <a:r>
              <a:rPr lang="en-US" altLang="zh-CN" b="0" dirty="0" smtClean="0"/>
              <a:t>	return </a:t>
            </a:r>
            <a:r>
              <a:rPr lang="en-US" altLang="zh-CN" b="0" dirty="0"/>
              <a:t>q;</a:t>
            </a:r>
            <a:endParaRPr lang="zh-CN" altLang="zh-CN" b="0" dirty="0"/>
          </a:p>
          <a:p>
            <a:pPr>
              <a:spcBef>
                <a:spcPts val="0"/>
              </a:spcBef>
            </a:pPr>
            <a:r>
              <a:rPr lang="en-US" altLang="zh-CN" b="0" dirty="0"/>
              <a:t>}</a:t>
            </a:r>
            <a:endParaRPr lang="zh-CN" altLang="zh-CN" b="0" dirty="0"/>
          </a:p>
          <a:p>
            <a:pPr>
              <a:spcBef>
                <a:spcPts val="0"/>
              </a:spcBef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645951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908720"/>
            <a:ext cx="7880980" cy="3579849"/>
          </a:xfrm>
        </p:spPr>
        <p:txBody>
          <a:bodyPr/>
          <a:lstStyle/>
          <a:p>
            <a:r>
              <a:rPr lang="en-US" altLang="zh-CN" dirty="0"/>
              <a:t>	</a:t>
            </a:r>
            <a:r>
              <a:rPr lang="zh-CN" altLang="zh-CN" b="0" dirty="0"/>
              <a:t>算法有三层考虑。首先，如果被复制结点为空，表明被复制广义表为空表，返回为空；其次，被复制结点非空，处理该结点的复制；最后，复制广义表中位于该结点之后的结点。考虑此算法的计算时间。对于空表，所花费的时间为常数值。下面分析非空表。考虑表</a:t>
            </a:r>
            <a:r>
              <a:rPr lang="en-US" altLang="zh-CN" b="0" dirty="0"/>
              <a:t>ls = ((a, b),((c, d),e))</a:t>
            </a:r>
            <a:r>
              <a:rPr lang="zh-CN" altLang="zh-CN" b="0" dirty="0"/>
              <a:t>，设其中的</a:t>
            </a:r>
            <a:r>
              <a:rPr lang="en-US" altLang="zh-CN" b="0" dirty="0" err="1"/>
              <a:t>a,b,c,d,e</a:t>
            </a:r>
            <a:r>
              <a:rPr lang="zh-CN" altLang="zh-CN" b="0" dirty="0"/>
              <a:t>是字符型数据</a:t>
            </a:r>
            <a:r>
              <a:rPr lang="zh-CN" altLang="zh-CN" b="0" dirty="0" smtClean="0"/>
              <a:t>。</a:t>
            </a:r>
            <a:endParaRPr lang="zh-CN" altLang="zh-CN" b="0" dirty="0"/>
          </a:p>
          <a:p>
            <a:endParaRPr lang="zh-CN" altLang="en-US" dirty="0"/>
          </a:p>
        </p:txBody>
      </p:sp>
      <p:pic>
        <p:nvPicPr>
          <p:cNvPr id="4" name="图片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3573016"/>
            <a:ext cx="6696744" cy="259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755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hangingPunct="0"/>
            <a:r>
              <a:rPr lang="en-US" b="1" dirty="0" smtClean="0"/>
              <a:t>4.1 </a:t>
            </a:r>
            <a:r>
              <a:rPr lang="zh-CN" altLang="en-US" b="1" dirty="0" smtClean="0"/>
              <a:t>扩展线性表</a:t>
            </a:r>
            <a:r>
              <a:rPr lang="en-US" b="1" dirty="0" smtClean="0"/>
              <a:t>---</a:t>
            </a:r>
            <a:r>
              <a:rPr lang="zh-CN" altLang="en-US" b="1" dirty="0" smtClean="0">
                <a:solidFill>
                  <a:srgbClr val="FF0000"/>
                </a:solidFill>
              </a:rPr>
              <a:t>数组</a:t>
            </a:r>
            <a:r>
              <a:rPr lang="en-US" b="1" dirty="0" smtClean="0">
                <a:solidFill>
                  <a:srgbClr val="FF0000"/>
                </a:solidFill>
              </a:rPr>
              <a:t>*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7584" y="1628800"/>
            <a:ext cx="7776864" cy="4443406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4.1.1 </a:t>
            </a:r>
            <a:r>
              <a:rPr lang="zh-CN" altLang="en-US" dirty="0" smtClean="0"/>
              <a:t>数组的定义</a:t>
            </a:r>
          </a:p>
          <a:p>
            <a:r>
              <a:rPr lang="en-US" altLang="zh-CN" dirty="0" smtClean="0"/>
              <a:t>	</a:t>
            </a:r>
            <a:r>
              <a:rPr lang="zh-CN" altLang="en-US" dirty="0" smtClean="0">
                <a:solidFill>
                  <a:srgbClr val="FF0000"/>
                </a:solidFill>
              </a:rPr>
              <a:t>数组</a:t>
            </a:r>
            <a:r>
              <a:rPr lang="en-US" dirty="0" smtClean="0">
                <a:solidFill>
                  <a:srgbClr val="FF0000"/>
                </a:solidFill>
              </a:rPr>
              <a:t>(Array)</a:t>
            </a:r>
            <a:r>
              <a:rPr lang="zh-CN" altLang="en-US" b="0" dirty="0" smtClean="0"/>
              <a:t>是由</a:t>
            </a:r>
            <a:r>
              <a:rPr lang="en-US" b="0" dirty="0" smtClean="0"/>
              <a:t>n(n &gt;1)</a:t>
            </a:r>
            <a:r>
              <a:rPr lang="zh-CN" altLang="en-US" b="0" dirty="0" smtClean="0"/>
              <a:t>个具有相同数据类型的数据元素</a:t>
            </a:r>
            <a:r>
              <a:rPr lang="en-US" b="0" dirty="0" smtClean="0"/>
              <a:t>a</a:t>
            </a:r>
            <a:r>
              <a:rPr lang="en-US" b="0" baseline="-25000" dirty="0" smtClean="0"/>
              <a:t>0</a:t>
            </a:r>
            <a:r>
              <a:rPr lang="zh-CN" altLang="en-US" b="0" dirty="0" smtClean="0"/>
              <a:t>，</a:t>
            </a:r>
            <a:r>
              <a:rPr lang="en-US" b="0" dirty="0" smtClean="0"/>
              <a:t>a</a:t>
            </a:r>
            <a:r>
              <a:rPr lang="en-US" b="0" baseline="-25000" dirty="0" smtClean="0"/>
              <a:t>2</a:t>
            </a:r>
            <a:r>
              <a:rPr lang="zh-CN" altLang="en-US" b="0" dirty="0" smtClean="0"/>
              <a:t>，</a:t>
            </a:r>
            <a:r>
              <a:rPr lang="en-US" b="0" dirty="0" smtClean="0"/>
              <a:t>…</a:t>
            </a:r>
            <a:r>
              <a:rPr lang="zh-CN" altLang="en-US" b="0" dirty="0" smtClean="0"/>
              <a:t>，</a:t>
            </a:r>
            <a:r>
              <a:rPr lang="en-US" b="0" dirty="0" smtClean="0"/>
              <a:t>a</a:t>
            </a:r>
            <a:r>
              <a:rPr lang="en-US" b="0" baseline="-25000" dirty="0" smtClean="0"/>
              <a:t>n-1</a:t>
            </a:r>
            <a:r>
              <a:rPr lang="zh-CN" altLang="en-US" b="0" dirty="0" smtClean="0"/>
              <a:t>组成的有序序列，且该有序序列必须存储在一块地址连续的存储单元中。</a:t>
            </a:r>
            <a:endParaRPr lang="en-US" altLang="zh-CN" b="0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数组的特点</a:t>
            </a:r>
            <a:r>
              <a:rPr lang="zh-CN" altLang="en-US" dirty="0" smtClean="0"/>
              <a:t>：</a:t>
            </a:r>
          </a:p>
          <a:p>
            <a:pPr fontAlgn="base"/>
            <a:r>
              <a:rPr lang="en-US" dirty="0" smtClean="0"/>
              <a:t>	</a:t>
            </a:r>
            <a:r>
              <a:rPr lang="en-US" b="0" dirty="0" smtClean="0"/>
              <a:t>(1)</a:t>
            </a:r>
            <a:r>
              <a:rPr lang="zh-CN" altLang="en-US" dirty="0" smtClean="0">
                <a:solidFill>
                  <a:srgbClr val="0033CC"/>
                </a:solidFill>
              </a:rPr>
              <a:t>数组是一种</a:t>
            </a:r>
            <a:r>
              <a:rPr lang="en-US" dirty="0" smtClean="0">
                <a:solidFill>
                  <a:srgbClr val="0033CC"/>
                </a:solidFill>
              </a:rPr>
              <a:t>“</a:t>
            </a:r>
            <a:r>
              <a:rPr lang="zh-CN" altLang="en-US" dirty="0" smtClean="0">
                <a:solidFill>
                  <a:srgbClr val="0033CC"/>
                </a:solidFill>
              </a:rPr>
              <a:t>均匀</a:t>
            </a:r>
            <a:r>
              <a:rPr lang="en-US" dirty="0" smtClean="0">
                <a:solidFill>
                  <a:srgbClr val="0033CC"/>
                </a:solidFill>
              </a:rPr>
              <a:t>”</a:t>
            </a:r>
            <a:r>
              <a:rPr lang="zh-CN" altLang="en-US" dirty="0" smtClean="0">
                <a:solidFill>
                  <a:srgbClr val="0033CC"/>
                </a:solidFill>
              </a:rPr>
              <a:t>结构</a:t>
            </a:r>
            <a:r>
              <a:rPr lang="zh-CN" altLang="en-US" b="0" dirty="0" smtClean="0"/>
              <a:t>，同一数组中各个数据元素必须是同一类型的；</a:t>
            </a:r>
          </a:p>
          <a:p>
            <a:pPr fontAlgn="base"/>
            <a:r>
              <a:rPr lang="en-US" b="0" dirty="0" smtClean="0"/>
              <a:t>	(2)</a:t>
            </a:r>
            <a:r>
              <a:rPr lang="zh-CN" altLang="en-US" dirty="0" smtClean="0">
                <a:solidFill>
                  <a:srgbClr val="0033CC"/>
                </a:solidFill>
              </a:rPr>
              <a:t>数组是一种随机存取结构</a:t>
            </a:r>
            <a:r>
              <a:rPr lang="zh-CN" altLang="en-US" b="0" dirty="0" smtClean="0"/>
              <a:t>，只要给定一组下标，就可以访问与其对应的单元。</a:t>
            </a:r>
          </a:p>
          <a:p>
            <a:pPr fontAlgn="base"/>
            <a:r>
              <a:rPr lang="en-US" b="0" dirty="0" smtClean="0"/>
              <a:t>	(3)</a:t>
            </a:r>
            <a:r>
              <a:rPr lang="zh-CN" altLang="en-US" dirty="0" smtClean="0">
                <a:solidFill>
                  <a:srgbClr val="0033CC"/>
                </a:solidFill>
              </a:rPr>
              <a:t>数组中的数据元素个数是固定的</a:t>
            </a:r>
            <a:r>
              <a:rPr lang="zh-CN" altLang="en-US" b="0" dirty="0" smtClean="0"/>
              <a:t>。一旦定义好了一个数组，其数据元素个数就不得有任何变化</a:t>
            </a:r>
            <a:r>
              <a:rPr lang="zh-CN" altLang="en-US" b="0" dirty="0" smtClean="0"/>
              <a:t>。</a:t>
            </a:r>
            <a:r>
              <a:rPr lang="zh-CN" altLang="en-US" b="0" dirty="0" smtClean="0"/>
              <a:t>内容可空可变。</a:t>
            </a:r>
            <a:endParaRPr lang="zh-CN" altLang="en-US" b="0" dirty="0" smtClean="0"/>
          </a:p>
          <a:p>
            <a:endParaRPr lang="zh-CN" altLang="en-US" b="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99592" y="908720"/>
            <a:ext cx="7520940" cy="5328592"/>
          </a:xfrm>
        </p:spPr>
        <p:txBody>
          <a:bodyPr>
            <a:normAutofit lnSpcReduction="10000"/>
          </a:bodyPr>
          <a:lstStyle/>
          <a:p>
            <a:r>
              <a:rPr lang="zh-CN" altLang="zh-CN" dirty="0"/>
              <a:t>（</a:t>
            </a:r>
            <a:r>
              <a:rPr lang="en-US" altLang="zh-CN" dirty="0"/>
              <a:t>2</a:t>
            </a:r>
            <a:r>
              <a:rPr lang="zh-CN" altLang="zh-CN" dirty="0"/>
              <a:t>）</a:t>
            </a:r>
            <a:r>
              <a:rPr lang="zh-CN" altLang="zh-CN" dirty="0">
                <a:solidFill>
                  <a:srgbClr val="FF0000"/>
                </a:solidFill>
              </a:rPr>
              <a:t>求广义表的长度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zh-CN" b="0" dirty="0" smtClean="0"/>
              <a:t>在</a:t>
            </a:r>
            <a:r>
              <a:rPr lang="zh-CN" altLang="zh-CN" b="0" dirty="0"/>
              <a:t>广义表中，同一层次的每个结点是通过</a:t>
            </a:r>
            <a:r>
              <a:rPr lang="en-US" altLang="zh-CN" b="0" dirty="0" err="1"/>
              <a:t>tlink</a:t>
            </a:r>
            <a:r>
              <a:rPr lang="zh-CN" altLang="zh-CN" b="0" dirty="0"/>
              <a:t>指针链接起来的，所以可以把它看作为是由</a:t>
            </a:r>
            <a:r>
              <a:rPr lang="en-US" altLang="zh-CN" b="0" dirty="0" err="1"/>
              <a:t>tlink</a:t>
            </a:r>
            <a:r>
              <a:rPr lang="zh-CN" altLang="zh-CN" b="0" dirty="0"/>
              <a:t>链接起来的单链表</a:t>
            </a:r>
            <a:r>
              <a:rPr lang="zh-CN" altLang="zh-CN" b="0" dirty="0" smtClean="0"/>
              <a:t>。</a:t>
            </a:r>
            <a:endParaRPr lang="en-US" altLang="zh-CN" b="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zh-CN" b="0" dirty="0"/>
              <a:t>求广义表的长度就是求单链表的长度</a:t>
            </a:r>
            <a:endParaRPr lang="en-US" altLang="zh-CN" b="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zh-CN" b="0" dirty="0"/>
              <a:t>由于单链表的结构也是一种递归结构，即每个结点的指针域均指向一个单链表（称为该结点的后继单链表），它所指向的结点为该单链表的第一个结点（即表头结点），所以求单链表的长度也可以采用递归算法，即若单链表非空的话，其长度等于</a:t>
            </a:r>
            <a:r>
              <a:rPr lang="en-US" altLang="zh-CN" b="0" dirty="0"/>
              <a:t>1</a:t>
            </a:r>
            <a:r>
              <a:rPr lang="zh-CN" altLang="zh-CN" b="0" dirty="0"/>
              <a:t>加上表头结点的后继单链表长度，若单链表为空，则长度为</a:t>
            </a:r>
            <a:r>
              <a:rPr lang="en-US" altLang="zh-CN" b="0" dirty="0"/>
              <a:t>0</a:t>
            </a:r>
            <a:r>
              <a:rPr lang="zh-CN" altLang="zh-CN" b="0" dirty="0"/>
              <a:t>，这是递归的终止条件。</a:t>
            </a:r>
            <a:endParaRPr lang="zh-CN" altLang="en-US" b="0" dirty="0"/>
          </a:p>
        </p:txBody>
      </p:sp>
    </p:spTree>
    <p:extLst>
      <p:ext uri="{BB962C8B-B14F-4D97-AF65-F5344CB8AC3E}">
        <p14:creationId xmlns:p14="http://schemas.microsoft.com/office/powerpoint/2010/main" val="4707297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7584" y="836712"/>
            <a:ext cx="7520940" cy="5328592"/>
          </a:xfrm>
        </p:spPr>
        <p:txBody>
          <a:bodyPr>
            <a:normAutofit fontScale="92500" lnSpcReduction="20000"/>
          </a:bodyPr>
          <a:lstStyle/>
          <a:p>
            <a:r>
              <a:rPr lang="zh-CN" altLang="zh-CN" dirty="0"/>
              <a:t>算法</a:t>
            </a:r>
            <a:r>
              <a:rPr lang="en-US" altLang="zh-CN" dirty="0" smtClean="0"/>
              <a:t>4.6</a:t>
            </a:r>
            <a:r>
              <a:rPr lang="zh-CN" altLang="zh-CN" dirty="0" smtClean="0"/>
              <a:t>：</a:t>
            </a:r>
            <a:r>
              <a:rPr lang="zh-CN" altLang="zh-CN" dirty="0"/>
              <a:t>求广义表长度的算法</a:t>
            </a:r>
          </a:p>
          <a:p>
            <a:r>
              <a:rPr lang="en-US" altLang="zh-CN" b="0" dirty="0"/>
              <a:t>template &lt;class T&gt;</a:t>
            </a:r>
            <a:endParaRPr lang="zh-CN" altLang="zh-CN" b="0" dirty="0"/>
          </a:p>
          <a:p>
            <a:r>
              <a:rPr lang="en-US" altLang="zh-CN" b="0" dirty="0" err="1"/>
              <a:t>int</a:t>
            </a:r>
            <a:r>
              <a:rPr lang="en-US" altLang="zh-CN" b="0" dirty="0"/>
              <a:t> </a:t>
            </a:r>
            <a:r>
              <a:rPr lang="en-US" altLang="zh-CN" b="0" dirty="0" err="1"/>
              <a:t>GenList</a:t>
            </a:r>
            <a:r>
              <a:rPr lang="en-US" altLang="zh-CN" b="0" dirty="0"/>
              <a:t>&lt;T&gt;::Length() {</a:t>
            </a:r>
            <a:endParaRPr lang="zh-CN" altLang="zh-CN" b="0" dirty="0"/>
          </a:p>
          <a:p>
            <a:r>
              <a:rPr lang="en-US" altLang="zh-CN" b="0" dirty="0" smtClean="0"/>
              <a:t>	//</a:t>
            </a:r>
            <a:r>
              <a:rPr lang="zh-CN" altLang="zh-CN" b="0" dirty="0"/>
              <a:t>共有函数，求当前广义表的长度</a:t>
            </a:r>
          </a:p>
          <a:p>
            <a:r>
              <a:rPr lang="en-US" altLang="zh-CN" b="0" dirty="0" smtClean="0"/>
              <a:t>	return </a:t>
            </a:r>
            <a:r>
              <a:rPr lang="en-US" altLang="zh-CN" b="0" dirty="0"/>
              <a:t>Length(first);</a:t>
            </a:r>
            <a:endParaRPr lang="zh-CN" altLang="zh-CN" b="0" dirty="0"/>
          </a:p>
          <a:p>
            <a:r>
              <a:rPr lang="en-US" altLang="zh-CN" b="0" dirty="0"/>
              <a:t>}</a:t>
            </a:r>
            <a:endParaRPr lang="zh-CN" altLang="zh-CN" b="0" dirty="0"/>
          </a:p>
          <a:p>
            <a:r>
              <a:rPr lang="en-US" altLang="zh-CN" b="0" dirty="0"/>
              <a:t>template &lt;class T&gt;</a:t>
            </a:r>
            <a:endParaRPr lang="zh-CN" altLang="zh-CN" b="0" dirty="0"/>
          </a:p>
          <a:p>
            <a:r>
              <a:rPr lang="en-US" altLang="zh-CN" b="0" dirty="0" err="1"/>
              <a:t>int</a:t>
            </a:r>
            <a:r>
              <a:rPr lang="en-US" altLang="zh-CN" b="0" dirty="0"/>
              <a:t> </a:t>
            </a:r>
            <a:r>
              <a:rPr lang="en-US" altLang="zh-CN" b="0" dirty="0" err="1"/>
              <a:t>GenList</a:t>
            </a:r>
            <a:r>
              <a:rPr lang="en-US" altLang="zh-CN" b="0" dirty="0"/>
              <a:t>&lt;T&gt;::Length(</a:t>
            </a:r>
            <a:r>
              <a:rPr lang="en-US" altLang="zh-CN" b="0" dirty="0" err="1"/>
              <a:t>GenListNode</a:t>
            </a:r>
            <a:r>
              <a:rPr lang="en-US" altLang="zh-CN" b="0" dirty="0"/>
              <a:t>&lt;T&gt; *ls) </a:t>
            </a:r>
            <a:r>
              <a:rPr lang="en-US" altLang="zh-CN" b="0" dirty="0" smtClean="0"/>
              <a:t>{</a:t>
            </a:r>
          </a:p>
          <a:p>
            <a:r>
              <a:rPr lang="en-US" altLang="zh-CN" b="0" dirty="0"/>
              <a:t>	</a:t>
            </a:r>
            <a:r>
              <a:rPr lang="en-US" altLang="zh-CN" b="0" dirty="0" smtClean="0"/>
              <a:t> </a:t>
            </a:r>
            <a:r>
              <a:rPr lang="en-US" altLang="zh-CN" b="0" dirty="0"/>
              <a:t>//</a:t>
            </a:r>
            <a:r>
              <a:rPr lang="zh-CN" altLang="zh-CN" b="0" dirty="0"/>
              <a:t>私有函数，求以</a:t>
            </a:r>
            <a:r>
              <a:rPr lang="en-US" altLang="zh-CN" b="0" dirty="0"/>
              <a:t>ls </a:t>
            </a:r>
            <a:r>
              <a:rPr lang="zh-CN" altLang="zh-CN" b="0" dirty="0"/>
              <a:t>为头指针的广义表的长度</a:t>
            </a:r>
          </a:p>
          <a:p>
            <a:r>
              <a:rPr lang="en-US" altLang="zh-CN" b="0" dirty="0" smtClean="0"/>
              <a:t>	if </a:t>
            </a:r>
            <a:r>
              <a:rPr lang="en-US" altLang="zh-CN" b="0" dirty="0"/>
              <a:t>(ls != NULL</a:t>
            </a:r>
            <a:r>
              <a:rPr lang="en-US" altLang="zh-CN" b="0" dirty="0" smtClean="0"/>
              <a:t>) </a:t>
            </a:r>
            <a:r>
              <a:rPr lang="en-US" altLang="zh-CN" b="0" dirty="0"/>
              <a:t>return 1+Length(ls-&gt;</a:t>
            </a:r>
            <a:r>
              <a:rPr lang="en-US" altLang="zh-CN" b="0" dirty="0" err="1"/>
              <a:t>tlink</a:t>
            </a:r>
            <a:r>
              <a:rPr lang="en-US" altLang="zh-CN" b="0" dirty="0"/>
              <a:t>);</a:t>
            </a:r>
            <a:endParaRPr lang="zh-CN" altLang="zh-CN" b="0" dirty="0"/>
          </a:p>
          <a:p>
            <a:r>
              <a:rPr lang="en-US" altLang="zh-CN" b="0" dirty="0" smtClean="0"/>
              <a:t>	else	 </a:t>
            </a:r>
            <a:r>
              <a:rPr lang="en-US" altLang="zh-CN" b="0" dirty="0"/>
              <a:t>return 0;</a:t>
            </a:r>
            <a:endParaRPr lang="zh-CN" altLang="zh-CN" b="0" dirty="0"/>
          </a:p>
          <a:p>
            <a:r>
              <a:rPr lang="en-US" altLang="zh-CN" b="0" dirty="0"/>
              <a:t>}</a:t>
            </a:r>
            <a:endParaRPr lang="zh-CN" altLang="zh-CN" b="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55248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22829" y="692696"/>
            <a:ext cx="7520940" cy="4299929"/>
          </a:xfrm>
        </p:spPr>
        <p:txBody>
          <a:bodyPr>
            <a:normAutofit fontScale="85000" lnSpcReduction="10000"/>
          </a:bodyPr>
          <a:lstStyle/>
          <a:p>
            <a:r>
              <a:rPr lang="zh-CN" altLang="zh-CN" sz="2800" dirty="0">
                <a:solidFill>
                  <a:srgbClr val="FF0000"/>
                </a:solidFill>
              </a:rPr>
              <a:t>（</a:t>
            </a:r>
            <a:r>
              <a:rPr lang="en-US" altLang="zh-CN" sz="2800" dirty="0">
                <a:solidFill>
                  <a:srgbClr val="FF0000"/>
                </a:solidFill>
              </a:rPr>
              <a:t>3</a:t>
            </a:r>
            <a:r>
              <a:rPr lang="zh-CN" altLang="zh-CN" sz="2800" dirty="0">
                <a:solidFill>
                  <a:srgbClr val="FF0000"/>
                </a:solidFill>
              </a:rPr>
              <a:t>）求广义表的深度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zh-CN" b="0" dirty="0"/>
              <a:t>广义表的深度定义为广义表中括号的重数。设非空广义表为</a:t>
            </a:r>
            <a:r>
              <a:rPr lang="en-US" altLang="zh-CN" b="0" dirty="0"/>
              <a:t>LS=(α</a:t>
            </a:r>
            <a:r>
              <a:rPr lang="en-US" altLang="zh-CN" b="0" baseline="-25000" dirty="0"/>
              <a:t>0</a:t>
            </a:r>
            <a:r>
              <a:rPr lang="en-US" altLang="zh-CN" b="0" dirty="0"/>
              <a:t>,α</a:t>
            </a:r>
            <a:r>
              <a:rPr lang="en-US" altLang="zh-CN" b="0" baseline="-25000" dirty="0"/>
              <a:t>1</a:t>
            </a:r>
            <a:r>
              <a:rPr lang="en-US" altLang="zh-CN" b="0" dirty="0"/>
              <a:t>,α</a:t>
            </a:r>
            <a:r>
              <a:rPr lang="en-US" altLang="zh-CN" b="0" baseline="-25000" dirty="0"/>
              <a:t>2</a:t>
            </a:r>
            <a:r>
              <a:rPr lang="en-US" altLang="zh-CN" b="0" dirty="0"/>
              <a:t>,...,α</a:t>
            </a:r>
            <a:r>
              <a:rPr lang="en-US" altLang="zh-CN" b="0" baseline="-25000" dirty="0"/>
              <a:t>n-1</a:t>
            </a:r>
            <a:r>
              <a:rPr lang="en-US" altLang="zh-CN" b="0" dirty="0"/>
              <a:t>)</a:t>
            </a:r>
            <a:r>
              <a:rPr lang="zh-CN" altLang="zh-CN" b="0" dirty="0"/>
              <a:t>，其中，每个</a:t>
            </a:r>
            <a:r>
              <a:rPr lang="en-US" altLang="zh-CN" b="0" dirty="0"/>
              <a:t>α</a:t>
            </a:r>
            <a:r>
              <a:rPr lang="en-US" altLang="zh-CN" b="0" dirty="0" err="1"/>
              <a:t>i</a:t>
            </a:r>
            <a:r>
              <a:rPr lang="zh-CN" altLang="zh-CN" b="0" dirty="0"/>
              <a:t>（</a:t>
            </a:r>
            <a:r>
              <a:rPr lang="en-US" altLang="zh-CN" b="0" dirty="0"/>
              <a:t>0≤i≤n-1</a:t>
            </a:r>
            <a:r>
              <a:rPr lang="zh-CN" altLang="zh-CN" b="0" dirty="0"/>
              <a:t>）或者是原子，或者是子表。这样，求</a:t>
            </a:r>
            <a:r>
              <a:rPr lang="en-US" altLang="zh-CN" b="0" dirty="0"/>
              <a:t>LS</a:t>
            </a:r>
            <a:r>
              <a:rPr lang="zh-CN" altLang="zh-CN" b="0" dirty="0"/>
              <a:t>的深度可分解为</a:t>
            </a:r>
            <a:r>
              <a:rPr lang="en-US" altLang="zh-CN" b="0" dirty="0"/>
              <a:t>n</a:t>
            </a:r>
            <a:r>
              <a:rPr lang="zh-CN" altLang="zh-CN" b="0" dirty="0"/>
              <a:t>个子问题，每个子问题为求</a:t>
            </a:r>
            <a:r>
              <a:rPr lang="en-US" altLang="zh-CN" b="0" dirty="0"/>
              <a:t>α</a:t>
            </a:r>
            <a:r>
              <a:rPr lang="en-US" altLang="zh-CN" b="0" dirty="0" err="1"/>
              <a:t>i</a:t>
            </a:r>
            <a:r>
              <a:rPr lang="en-US" altLang="zh-CN" b="0" dirty="0"/>
              <a:t> </a:t>
            </a:r>
            <a:r>
              <a:rPr lang="zh-CN" altLang="zh-CN" b="0" dirty="0"/>
              <a:t>的深度</a:t>
            </a:r>
            <a:r>
              <a:rPr lang="zh-CN" altLang="zh-CN" b="0" dirty="0" smtClean="0"/>
              <a:t>。</a:t>
            </a:r>
            <a:endParaRPr lang="en-US" altLang="zh-CN" b="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zh-CN" b="0" dirty="0"/>
              <a:t>若</a:t>
            </a:r>
            <a:r>
              <a:rPr lang="en-US" altLang="zh-CN" b="0" dirty="0"/>
              <a:t>α</a:t>
            </a:r>
            <a:r>
              <a:rPr lang="en-US" altLang="zh-CN" b="0" dirty="0" err="1"/>
              <a:t>i</a:t>
            </a:r>
            <a:r>
              <a:rPr lang="en-US" altLang="zh-CN" b="0" dirty="0"/>
              <a:t> </a:t>
            </a:r>
            <a:r>
              <a:rPr lang="zh-CN" altLang="zh-CN" b="0" dirty="0"/>
              <a:t>是原子，则</a:t>
            </a:r>
            <a:r>
              <a:rPr lang="en-US" altLang="zh-CN" b="0" dirty="0"/>
              <a:t>α</a:t>
            </a:r>
            <a:r>
              <a:rPr lang="en-US" altLang="zh-CN" b="0" dirty="0" err="1"/>
              <a:t>i</a:t>
            </a:r>
            <a:r>
              <a:rPr lang="en-US" altLang="zh-CN" b="0" dirty="0"/>
              <a:t> </a:t>
            </a:r>
            <a:r>
              <a:rPr lang="zh-CN" altLang="zh-CN" b="0" dirty="0"/>
              <a:t>的深度为</a:t>
            </a:r>
            <a:r>
              <a:rPr lang="en-US" altLang="zh-CN" b="0" dirty="0"/>
              <a:t>0</a:t>
            </a:r>
            <a:r>
              <a:rPr lang="zh-CN" altLang="zh-CN" b="0" dirty="0"/>
              <a:t>（没有括号）；若</a:t>
            </a:r>
            <a:r>
              <a:rPr lang="en-US" altLang="zh-CN" b="0" dirty="0"/>
              <a:t>α</a:t>
            </a:r>
            <a:r>
              <a:rPr lang="en-US" altLang="zh-CN" b="0" dirty="0" err="1"/>
              <a:t>i</a:t>
            </a:r>
            <a:r>
              <a:rPr lang="en-US" altLang="zh-CN" b="0" dirty="0"/>
              <a:t> </a:t>
            </a:r>
            <a:r>
              <a:rPr lang="zh-CN" altLang="zh-CN" b="0" dirty="0"/>
              <a:t>是子表，则可继续对</a:t>
            </a:r>
            <a:r>
              <a:rPr lang="en-US" altLang="zh-CN" b="0" dirty="0"/>
              <a:t>α</a:t>
            </a:r>
            <a:r>
              <a:rPr lang="en-US" altLang="zh-CN" b="0" dirty="0" err="1"/>
              <a:t>i</a:t>
            </a:r>
            <a:r>
              <a:rPr lang="en-US" altLang="zh-CN" b="0" dirty="0"/>
              <a:t> </a:t>
            </a:r>
            <a:r>
              <a:rPr lang="zh-CN" altLang="zh-CN" b="0" dirty="0"/>
              <a:t>进行分解、求解。而</a:t>
            </a:r>
            <a:r>
              <a:rPr lang="en-US" altLang="zh-CN" b="0" dirty="0"/>
              <a:t>LS</a:t>
            </a:r>
            <a:r>
              <a:rPr lang="zh-CN" altLang="zh-CN" b="0" dirty="0"/>
              <a:t>的深度为各的深度的最大值加</a:t>
            </a:r>
            <a:r>
              <a:rPr lang="en-US" altLang="zh-CN" b="0" dirty="0"/>
              <a:t>1</a:t>
            </a:r>
            <a:r>
              <a:rPr lang="zh-CN" altLang="zh-CN" b="0" dirty="0"/>
              <a:t>。空表也是广义表，其深度为</a:t>
            </a:r>
            <a:r>
              <a:rPr lang="en-US" altLang="zh-CN" b="0" dirty="0"/>
              <a:t>1</a:t>
            </a:r>
            <a:r>
              <a:rPr lang="zh-CN" altLang="zh-CN" b="0" dirty="0"/>
              <a:t>。由此可知，求广义表深度的递归过程有两个递归结束条件：原子和空表。只要能够求得各个</a:t>
            </a:r>
            <a:r>
              <a:rPr lang="en-US" altLang="zh-CN" b="0" dirty="0"/>
              <a:t>α</a:t>
            </a:r>
            <a:r>
              <a:rPr lang="en-US" altLang="zh-CN" b="0" dirty="0" err="1"/>
              <a:t>i</a:t>
            </a:r>
            <a:r>
              <a:rPr lang="en-US" altLang="zh-CN" b="0" dirty="0"/>
              <a:t> </a:t>
            </a:r>
            <a:r>
              <a:rPr lang="zh-CN" altLang="zh-CN" b="0" dirty="0"/>
              <a:t>的深度，就能求得广义表</a:t>
            </a:r>
            <a:r>
              <a:rPr lang="en-US" altLang="zh-CN" b="0" dirty="0"/>
              <a:t>LS</a:t>
            </a:r>
            <a:r>
              <a:rPr lang="zh-CN" altLang="zh-CN" b="0" dirty="0"/>
              <a:t>的深度。因此，求广义表</a:t>
            </a:r>
            <a:r>
              <a:rPr lang="en-US" altLang="zh-CN" b="0" dirty="0"/>
              <a:t>LS=(α</a:t>
            </a:r>
            <a:r>
              <a:rPr lang="en-US" altLang="zh-CN" b="0" baseline="-25000" dirty="0"/>
              <a:t>0</a:t>
            </a:r>
            <a:r>
              <a:rPr lang="en-US" altLang="zh-CN" b="0" dirty="0"/>
              <a:t>,α</a:t>
            </a:r>
            <a:r>
              <a:rPr lang="en-US" altLang="zh-CN" b="0" baseline="-25000" dirty="0"/>
              <a:t>1</a:t>
            </a:r>
            <a:r>
              <a:rPr lang="en-US" altLang="zh-CN" b="0" dirty="0"/>
              <a:t>,α</a:t>
            </a:r>
            <a:r>
              <a:rPr lang="en-US" altLang="zh-CN" b="0" baseline="-25000" dirty="0"/>
              <a:t>2</a:t>
            </a:r>
            <a:r>
              <a:rPr lang="en-US" altLang="zh-CN" b="0" dirty="0"/>
              <a:t>,…,α</a:t>
            </a:r>
            <a:r>
              <a:rPr lang="en-US" altLang="zh-CN" b="0" baseline="-25000" dirty="0"/>
              <a:t>n-1</a:t>
            </a:r>
            <a:r>
              <a:rPr lang="en-US" altLang="zh-CN" b="0" dirty="0"/>
              <a:t>)</a:t>
            </a:r>
            <a:r>
              <a:rPr lang="zh-CN" altLang="zh-CN" b="0" dirty="0"/>
              <a:t>深度</a:t>
            </a:r>
            <a:r>
              <a:rPr lang="en-US" altLang="zh-CN" b="0" dirty="0"/>
              <a:t>Depth(LS)</a:t>
            </a:r>
            <a:r>
              <a:rPr lang="zh-CN" altLang="zh-CN" b="0" dirty="0"/>
              <a:t>的递归定义为：</a:t>
            </a:r>
          </a:p>
          <a:p>
            <a:endParaRPr lang="zh-CN" altLang="zh-CN" dirty="0"/>
          </a:p>
          <a:p>
            <a:endParaRPr lang="zh-CN" altLang="en-US" dirty="0"/>
          </a:p>
        </p:txBody>
      </p:sp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1837" y="4797016"/>
            <a:ext cx="6120680" cy="151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84464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7584" y="1268760"/>
            <a:ext cx="8208912" cy="4896544"/>
          </a:xfrm>
        </p:spPr>
        <p:txBody>
          <a:bodyPr>
            <a:normAutofit fontScale="70000" lnSpcReduction="20000"/>
          </a:bodyPr>
          <a:lstStyle/>
          <a:p>
            <a:pPr>
              <a:spcBef>
                <a:spcPts val="0"/>
              </a:spcBef>
            </a:pPr>
            <a:r>
              <a:rPr lang="zh-CN" altLang="zh-CN" dirty="0"/>
              <a:t>算法</a:t>
            </a:r>
            <a:r>
              <a:rPr lang="en-US" altLang="zh-CN" dirty="0" smtClean="0"/>
              <a:t>4.7</a:t>
            </a:r>
            <a:r>
              <a:rPr lang="zh-CN" altLang="zh-CN" dirty="0" smtClean="0"/>
              <a:t>：</a:t>
            </a:r>
            <a:r>
              <a:rPr lang="zh-CN" altLang="zh-CN" dirty="0"/>
              <a:t>求广义表深度的算法</a:t>
            </a:r>
          </a:p>
          <a:p>
            <a:pPr>
              <a:spcBef>
                <a:spcPts val="0"/>
              </a:spcBef>
            </a:pPr>
            <a:r>
              <a:rPr lang="en-US" altLang="zh-CN" b="0" dirty="0"/>
              <a:t>template &lt;class T&gt;</a:t>
            </a:r>
            <a:endParaRPr lang="zh-CN" altLang="zh-CN" b="0" dirty="0"/>
          </a:p>
          <a:p>
            <a:pPr>
              <a:spcBef>
                <a:spcPts val="0"/>
              </a:spcBef>
            </a:pPr>
            <a:r>
              <a:rPr lang="en-US" altLang="zh-CN" b="0" dirty="0" smtClean="0"/>
              <a:t>	</a:t>
            </a:r>
            <a:r>
              <a:rPr lang="en-US" altLang="zh-CN" b="0" dirty="0" err="1" smtClean="0"/>
              <a:t>int</a:t>
            </a:r>
            <a:r>
              <a:rPr lang="en-US" altLang="zh-CN" b="0" dirty="0" smtClean="0"/>
              <a:t> </a:t>
            </a:r>
            <a:r>
              <a:rPr lang="en-US" altLang="zh-CN" b="0" dirty="0" err="1"/>
              <a:t>GenList</a:t>
            </a:r>
            <a:r>
              <a:rPr lang="en-US" altLang="zh-CN" b="0" dirty="0"/>
              <a:t>&lt;T&gt;::depth() { 	//</a:t>
            </a:r>
            <a:r>
              <a:rPr lang="zh-CN" altLang="zh-CN" b="0" dirty="0"/>
              <a:t>公有函数：计算一个非递归表的深度</a:t>
            </a:r>
          </a:p>
          <a:p>
            <a:pPr>
              <a:spcBef>
                <a:spcPts val="0"/>
              </a:spcBef>
            </a:pPr>
            <a:r>
              <a:rPr lang="en-US" altLang="zh-CN" b="0" dirty="0" smtClean="0"/>
              <a:t>	return </a:t>
            </a:r>
            <a:r>
              <a:rPr lang="en-US" altLang="zh-CN" b="0" dirty="0"/>
              <a:t>depth(first);</a:t>
            </a:r>
            <a:endParaRPr lang="zh-CN" altLang="zh-CN" b="0" dirty="0"/>
          </a:p>
          <a:p>
            <a:pPr>
              <a:spcBef>
                <a:spcPts val="0"/>
              </a:spcBef>
            </a:pPr>
            <a:r>
              <a:rPr lang="en-US" altLang="zh-CN" b="0" dirty="0"/>
              <a:t>}</a:t>
            </a:r>
            <a:endParaRPr lang="zh-CN" altLang="zh-CN" b="0" dirty="0"/>
          </a:p>
          <a:p>
            <a:pPr>
              <a:spcBef>
                <a:spcPts val="0"/>
              </a:spcBef>
            </a:pPr>
            <a:r>
              <a:rPr lang="en-US" altLang="zh-CN" b="0" dirty="0"/>
              <a:t>template &lt;class T&gt;</a:t>
            </a:r>
            <a:endParaRPr lang="zh-CN" altLang="zh-CN" b="0" dirty="0"/>
          </a:p>
          <a:p>
            <a:pPr>
              <a:spcBef>
                <a:spcPts val="0"/>
              </a:spcBef>
            </a:pPr>
            <a:r>
              <a:rPr lang="en-US" altLang="zh-CN" b="0" dirty="0" err="1"/>
              <a:t>int</a:t>
            </a:r>
            <a:r>
              <a:rPr lang="en-US" altLang="zh-CN" b="0" dirty="0"/>
              <a:t> </a:t>
            </a:r>
            <a:r>
              <a:rPr lang="en-US" altLang="zh-CN" b="0" dirty="0" err="1"/>
              <a:t>GenList</a:t>
            </a:r>
            <a:r>
              <a:rPr lang="en-US" altLang="zh-CN" b="0" dirty="0"/>
              <a:t>&lt;T&gt;::depth(</a:t>
            </a:r>
            <a:r>
              <a:rPr lang="en-US" altLang="zh-CN" b="0" dirty="0" err="1"/>
              <a:t>GenListNode</a:t>
            </a:r>
            <a:r>
              <a:rPr lang="en-US" altLang="zh-CN" b="0" dirty="0"/>
              <a:t>&lt;T&gt; *ls) {	//</a:t>
            </a:r>
            <a:r>
              <a:rPr lang="zh-CN" altLang="zh-CN" b="0" dirty="0"/>
              <a:t>私有函数：计算非递归广义表深度</a:t>
            </a:r>
          </a:p>
          <a:p>
            <a:pPr>
              <a:spcBef>
                <a:spcPts val="0"/>
              </a:spcBef>
            </a:pPr>
            <a:r>
              <a:rPr lang="en-US" altLang="zh-CN" b="0" dirty="0" smtClean="0"/>
              <a:t>	if </a:t>
            </a:r>
            <a:r>
              <a:rPr lang="en-US" altLang="zh-CN" b="0" dirty="0"/>
              <a:t>(ls-&gt;</a:t>
            </a:r>
            <a:r>
              <a:rPr lang="en-US" altLang="zh-CN" b="0" dirty="0" err="1"/>
              <a:t>tlink</a:t>
            </a:r>
            <a:r>
              <a:rPr lang="en-US" altLang="zh-CN" b="0" dirty="0"/>
              <a:t> == NULL) return 1;	// ls-&gt;</a:t>
            </a:r>
            <a:r>
              <a:rPr lang="en-US" altLang="zh-CN" b="0" dirty="0" err="1"/>
              <a:t>tlink</a:t>
            </a:r>
            <a:r>
              <a:rPr lang="en-US" altLang="zh-CN" b="0" dirty="0"/>
              <a:t> ==NULL, </a:t>
            </a:r>
            <a:r>
              <a:rPr lang="zh-CN" altLang="zh-CN" b="0" dirty="0"/>
              <a:t>空表，深度为</a:t>
            </a:r>
            <a:r>
              <a:rPr lang="en-US" altLang="zh-CN" b="0" dirty="0"/>
              <a:t>1</a:t>
            </a:r>
            <a:endParaRPr lang="zh-CN" altLang="zh-CN" b="0" dirty="0"/>
          </a:p>
          <a:p>
            <a:pPr>
              <a:spcBef>
                <a:spcPts val="0"/>
              </a:spcBef>
            </a:pPr>
            <a:r>
              <a:rPr lang="en-US" altLang="zh-CN" b="0" dirty="0" smtClean="0"/>
              <a:t>	</a:t>
            </a:r>
            <a:r>
              <a:rPr lang="en-US" altLang="zh-CN" b="0" dirty="0" err="1" smtClean="0"/>
              <a:t>GenListNode</a:t>
            </a:r>
            <a:r>
              <a:rPr lang="en-US" altLang="zh-CN" b="0" dirty="0" smtClean="0"/>
              <a:t>&lt;T</a:t>
            </a:r>
            <a:r>
              <a:rPr lang="en-US" altLang="zh-CN" b="0" dirty="0"/>
              <a:t>&gt; *temp = ls-&gt;</a:t>
            </a:r>
            <a:r>
              <a:rPr lang="en-US" altLang="zh-CN" b="0" dirty="0" err="1"/>
              <a:t>tlink</a:t>
            </a:r>
            <a:r>
              <a:rPr lang="en-US" altLang="zh-CN" b="0" dirty="0"/>
              <a:t>; </a:t>
            </a:r>
            <a:r>
              <a:rPr lang="en-US" altLang="zh-CN" b="0" dirty="0" err="1"/>
              <a:t>int</a:t>
            </a:r>
            <a:r>
              <a:rPr lang="en-US" altLang="zh-CN" b="0" dirty="0"/>
              <a:t> m = 0, n;</a:t>
            </a:r>
            <a:endParaRPr lang="zh-CN" altLang="zh-CN" b="0" dirty="0"/>
          </a:p>
          <a:p>
            <a:pPr>
              <a:spcBef>
                <a:spcPts val="0"/>
              </a:spcBef>
            </a:pPr>
            <a:r>
              <a:rPr lang="en-US" altLang="zh-CN" b="0" dirty="0" smtClean="0"/>
              <a:t>	while </a:t>
            </a:r>
            <a:r>
              <a:rPr lang="en-US" altLang="zh-CN" b="0" dirty="0"/>
              <a:t>(temp != NULL) {	 	// temp </a:t>
            </a:r>
            <a:r>
              <a:rPr lang="zh-CN" altLang="zh-CN" b="0" dirty="0"/>
              <a:t>在广义表顶层横扫</a:t>
            </a:r>
          </a:p>
          <a:p>
            <a:pPr>
              <a:spcBef>
                <a:spcPts val="0"/>
              </a:spcBef>
            </a:pPr>
            <a:r>
              <a:rPr lang="en-US" altLang="zh-CN" b="0" dirty="0" smtClean="0"/>
              <a:t>		if </a:t>
            </a:r>
            <a:r>
              <a:rPr lang="en-US" altLang="zh-CN" b="0" dirty="0"/>
              <a:t>(temp-&gt;</a:t>
            </a:r>
            <a:r>
              <a:rPr lang="en-US" altLang="zh-CN" b="0" dirty="0" err="1"/>
              <a:t>utype</a:t>
            </a:r>
            <a:r>
              <a:rPr lang="en-US" altLang="zh-CN" b="0" dirty="0"/>
              <a:t> == 2) { 	//</a:t>
            </a:r>
            <a:r>
              <a:rPr lang="zh-CN" altLang="zh-CN" b="0" dirty="0"/>
              <a:t>扫描到的结点</a:t>
            </a:r>
            <a:r>
              <a:rPr lang="en-US" altLang="zh-CN" b="0" dirty="0" err="1"/>
              <a:t>utype</a:t>
            </a:r>
            <a:r>
              <a:rPr lang="en-US" altLang="zh-CN" b="0" dirty="0"/>
              <a:t> </a:t>
            </a:r>
            <a:r>
              <a:rPr lang="zh-CN" altLang="zh-CN" b="0" dirty="0"/>
              <a:t>为表结点时</a:t>
            </a:r>
            <a:r>
              <a:rPr lang="en-US" altLang="zh-CN" b="0" dirty="0"/>
              <a:t>,</a:t>
            </a:r>
            <a:endParaRPr lang="zh-CN" altLang="zh-CN" b="0" dirty="0"/>
          </a:p>
          <a:p>
            <a:pPr>
              <a:spcBef>
                <a:spcPts val="0"/>
              </a:spcBef>
            </a:pPr>
            <a:r>
              <a:rPr lang="en-US" altLang="zh-CN" b="0" dirty="0" smtClean="0"/>
              <a:t>			n </a:t>
            </a:r>
            <a:r>
              <a:rPr lang="en-US" altLang="zh-CN" b="0" dirty="0"/>
              <a:t>= depth(temp-&gt;</a:t>
            </a:r>
            <a:r>
              <a:rPr lang="en-US" altLang="zh-CN" b="0" dirty="0" err="1"/>
              <a:t>info.hlink</a:t>
            </a:r>
            <a:r>
              <a:rPr lang="en-US" altLang="zh-CN" b="0" dirty="0" smtClean="0"/>
              <a:t>);  </a:t>
            </a:r>
            <a:r>
              <a:rPr lang="en-US" altLang="zh-CN" b="0" dirty="0"/>
              <a:t>//</a:t>
            </a:r>
            <a:r>
              <a:rPr lang="zh-CN" altLang="zh-CN" b="0" dirty="0"/>
              <a:t>计算以该结点为头的广义表深度</a:t>
            </a:r>
          </a:p>
          <a:p>
            <a:pPr>
              <a:spcBef>
                <a:spcPts val="0"/>
              </a:spcBef>
            </a:pPr>
            <a:r>
              <a:rPr lang="en-US" altLang="zh-CN" b="0" dirty="0" smtClean="0"/>
              <a:t>			if </a:t>
            </a:r>
            <a:r>
              <a:rPr lang="en-US" altLang="zh-CN" b="0" dirty="0"/>
              <a:t>(m &lt; n) m = n; 	//</a:t>
            </a:r>
            <a:r>
              <a:rPr lang="zh-CN" altLang="zh-CN" b="0" dirty="0"/>
              <a:t>取最大深度</a:t>
            </a:r>
          </a:p>
          <a:p>
            <a:pPr>
              <a:spcBef>
                <a:spcPts val="0"/>
              </a:spcBef>
            </a:pPr>
            <a:r>
              <a:rPr lang="en-US" altLang="zh-CN" b="0" dirty="0" smtClean="0"/>
              <a:t>		}</a:t>
            </a:r>
            <a:endParaRPr lang="zh-CN" altLang="zh-CN" b="0" dirty="0"/>
          </a:p>
          <a:p>
            <a:pPr>
              <a:spcBef>
                <a:spcPts val="0"/>
              </a:spcBef>
            </a:pPr>
            <a:r>
              <a:rPr lang="en-US" altLang="zh-CN" b="0" dirty="0" smtClean="0"/>
              <a:t>		temp </a:t>
            </a:r>
            <a:r>
              <a:rPr lang="en-US" altLang="zh-CN" b="0" dirty="0"/>
              <a:t>= temp-&gt;</a:t>
            </a:r>
            <a:r>
              <a:rPr lang="en-US" altLang="zh-CN" b="0" dirty="0" err="1"/>
              <a:t>tlink</a:t>
            </a:r>
            <a:r>
              <a:rPr lang="en-US" altLang="zh-CN" b="0" dirty="0"/>
              <a:t>;</a:t>
            </a:r>
            <a:endParaRPr lang="zh-CN" altLang="zh-CN" b="0" dirty="0"/>
          </a:p>
          <a:p>
            <a:pPr>
              <a:spcBef>
                <a:spcPts val="0"/>
              </a:spcBef>
            </a:pPr>
            <a:r>
              <a:rPr lang="en-US" altLang="zh-CN" b="0" dirty="0" smtClean="0"/>
              <a:t>	}</a:t>
            </a:r>
            <a:endParaRPr lang="zh-CN" altLang="zh-CN" b="0" dirty="0"/>
          </a:p>
          <a:p>
            <a:pPr>
              <a:spcBef>
                <a:spcPts val="0"/>
              </a:spcBef>
            </a:pPr>
            <a:r>
              <a:rPr lang="en-US" altLang="zh-CN" b="0" dirty="0" smtClean="0"/>
              <a:t>	return </a:t>
            </a:r>
            <a:r>
              <a:rPr lang="en-US" altLang="zh-CN" b="0" dirty="0"/>
              <a:t>m+1</a:t>
            </a:r>
            <a:r>
              <a:rPr lang="en-US" altLang="zh-CN" b="0" dirty="0" smtClean="0"/>
              <a:t>;  //</a:t>
            </a:r>
            <a:r>
              <a:rPr lang="zh-CN" altLang="zh-CN" b="0" dirty="0"/>
              <a:t>返回深度</a:t>
            </a:r>
          </a:p>
          <a:p>
            <a:pPr>
              <a:spcBef>
                <a:spcPts val="0"/>
              </a:spcBef>
            </a:pPr>
            <a:r>
              <a:rPr lang="en-US" altLang="zh-CN" b="0" dirty="0"/>
              <a:t>};</a:t>
            </a:r>
            <a:endParaRPr lang="zh-CN" altLang="zh-CN" b="0" dirty="0"/>
          </a:p>
          <a:p>
            <a:pPr>
              <a:spcBef>
                <a:spcPts val="0"/>
              </a:spcBef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152432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00100" y="1071546"/>
            <a:ext cx="7520940" cy="3579849"/>
          </a:xfrm>
        </p:spPr>
        <p:txBody>
          <a:bodyPr/>
          <a:lstStyle/>
          <a:p>
            <a:r>
              <a:rPr lang="zh-CN" altLang="en-US" dirty="0" smtClean="0"/>
              <a:t>广义表</a:t>
            </a:r>
            <a:r>
              <a:rPr lang="en-US" dirty="0" smtClean="0"/>
              <a:t>D(B(</a:t>
            </a:r>
            <a:r>
              <a:rPr lang="en-US" dirty="0" err="1" smtClean="0"/>
              <a:t>a,b</a:t>
            </a:r>
            <a:r>
              <a:rPr lang="en-US" dirty="0" smtClean="0"/>
              <a:t>),C(u,(</a:t>
            </a:r>
            <a:r>
              <a:rPr lang="en-US" dirty="0" err="1" smtClean="0"/>
              <a:t>x,y,z</a:t>
            </a:r>
            <a:r>
              <a:rPr lang="en-US" dirty="0" smtClean="0"/>
              <a:t>)),A())</a:t>
            </a:r>
            <a:r>
              <a:rPr lang="zh-CN" altLang="en-US" dirty="0" smtClean="0"/>
              <a:t>，链表结构：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4414" y="1928802"/>
            <a:ext cx="6786610" cy="26528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7584" y="1071546"/>
            <a:ext cx="7520940" cy="4137103"/>
          </a:xfrm>
        </p:spPr>
        <p:txBody>
          <a:bodyPr/>
          <a:lstStyle/>
          <a:p>
            <a:r>
              <a:rPr lang="en-US" dirty="0" smtClean="0"/>
              <a:t>4.1.2 </a:t>
            </a:r>
            <a:r>
              <a:rPr lang="zh-CN" altLang="en-US" dirty="0" smtClean="0"/>
              <a:t>数组的</a:t>
            </a:r>
            <a:r>
              <a:rPr lang="zh-CN" altLang="en-US" dirty="0" smtClean="0">
                <a:solidFill>
                  <a:srgbClr val="FF0000"/>
                </a:solidFill>
              </a:rPr>
              <a:t>基本操作</a:t>
            </a:r>
          </a:p>
          <a:p>
            <a:endParaRPr lang="zh-CN" altLang="en-US" dirty="0"/>
          </a:p>
        </p:txBody>
      </p:sp>
      <p:sp>
        <p:nvSpPr>
          <p:cNvPr id="31745" name="Rectangle 1"/>
          <p:cNvSpPr>
            <a:spLocks noChangeArrowheads="1"/>
          </p:cNvSpPr>
          <p:nvPr/>
        </p:nvSpPr>
        <p:spPr bwMode="auto">
          <a:xfrm>
            <a:off x="285720" y="1643050"/>
            <a:ext cx="8643998" cy="43235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>
                <a:tab pos="304800" algn="l"/>
              </a:tabLst>
            </a:pPr>
            <a:r>
              <a:rPr lang="en-US" altLang="zh-CN" sz="22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(1)</a:t>
            </a:r>
            <a:r>
              <a:rPr lang="zh-CN" altLang="en-US" sz="22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随机存取操作：</a:t>
            </a:r>
            <a:r>
              <a:rPr lang="en-US" altLang="zh-CN" sz="2200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GetArrayElement</a:t>
            </a:r>
            <a:r>
              <a:rPr lang="en-US" altLang="zh-CN" sz="22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(A</a:t>
            </a:r>
            <a:r>
              <a:rPr lang="zh-CN" altLang="en-US" sz="22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2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SC</a:t>
            </a:r>
            <a:r>
              <a:rPr lang="en-US" altLang="zh-CN" sz="2200" baseline="-25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2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2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SC</a:t>
            </a:r>
            <a:r>
              <a:rPr lang="en-US" altLang="zh-CN" sz="2200" baseline="-25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2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2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…</a:t>
            </a:r>
            <a:r>
              <a:rPr lang="zh-CN" altLang="en-US" sz="22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200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SC</a:t>
            </a:r>
            <a:r>
              <a:rPr lang="en-US" altLang="zh-CN" sz="2200" baseline="-25000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2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>
                <a:tab pos="304800" algn="l"/>
              </a:tabLst>
            </a:pPr>
            <a:r>
              <a:rPr lang="en-US" altLang="zh-CN" sz="22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zh-CN" altLang="en-US" sz="2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初始条件：数组</a:t>
            </a:r>
            <a:r>
              <a:rPr lang="en-US" altLang="zh-CN" sz="2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2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已知，</a:t>
            </a:r>
            <a:r>
              <a:rPr lang="en-US" altLang="zh-CN" sz="2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SC</a:t>
            </a:r>
            <a:r>
              <a:rPr lang="en-US" altLang="zh-CN" sz="2000" baseline="-25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SC</a:t>
            </a:r>
            <a:r>
              <a:rPr lang="en-US" altLang="zh-CN" sz="2000" baseline="-25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…</a:t>
            </a:r>
            <a:r>
              <a:rPr lang="zh-CN" altLang="en-US" sz="2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000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SC</a:t>
            </a:r>
            <a:r>
              <a:rPr lang="en-US" altLang="zh-CN" sz="2000" baseline="-25000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sz="2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是一组没有越界的下标；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>
                <a:tab pos="304800" algn="l"/>
              </a:tabLst>
            </a:pPr>
            <a:r>
              <a:rPr lang="zh-CN" altLang="en-US" sz="2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操作结果：通过给定的这组下标，在数组</a:t>
            </a:r>
            <a:r>
              <a:rPr lang="en-US" altLang="zh-CN" sz="2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2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中存取对应下标的数据元素。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>
                <a:tab pos="304800" algn="l"/>
              </a:tabLst>
            </a:pPr>
            <a:r>
              <a:rPr lang="en-US" altLang="zh-CN" sz="22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(2)</a:t>
            </a:r>
            <a:r>
              <a:rPr lang="zh-CN" altLang="en-US" sz="22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随机修改操作：</a:t>
            </a:r>
            <a:r>
              <a:rPr lang="en-US" altLang="zh-CN" sz="2200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ModifyArrayElement</a:t>
            </a:r>
            <a:r>
              <a:rPr lang="en-US" altLang="zh-CN" sz="22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(A</a:t>
            </a:r>
            <a:r>
              <a:rPr lang="zh-CN" altLang="en-US" sz="22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2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SC</a:t>
            </a:r>
            <a:r>
              <a:rPr lang="en-US" altLang="zh-CN" sz="2200" baseline="-25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2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2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SC</a:t>
            </a:r>
            <a:r>
              <a:rPr lang="en-US" altLang="zh-CN" sz="2200" baseline="-25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2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2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…</a:t>
            </a:r>
            <a:r>
              <a:rPr lang="zh-CN" altLang="en-US" sz="22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200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SC</a:t>
            </a:r>
            <a:r>
              <a:rPr lang="en-US" altLang="zh-CN" sz="2200" baseline="-25000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2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>
                <a:tab pos="304800" algn="l"/>
              </a:tabLst>
            </a:pPr>
            <a:r>
              <a:rPr lang="en-US" altLang="zh-CN" sz="2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zh-CN" altLang="en-US" sz="2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初始条件：数组</a:t>
            </a:r>
            <a:r>
              <a:rPr lang="en-US" altLang="zh-CN" sz="2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2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已知，</a:t>
            </a:r>
            <a:r>
              <a:rPr lang="en-US" altLang="zh-CN" sz="2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SC</a:t>
            </a:r>
            <a:r>
              <a:rPr lang="en-US" altLang="zh-CN" sz="2000" baseline="-25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SC</a:t>
            </a:r>
            <a:r>
              <a:rPr lang="en-US" altLang="zh-CN" sz="2000" baseline="-25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…</a:t>
            </a:r>
            <a:r>
              <a:rPr lang="zh-CN" altLang="en-US" sz="2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000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SC</a:t>
            </a:r>
            <a:r>
              <a:rPr lang="en-US" altLang="zh-CN" sz="2000" baseline="-25000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sz="2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是一组没有越界的下标；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>
                <a:tab pos="304800" algn="l"/>
              </a:tabLst>
            </a:pPr>
            <a:r>
              <a:rPr lang="zh-CN" altLang="en-US" sz="2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操作结果：通过给定的这组下标，修改数组</a:t>
            </a:r>
            <a:r>
              <a:rPr lang="en-US" altLang="zh-CN" sz="2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2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中对应下标的数据元素。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>
                <a:tab pos="304800" algn="l"/>
              </a:tabLst>
            </a:pPr>
            <a:r>
              <a:rPr lang="en-US" altLang="zh-CN" sz="22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(3)</a:t>
            </a:r>
            <a:r>
              <a:rPr lang="zh-CN" altLang="en-US" sz="22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数组初始化：</a:t>
            </a:r>
            <a:r>
              <a:rPr lang="en-US" altLang="zh-CN" sz="2200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InitialArray</a:t>
            </a:r>
            <a:r>
              <a:rPr lang="en-US" altLang="zh-CN" sz="22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(A)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>
                <a:tab pos="304800" algn="l"/>
              </a:tabLst>
            </a:pPr>
            <a:r>
              <a:rPr lang="en-US" altLang="zh-CN" sz="22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zh-CN" altLang="en-US" sz="2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初始条件：无；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>
                <a:tab pos="304800" algn="l"/>
              </a:tabLst>
            </a:pPr>
            <a:r>
              <a:rPr lang="zh-CN" altLang="en-US" sz="2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操作结果：在数组的维数和维长都合法的情况下，构造一个数组</a:t>
            </a:r>
            <a:r>
              <a:rPr lang="en-US" altLang="zh-CN" sz="2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2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7584" y="1142984"/>
            <a:ext cx="7887820" cy="507209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4.1.3 </a:t>
            </a:r>
            <a:r>
              <a:rPr lang="zh-CN" altLang="en-US" dirty="0" smtClean="0"/>
              <a:t>数组的存储结构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静态数组（定义数组）和动态数组（指针数组）</a:t>
            </a:r>
          </a:p>
          <a:p>
            <a:pPr>
              <a:buFont typeface="Arial" pitchFamily="34" charset="0"/>
              <a:buChar char="•"/>
            </a:pPr>
            <a:r>
              <a:rPr lang="zh-CN" altLang="en-US" sz="2000" b="0" dirty="0" smtClean="0"/>
              <a:t>对于下界为</a:t>
            </a:r>
            <a:r>
              <a:rPr lang="en-US" sz="2000" b="0" dirty="0" smtClean="0"/>
              <a:t>0</a:t>
            </a:r>
            <a:r>
              <a:rPr lang="zh-CN" altLang="en-US" sz="2000" b="0" dirty="0" smtClean="0"/>
              <a:t>的一个</a:t>
            </a:r>
            <a:r>
              <a:rPr lang="zh-CN" altLang="en-US" sz="2000" dirty="0" smtClean="0">
                <a:solidFill>
                  <a:srgbClr val="0033CC"/>
                </a:solidFill>
              </a:rPr>
              <a:t>一维数组</a:t>
            </a:r>
            <a:r>
              <a:rPr lang="en-US" sz="2000" dirty="0" smtClean="0">
                <a:solidFill>
                  <a:srgbClr val="0033CC"/>
                </a:solidFill>
              </a:rPr>
              <a:t>a[n]</a:t>
            </a:r>
            <a:r>
              <a:rPr lang="zh-CN" altLang="en-US" sz="2000" b="0" dirty="0" smtClean="0"/>
              <a:t>，给定第一个</a:t>
            </a:r>
            <a:r>
              <a:rPr lang="zh-CN" altLang="en-US" sz="2000" b="0" dirty="0" smtClean="0">
                <a:solidFill>
                  <a:srgbClr val="0033CC"/>
                </a:solidFill>
              </a:rPr>
              <a:t>数组元素</a:t>
            </a:r>
            <a:r>
              <a:rPr lang="en-US" sz="2000" b="0" dirty="0" smtClean="0">
                <a:solidFill>
                  <a:srgbClr val="0033CC"/>
                </a:solidFill>
              </a:rPr>
              <a:t>a</a:t>
            </a:r>
            <a:r>
              <a:rPr lang="en-US" sz="2000" b="0" baseline="-25000" dirty="0" smtClean="0">
                <a:solidFill>
                  <a:srgbClr val="0033CC"/>
                </a:solidFill>
              </a:rPr>
              <a:t>0</a:t>
            </a:r>
            <a:r>
              <a:rPr lang="zh-CN" altLang="en-US" sz="2000" b="0" dirty="0" smtClean="0">
                <a:solidFill>
                  <a:srgbClr val="0033CC"/>
                </a:solidFill>
              </a:rPr>
              <a:t>的存储地址是</a:t>
            </a:r>
            <a:r>
              <a:rPr lang="en-US" sz="2000" b="0" dirty="0" smtClean="0">
                <a:solidFill>
                  <a:srgbClr val="0033CC"/>
                </a:solidFill>
              </a:rPr>
              <a:t>Loc(a</a:t>
            </a:r>
            <a:r>
              <a:rPr lang="en-US" sz="2000" b="0" baseline="-25000" dirty="0" smtClean="0">
                <a:solidFill>
                  <a:srgbClr val="0033CC"/>
                </a:solidFill>
              </a:rPr>
              <a:t>0</a:t>
            </a:r>
            <a:r>
              <a:rPr lang="en-US" sz="2000" b="0" dirty="0" smtClean="0">
                <a:solidFill>
                  <a:srgbClr val="0033CC"/>
                </a:solidFill>
              </a:rPr>
              <a:t>)</a:t>
            </a:r>
            <a:r>
              <a:rPr lang="zh-CN" altLang="en-US" sz="2000" b="0" dirty="0" smtClean="0"/>
              <a:t>，每个数据元素所占的</a:t>
            </a:r>
            <a:r>
              <a:rPr lang="zh-CN" altLang="en-US" sz="2000" b="0" dirty="0" smtClean="0">
                <a:solidFill>
                  <a:srgbClr val="0033CC"/>
                </a:solidFill>
              </a:rPr>
              <a:t>存储单元为</a:t>
            </a:r>
            <a:r>
              <a:rPr lang="en-US" sz="2000" b="0" dirty="0" smtClean="0">
                <a:solidFill>
                  <a:srgbClr val="0033CC"/>
                </a:solidFill>
              </a:rPr>
              <a:t>k</a:t>
            </a:r>
            <a:r>
              <a:rPr lang="zh-CN" altLang="en-US" sz="2000" b="0" dirty="0" smtClean="0"/>
              <a:t>，则任意数据元素</a:t>
            </a:r>
            <a:r>
              <a:rPr lang="en-US" sz="2000" b="0" dirty="0" err="1" smtClean="0"/>
              <a:t>a</a:t>
            </a:r>
            <a:r>
              <a:rPr lang="en-US" sz="2000" b="0" baseline="-25000" dirty="0" err="1" smtClean="0"/>
              <a:t>i</a:t>
            </a:r>
            <a:r>
              <a:rPr lang="zh-CN" altLang="en-US" sz="2000" b="0" dirty="0" smtClean="0"/>
              <a:t>的存储单元地址：</a:t>
            </a:r>
            <a:endParaRPr lang="en-US" altLang="zh-CN" sz="2000" b="0" dirty="0" smtClean="0"/>
          </a:p>
          <a:p>
            <a:r>
              <a:rPr lang="en-US" sz="2000" b="0" dirty="0" smtClean="0"/>
              <a:t>			</a:t>
            </a:r>
            <a:r>
              <a:rPr lang="en-US" sz="2000" b="0" dirty="0" smtClean="0">
                <a:solidFill>
                  <a:srgbClr val="FF0000"/>
                </a:solidFill>
              </a:rPr>
              <a:t>Loc(</a:t>
            </a:r>
            <a:r>
              <a:rPr lang="en-US" sz="2000" b="0" dirty="0" err="1" smtClean="0">
                <a:solidFill>
                  <a:srgbClr val="FF0000"/>
                </a:solidFill>
              </a:rPr>
              <a:t>a</a:t>
            </a:r>
            <a:r>
              <a:rPr lang="en-US" sz="2000" b="0" baseline="-25000" dirty="0" err="1" smtClean="0">
                <a:solidFill>
                  <a:srgbClr val="FF0000"/>
                </a:solidFill>
              </a:rPr>
              <a:t>i</a:t>
            </a:r>
            <a:r>
              <a:rPr lang="en-US" sz="2000" b="0" dirty="0" smtClean="0">
                <a:solidFill>
                  <a:srgbClr val="FF0000"/>
                </a:solidFill>
              </a:rPr>
              <a:t>)= Loc(a</a:t>
            </a:r>
            <a:r>
              <a:rPr lang="en-US" sz="2000" b="0" baseline="-25000" dirty="0" smtClean="0">
                <a:solidFill>
                  <a:srgbClr val="FF0000"/>
                </a:solidFill>
              </a:rPr>
              <a:t>0</a:t>
            </a:r>
            <a:r>
              <a:rPr lang="en-US" sz="2000" b="0" dirty="0" smtClean="0">
                <a:solidFill>
                  <a:srgbClr val="FF0000"/>
                </a:solidFill>
              </a:rPr>
              <a:t>) + </a:t>
            </a:r>
            <a:r>
              <a:rPr lang="en-US" sz="2000" b="0" dirty="0" err="1" smtClean="0">
                <a:solidFill>
                  <a:srgbClr val="FF0000"/>
                </a:solidFill>
              </a:rPr>
              <a:t>i</a:t>
            </a:r>
            <a:r>
              <a:rPr lang="en-US" sz="2000" b="0" dirty="0" smtClean="0">
                <a:solidFill>
                  <a:srgbClr val="FF0000"/>
                </a:solidFill>
              </a:rPr>
              <a:t> * k    </a:t>
            </a:r>
            <a:r>
              <a:rPr lang="en-US" sz="2000" b="0" dirty="0" smtClean="0"/>
              <a:t>(0≤i</a:t>
            </a:r>
            <a:r>
              <a:rPr lang="zh-CN" altLang="en-US" sz="2000" b="0" dirty="0" smtClean="0"/>
              <a:t>＜</a:t>
            </a:r>
            <a:r>
              <a:rPr lang="en-US" sz="2000" b="0" dirty="0" smtClean="0"/>
              <a:t>n) </a:t>
            </a:r>
          </a:p>
          <a:p>
            <a:pPr marL="342900" lvl="3" indent="-342900">
              <a:spcBef>
                <a:spcPts val="800"/>
              </a:spcBef>
              <a:buClrTx/>
              <a:buFont typeface="Arial" pitchFamily="34" charset="0"/>
              <a:buChar char="•"/>
            </a:pPr>
            <a:r>
              <a:rPr lang="zh-CN" altLang="en-US" sz="2000" b="1" dirty="0" smtClean="0">
                <a:solidFill>
                  <a:srgbClr val="0033CC"/>
                </a:solidFill>
              </a:rPr>
              <a:t>二维数组推广到一般情况</a:t>
            </a:r>
            <a:r>
              <a:rPr lang="zh-CN" altLang="en-US" sz="2000" dirty="0" smtClean="0"/>
              <a:t>：设二维数组的行下标的取值范围为</a:t>
            </a:r>
            <a:r>
              <a:rPr lang="en-US" sz="2000" dirty="0" err="1" smtClean="0"/>
              <a:t>rl</a:t>
            </a:r>
            <a:r>
              <a:rPr lang="zh-CN" altLang="en-US" sz="2000" dirty="0" smtClean="0"/>
              <a:t>到</a:t>
            </a:r>
            <a:r>
              <a:rPr lang="en-US" sz="2000" dirty="0" err="1" smtClean="0"/>
              <a:t>ru</a:t>
            </a:r>
            <a:r>
              <a:rPr lang="zh-CN" altLang="en-US" sz="2000" dirty="0" smtClean="0"/>
              <a:t>，列下标取值范围为</a:t>
            </a:r>
            <a:r>
              <a:rPr lang="en-US" sz="2000" dirty="0" err="1" smtClean="0"/>
              <a:t>cl</a:t>
            </a:r>
            <a:r>
              <a:rPr lang="zh-CN" altLang="en-US" sz="2000" dirty="0" smtClean="0"/>
              <a:t>到</a:t>
            </a:r>
            <a:r>
              <a:rPr lang="en-US" sz="2000" dirty="0" smtClean="0"/>
              <a:t>cu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 marL="342900" lvl="3" indent="-342900">
              <a:spcBef>
                <a:spcPts val="800"/>
              </a:spcBef>
              <a:buClrTx/>
              <a:buFont typeface="Arial" pitchFamily="34" charset="0"/>
              <a:buChar char="•"/>
            </a:pPr>
            <a:r>
              <a:rPr lang="zh-CN" altLang="en-US" sz="2000" b="1" dirty="0" smtClean="0">
                <a:solidFill>
                  <a:srgbClr val="FF0000"/>
                </a:solidFill>
              </a:rPr>
              <a:t>以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行序为</a:t>
            </a:r>
            <a:r>
              <a:rPr lang="zh-CN" altLang="en-US" sz="2100" b="1" dirty="0" smtClean="0">
                <a:solidFill>
                  <a:srgbClr val="FF0000"/>
                </a:solidFill>
              </a:rPr>
              <a:t>主序的存储方式</a:t>
            </a:r>
            <a:r>
              <a:rPr lang="zh-CN" altLang="en-US" sz="2000" dirty="0" smtClean="0"/>
              <a:t>，则任意数据元素</a:t>
            </a:r>
            <a:r>
              <a:rPr lang="en-US" sz="2000" dirty="0" err="1" smtClean="0"/>
              <a:t>a</a:t>
            </a:r>
            <a:r>
              <a:rPr lang="en-US" sz="2000" baseline="-25000" dirty="0" err="1" smtClean="0"/>
              <a:t>i,j</a:t>
            </a:r>
            <a:r>
              <a:rPr lang="zh-CN" altLang="en-US" sz="2000" dirty="0" smtClean="0"/>
              <a:t>的存储单元地址：</a:t>
            </a:r>
            <a:endParaRPr lang="en-US" altLang="zh-CN" sz="2000" dirty="0" smtClean="0"/>
          </a:p>
          <a:p>
            <a:pPr marL="342900" lvl="3" indent="-342900" algn="ctr">
              <a:spcBef>
                <a:spcPts val="800"/>
              </a:spcBef>
              <a:buClrTx/>
              <a:buNone/>
            </a:pPr>
            <a:r>
              <a:rPr lang="en-US" sz="2000" dirty="0" smtClean="0"/>
              <a:t>Loc(</a:t>
            </a:r>
            <a:r>
              <a:rPr lang="en-US" sz="2000" dirty="0" err="1" smtClean="0"/>
              <a:t>a</a:t>
            </a:r>
            <a:r>
              <a:rPr lang="en-US" sz="2000" baseline="-25000" dirty="0" err="1" smtClean="0"/>
              <a:t>i,j</a:t>
            </a:r>
            <a:r>
              <a:rPr lang="en-US" sz="2000" dirty="0" smtClean="0"/>
              <a:t>)= Loc(</a:t>
            </a:r>
            <a:r>
              <a:rPr lang="en-US" sz="2000" dirty="0" err="1" smtClean="0"/>
              <a:t>a</a:t>
            </a:r>
            <a:r>
              <a:rPr lang="en-US" sz="2000" baseline="-25000" dirty="0" err="1" smtClean="0"/>
              <a:t>rl,cl</a:t>
            </a:r>
            <a:r>
              <a:rPr lang="en-US" sz="2000" dirty="0" smtClean="0"/>
              <a:t>) + ((</a:t>
            </a:r>
            <a:r>
              <a:rPr lang="en-US" sz="2000" dirty="0" err="1" smtClean="0"/>
              <a:t>i</a:t>
            </a:r>
            <a:r>
              <a:rPr lang="en-US" sz="2000" dirty="0" smtClean="0"/>
              <a:t> – </a:t>
            </a:r>
            <a:r>
              <a:rPr lang="en-US" sz="2000" dirty="0" err="1" smtClean="0"/>
              <a:t>r</a:t>
            </a:r>
            <a:r>
              <a:rPr lang="en-US" sz="2000" baseline="-25000" dirty="0" err="1" smtClean="0"/>
              <a:t>l</a:t>
            </a:r>
            <a:r>
              <a:rPr lang="en-US" sz="2000" dirty="0" smtClean="0"/>
              <a:t>) * (cu – </a:t>
            </a:r>
            <a:r>
              <a:rPr lang="en-US" sz="2000" dirty="0" err="1" smtClean="0"/>
              <a:t>c</a:t>
            </a:r>
            <a:r>
              <a:rPr lang="en-US" sz="2000" baseline="-25000" dirty="0" err="1" smtClean="0"/>
              <a:t>l</a:t>
            </a:r>
            <a:r>
              <a:rPr lang="en-US" sz="2000" dirty="0" smtClean="0"/>
              <a:t> + 1) + (j – cu)) * k </a:t>
            </a:r>
          </a:p>
          <a:p>
            <a:pPr marL="342900" lvl="3" indent="-342900">
              <a:spcBef>
                <a:spcPts val="800"/>
              </a:spcBef>
              <a:buClrTx/>
              <a:buFont typeface="Arial" pitchFamily="34" charset="0"/>
              <a:buChar char="•"/>
            </a:pPr>
            <a:r>
              <a:rPr lang="zh-CN" altLang="en-US" sz="2000" b="1" dirty="0" smtClean="0">
                <a:solidFill>
                  <a:srgbClr val="FF0000"/>
                </a:solidFill>
              </a:rPr>
              <a:t>以列序为主序的存储方式</a:t>
            </a:r>
            <a:r>
              <a:rPr lang="zh-CN" altLang="en-US" sz="2000" dirty="0" smtClean="0"/>
              <a:t>，则任意数据元素</a:t>
            </a:r>
            <a:r>
              <a:rPr lang="en-US" sz="2000" dirty="0" err="1" smtClean="0"/>
              <a:t>a</a:t>
            </a:r>
            <a:r>
              <a:rPr lang="en-US" sz="2000" baseline="-25000" dirty="0" err="1" smtClean="0"/>
              <a:t>i,j</a:t>
            </a:r>
            <a:r>
              <a:rPr lang="zh-CN" altLang="en-US" sz="2000" dirty="0" smtClean="0"/>
              <a:t>的存储单元地址：</a:t>
            </a:r>
            <a:endParaRPr lang="en-US" altLang="zh-CN" sz="2000" dirty="0" smtClean="0"/>
          </a:p>
          <a:p>
            <a:pPr marL="342900" lvl="3" indent="-342900" algn="ctr">
              <a:spcBef>
                <a:spcPts val="800"/>
              </a:spcBef>
              <a:buClrTx/>
              <a:buNone/>
            </a:pPr>
            <a:r>
              <a:rPr lang="en-US" sz="2000" dirty="0" smtClean="0"/>
              <a:t>Loc(</a:t>
            </a:r>
            <a:r>
              <a:rPr lang="en-US" sz="2000" dirty="0" err="1" smtClean="0"/>
              <a:t>a</a:t>
            </a:r>
            <a:r>
              <a:rPr lang="en-US" sz="2000" baseline="-25000" dirty="0" err="1" smtClean="0"/>
              <a:t>i,j</a:t>
            </a:r>
            <a:r>
              <a:rPr lang="en-US" sz="2000" dirty="0" smtClean="0"/>
              <a:t>)= Loc(</a:t>
            </a:r>
            <a:r>
              <a:rPr lang="en-US" sz="2000" dirty="0" err="1" smtClean="0"/>
              <a:t>a</a:t>
            </a:r>
            <a:r>
              <a:rPr lang="en-US" sz="2000" baseline="-25000" dirty="0" err="1" smtClean="0"/>
              <a:t>rl,cl</a:t>
            </a:r>
            <a:r>
              <a:rPr lang="en-US" sz="2000" dirty="0" smtClean="0"/>
              <a:t>) + ((j – </a:t>
            </a:r>
            <a:r>
              <a:rPr lang="en-US" sz="2000" dirty="0" err="1" smtClean="0"/>
              <a:t>c</a:t>
            </a:r>
            <a:r>
              <a:rPr lang="en-US" sz="2000" baseline="-25000" dirty="0" err="1" smtClean="0"/>
              <a:t>l</a:t>
            </a:r>
            <a:r>
              <a:rPr lang="en-US" sz="2000" dirty="0" smtClean="0"/>
              <a:t>) * (</a:t>
            </a:r>
            <a:r>
              <a:rPr lang="en-US" sz="2000" dirty="0" err="1" smtClean="0"/>
              <a:t>ru</a:t>
            </a:r>
            <a:r>
              <a:rPr lang="en-US" sz="2000" dirty="0" smtClean="0"/>
              <a:t> - </a:t>
            </a:r>
            <a:r>
              <a:rPr lang="en-US" sz="2000" dirty="0" err="1" smtClean="0"/>
              <a:t>r</a:t>
            </a:r>
            <a:r>
              <a:rPr lang="en-US" sz="2000" baseline="-25000" dirty="0" err="1" smtClean="0"/>
              <a:t>l</a:t>
            </a:r>
            <a:r>
              <a:rPr lang="en-US" sz="2000" dirty="0" smtClean="0"/>
              <a:t> + 1) + (</a:t>
            </a:r>
            <a:r>
              <a:rPr lang="en-US" sz="2000" dirty="0" err="1" smtClean="0"/>
              <a:t>i</a:t>
            </a:r>
            <a:r>
              <a:rPr lang="en-US" sz="2000" dirty="0" smtClean="0"/>
              <a:t> – </a:t>
            </a:r>
            <a:r>
              <a:rPr lang="en-US" sz="2000" dirty="0" err="1" smtClean="0"/>
              <a:t>r</a:t>
            </a:r>
            <a:r>
              <a:rPr lang="en-US" sz="2000" baseline="-25000" dirty="0" err="1" smtClean="0"/>
              <a:t>l</a:t>
            </a:r>
            <a:r>
              <a:rPr lang="en-US" sz="2000" dirty="0" smtClean="0"/>
              <a:t>)) * k</a:t>
            </a:r>
            <a:endParaRPr lang="zh-CN" altLang="en-US" sz="2000" b="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7584" y="1071546"/>
            <a:ext cx="7520940" cy="4137103"/>
          </a:xfrm>
        </p:spPr>
        <p:txBody>
          <a:bodyPr/>
          <a:lstStyle/>
          <a:p>
            <a:r>
              <a:rPr lang="en-US" dirty="0" smtClean="0"/>
              <a:t>4.1.4 </a:t>
            </a:r>
            <a:r>
              <a:rPr lang="zh-CN" altLang="en-US" dirty="0" smtClean="0"/>
              <a:t>矩阵的压缩存储</a:t>
            </a:r>
            <a:endParaRPr lang="en-US" altLang="zh-CN" dirty="0" smtClean="0"/>
          </a:p>
          <a:p>
            <a:pPr>
              <a:buFont typeface="Arial" pitchFamily="34" charset="0"/>
              <a:buChar char="•"/>
            </a:pPr>
            <a:r>
              <a:rPr lang="zh-CN" altLang="en-US" dirty="0" smtClean="0">
                <a:solidFill>
                  <a:srgbClr val="FF0000"/>
                </a:solidFill>
              </a:rPr>
              <a:t>压缩存储</a:t>
            </a:r>
            <a:r>
              <a:rPr lang="zh-CN" altLang="en-US" b="0" dirty="0" smtClean="0"/>
              <a:t>是指为多个值相同的矩阵元素分配一个存储空间，值为</a:t>
            </a:r>
            <a:r>
              <a:rPr lang="en-US" b="0" dirty="0" smtClean="0"/>
              <a:t>0</a:t>
            </a:r>
            <a:r>
              <a:rPr lang="zh-CN" altLang="en-US" b="0" dirty="0" smtClean="0"/>
              <a:t>的矩阵元素不分配空间的存储方式。</a:t>
            </a:r>
            <a:endParaRPr lang="en-US" altLang="zh-CN" b="0" dirty="0" smtClean="0"/>
          </a:p>
          <a:p>
            <a:pPr>
              <a:buFont typeface="Arial" pitchFamily="34" charset="0"/>
              <a:buChar char="•"/>
            </a:pPr>
            <a:r>
              <a:rPr lang="zh-CN" altLang="en-US" b="0" dirty="0" smtClean="0"/>
              <a:t>把矩阵元素值相同的或者的</a:t>
            </a:r>
            <a:r>
              <a:rPr lang="en-US" b="0" dirty="0" smtClean="0"/>
              <a:t>0</a:t>
            </a:r>
            <a:r>
              <a:rPr lang="zh-CN" altLang="en-US" b="0" dirty="0" smtClean="0"/>
              <a:t>元素分布有一定规律的矩阵，则称之为</a:t>
            </a:r>
            <a:r>
              <a:rPr lang="zh-CN" altLang="en-US" b="0" dirty="0" smtClean="0">
                <a:solidFill>
                  <a:srgbClr val="FF0000"/>
                </a:solidFill>
              </a:rPr>
              <a:t>特殊矩阵</a:t>
            </a:r>
            <a:r>
              <a:rPr lang="zh-CN" altLang="en-US" b="0" dirty="0" smtClean="0"/>
              <a:t>。</a:t>
            </a:r>
            <a:endParaRPr lang="en-US" altLang="zh-CN" b="0" dirty="0" smtClean="0"/>
          </a:p>
          <a:p>
            <a:pPr>
              <a:buFont typeface="Arial" pitchFamily="34" charset="0"/>
              <a:buChar char="•"/>
            </a:pPr>
            <a:r>
              <a:rPr lang="zh-CN" altLang="en-US" b="0" dirty="0" smtClean="0"/>
              <a:t>如果矩阵中的</a:t>
            </a:r>
            <a:r>
              <a:rPr lang="en-US" b="0" dirty="0" smtClean="0"/>
              <a:t>0</a:t>
            </a:r>
            <a:r>
              <a:rPr lang="zh-CN" altLang="en-US" b="0" dirty="0" smtClean="0"/>
              <a:t>元素占绝大部分，则称此类矩阵为</a:t>
            </a:r>
            <a:r>
              <a:rPr lang="zh-CN" altLang="en-US" b="0" dirty="0" smtClean="0">
                <a:solidFill>
                  <a:srgbClr val="FF0000"/>
                </a:solidFill>
              </a:rPr>
              <a:t>稀疏矩阵</a:t>
            </a:r>
            <a:r>
              <a:rPr lang="zh-CN" altLang="en-US" b="0" dirty="0" smtClean="0"/>
              <a:t>。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7584" y="1142984"/>
            <a:ext cx="7520940" cy="500066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1.</a:t>
            </a:r>
            <a:r>
              <a:rPr lang="zh-CN" altLang="en-US" dirty="0" smtClean="0"/>
              <a:t>特殊矩阵</a:t>
            </a:r>
            <a:endParaRPr lang="en-US" altLang="zh-CN" dirty="0" smtClean="0"/>
          </a:p>
          <a:p>
            <a:r>
              <a:rPr lang="zh-CN" altLang="en-US" b="0" dirty="0" smtClean="0"/>
              <a:t>若</a:t>
            </a:r>
            <a:r>
              <a:rPr lang="en-US" b="0" dirty="0" smtClean="0"/>
              <a:t>n</a:t>
            </a:r>
            <a:r>
              <a:rPr lang="zh-CN" altLang="en-US" b="0" dirty="0" smtClean="0"/>
              <a:t>阶方阵</a:t>
            </a:r>
            <a:r>
              <a:rPr lang="en-US" b="0" dirty="0" smtClean="0"/>
              <a:t>A</a:t>
            </a:r>
            <a:r>
              <a:rPr lang="zh-CN" altLang="en-US" b="0" dirty="0" smtClean="0"/>
              <a:t>中的数据元素满足下列性质：</a:t>
            </a:r>
          </a:p>
          <a:p>
            <a:r>
              <a:rPr lang="en-US" b="0" dirty="0" smtClean="0"/>
              <a:t>		</a:t>
            </a:r>
            <a:r>
              <a:rPr lang="en-US" b="0" dirty="0" err="1" smtClean="0"/>
              <a:t>a</a:t>
            </a:r>
            <a:r>
              <a:rPr lang="en-US" b="0" baseline="-25000" dirty="0" err="1" smtClean="0"/>
              <a:t>i,j</a:t>
            </a:r>
            <a:r>
              <a:rPr lang="en-US" b="0" dirty="0" smtClean="0"/>
              <a:t> = </a:t>
            </a:r>
            <a:r>
              <a:rPr lang="en-US" b="0" dirty="0" err="1" smtClean="0"/>
              <a:t>a</a:t>
            </a:r>
            <a:r>
              <a:rPr lang="en-US" b="0" baseline="-25000" dirty="0" err="1" smtClean="0"/>
              <a:t>j,i</a:t>
            </a:r>
            <a:r>
              <a:rPr lang="en-US" b="0" dirty="0" smtClean="0"/>
              <a:t>   </a:t>
            </a:r>
            <a:r>
              <a:rPr lang="zh-CN" altLang="en-US" b="0" dirty="0" smtClean="0"/>
              <a:t>（</a:t>
            </a:r>
            <a:r>
              <a:rPr lang="en-US" b="0" dirty="0" smtClean="0"/>
              <a:t>0 ≤ </a:t>
            </a:r>
            <a:r>
              <a:rPr lang="en-US" b="0" dirty="0" err="1" smtClean="0"/>
              <a:t>i</a:t>
            </a:r>
            <a:r>
              <a:rPr lang="zh-CN" altLang="en-US" b="0" dirty="0" smtClean="0"/>
              <a:t>，</a:t>
            </a:r>
            <a:r>
              <a:rPr lang="en-US" b="0" dirty="0" smtClean="0"/>
              <a:t>j </a:t>
            </a:r>
            <a:r>
              <a:rPr lang="zh-CN" altLang="en-US" b="0" dirty="0" smtClean="0"/>
              <a:t>＜</a:t>
            </a:r>
            <a:r>
              <a:rPr lang="en-US" b="0" dirty="0" smtClean="0"/>
              <a:t> n</a:t>
            </a:r>
            <a:r>
              <a:rPr lang="zh-CN" altLang="en-US" b="0" dirty="0" smtClean="0"/>
              <a:t>）</a:t>
            </a:r>
          </a:p>
          <a:p>
            <a:r>
              <a:rPr lang="zh-CN" altLang="en-US" b="0" dirty="0" smtClean="0"/>
              <a:t>则称矩阵</a:t>
            </a:r>
            <a:r>
              <a:rPr lang="en-US" b="0" dirty="0" smtClean="0"/>
              <a:t>A</a:t>
            </a:r>
            <a:r>
              <a:rPr lang="zh-CN" altLang="en-US" b="0" dirty="0" smtClean="0"/>
              <a:t>为</a:t>
            </a:r>
            <a:r>
              <a:rPr lang="en-US" b="0" dirty="0" smtClean="0"/>
              <a:t>n</a:t>
            </a:r>
            <a:r>
              <a:rPr lang="zh-CN" altLang="en-US" b="0" dirty="0" smtClean="0"/>
              <a:t>阶</a:t>
            </a:r>
            <a:r>
              <a:rPr lang="zh-CN" altLang="en-US" dirty="0" smtClean="0">
                <a:solidFill>
                  <a:srgbClr val="FF0000"/>
                </a:solidFill>
              </a:rPr>
              <a:t>对称矩阵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b="0" dirty="0" smtClean="0"/>
              <a:t>假设以一维数组</a:t>
            </a:r>
            <a:r>
              <a:rPr lang="en-US" b="0" dirty="0" smtClean="0"/>
              <a:t>SC[0</a:t>
            </a:r>
            <a:r>
              <a:rPr lang="zh-CN" altLang="en-US" b="0" dirty="0" smtClean="0"/>
              <a:t>～</a:t>
            </a:r>
            <a:r>
              <a:rPr lang="en-US" b="0" dirty="0" smtClean="0"/>
              <a:t>n(n+1)/2</a:t>
            </a:r>
            <a:r>
              <a:rPr lang="en-US" altLang="zh-CN" b="0" dirty="0" smtClean="0"/>
              <a:t>-1</a:t>
            </a:r>
            <a:r>
              <a:rPr lang="en-US" b="0" dirty="0" smtClean="0"/>
              <a:t>]</a:t>
            </a:r>
            <a:r>
              <a:rPr lang="zh-CN" altLang="en-US" b="0" dirty="0" smtClean="0"/>
              <a:t>来存储对阵矩阵</a:t>
            </a:r>
            <a:r>
              <a:rPr lang="en-US" b="0" dirty="0" smtClean="0"/>
              <a:t>A[n][n]</a:t>
            </a:r>
            <a:r>
              <a:rPr lang="zh-CN" altLang="en-US" b="0" dirty="0" smtClean="0"/>
              <a:t>，则</a:t>
            </a:r>
            <a:r>
              <a:rPr lang="en-US" b="0" dirty="0" smtClean="0"/>
              <a:t>SC[k]</a:t>
            </a:r>
            <a:r>
              <a:rPr lang="zh-CN" altLang="en-US" b="0" dirty="0" smtClean="0"/>
              <a:t>与矩阵元素</a:t>
            </a:r>
            <a:r>
              <a:rPr lang="en-US" b="0" dirty="0" err="1" smtClean="0"/>
              <a:t>a</a:t>
            </a:r>
            <a:r>
              <a:rPr lang="en-US" b="0" baseline="-25000" dirty="0" err="1" smtClean="0"/>
              <a:t>ij</a:t>
            </a:r>
            <a:r>
              <a:rPr lang="zh-CN" altLang="en-US" b="0" dirty="0" smtClean="0"/>
              <a:t>之间存在着一一对应关系：</a:t>
            </a:r>
          </a:p>
          <a:p>
            <a:r>
              <a:rPr lang="en-US" b="0" dirty="0" smtClean="0"/>
              <a:t>    k = </a:t>
            </a:r>
            <a:r>
              <a:rPr lang="en-US" b="0" dirty="0" err="1" smtClean="0"/>
              <a:t>i</a:t>
            </a:r>
            <a:r>
              <a:rPr lang="en-US" b="0" dirty="0" smtClean="0"/>
              <a:t>*(i+1)/2 + j       </a:t>
            </a:r>
            <a:r>
              <a:rPr lang="zh-CN" altLang="en-US" b="0" dirty="0" smtClean="0"/>
              <a:t>当</a:t>
            </a:r>
            <a:r>
              <a:rPr lang="en-US" b="0" dirty="0" err="1" smtClean="0"/>
              <a:t>i≥j</a:t>
            </a:r>
            <a:endParaRPr lang="zh-CN" altLang="en-US" b="0" dirty="0" smtClean="0"/>
          </a:p>
          <a:p>
            <a:r>
              <a:rPr lang="en-US" b="0" dirty="0" smtClean="0"/>
              <a:t>    k = j*(j+1)/2 + </a:t>
            </a:r>
            <a:r>
              <a:rPr lang="en-US" b="0" dirty="0" err="1" smtClean="0"/>
              <a:t>i</a:t>
            </a:r>
            <a:r>
              <a:rPr lang="en-US" b="0" dirty="0" smtClean="0"/>
              <a:t>       </a:t>
            </a:r>
            <a:r>
              <a:rPr lang="zh-CN" altLang="en-US" b="0" dirty="0" smtClean="0"/>
              <a:t>当</a:t>
            </a:r>
            <a:r>
              <a:rPr lang="en-US" altLang="zh-CN" b="0" dirty="0" err="1" smtClean="0"/>
              <a:t>i</a:t>
            </a:r>
            <a:r>
              <a:rPr lang="en-US" b="0" dirty="0" smtClean="0"/>
              <a:t>&lt;=j</a:t>
            </a:r>
            <a:endParaRPr lang="zh-CN" altLang="en-US" dirty="0" smtClean="0"/>
          </a:p>
          <a:p>
            <a:endParaRPr lang="zh-CN" altLang="en-US" dirty="0" smtClean="0"/>
          </a:p>
          <a:p>
            <a:endParaRPr lang="zh-CN" altLang="en-US" dirty="0"/>
          </a:p>
        </p:txBody>
      </p:sp>
      <p:pic>
        <p:nvPicPr>
          <p:cNvPr id="3481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00430" y="2786058"/>
            <a:ext cx="1857375" cy="126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57224" y="1000108"/>
            <a:ext cx="7520940" cy="3579849"/>
          </a:xfrm>
        </p:spPr>
        <p:txBody>
          <a:bodyPr/>
          <a:lstStyle/>
          <a:p>
            <a:r>
              <a:rPr lang="en-US" dirty="0" smtClean="0"/>
              <a:t>2.</a:t>
            </a:r>
            <a:r>
              <a:rPr lang="zh-CN" altLang="en-US" dirty="0" smtClean="0"/>
              <a:t>稀疏矩阵的压缩存储</a:t>
            </a:r>
            <a:endParaRPr lang="en-US" altLang="zh-CN" dirty="0" smtClean="0"/>
          </a:p>
          <a:p>
            <a:r>
              <a:rPr lang="zh-CN" altLang="en-US" b="0" dirty="0" smtClean="0"/>
              <a:t>假设在</a:t>
            </a:r>
            <a:r>
              <a:rPr lang="en-US" b="0" dirty="0" smtClean="0"/>
              <a:t>n*m</a:t>
            </a:r>
            <a:r>
              <a:rPr lang="zh-CN" altLang="en-US" b="0" dirty="0" smtClean="0"/>
              <a:t>的矩阵中，有</a:t>
            </a:r>
            <a:r>
              <a:rPr lang="en-US" b="0" dirty="0" smtClean="0"/>
              <a:t>x</a:t>
            </a:r>
            <a:r>
              <a:rPr lang="zh-CN" altLang="en-US" b="0" dirty="0" smtClean="0"/>
              <a:t>个数据元素的值不为</a:t>
            </a:r>
            <a:r>
              <a:rPr lang="en-US" b="0" dirty="0" smtClean="0"/>
              <a:t>0</a:t>
            </a:r>
            <a:r>
              <a:rPr lang="zh-CN" altLang="en-US" b="0" dirty="0" smtClean="0"/>
              <a:t>，设</a:t>
            </a:r>
          </a:p>
          <a:p>
            <a:r>
              <a:rPr lang="en-US" b="0" dirty="0" smtClean="0"/>
              <a:t>               </a:t>
            </a:r>
            <a:endParaRPr lang="zh-CN" altLang="en-US" b="0" dirty="0" smtClean="0"/>
          </a:p>
          <a:p>
            <a:r>
              <a:rPr lang="zh-CN" altLang="en-US" b="0" dirty="0" smtClean="0"/>
              <a:t>则称</a:t>
            </a:r>
            <a:r>
              <a:rPr lang="en-US" b="0" dirty="0" smtClean="0"/>
              <a:t>Γ</a:t>
            </a:r>
            <a:r>
              <a:rPr lang="zh-CN" altLang="en-US" b="0" dirty="0" smtClean="0"/>
              <a:t>为稀疏因子，如果某一矩阵的稀疏因子</a:t>
            </a:r>
            <a:r>
              <a:rPr lang="en-US" b="0" dirty="0" smtClean="0"/>
              <a:t>Γ≤ 0.05</a:t>
            </a:r>
            <a:r>
              <a:rPr lang="zh-CN" altLang="en-US" b="0" dirty="0" smtClean="0"/>
              <a:t>时，则称该矩阵为稀疏矩阵</a:t>
            </a:r>
            <a:r>
              <a:rPr lang="en-US" b="0" dirty="0" smtClean="0"/>
              <a:t>(Sparse Matrix)</a:t>
            </a:r>
            <a:r>
              <a:rPr lang="zh-CN" altLang="en-US" b="0" dirty="0" smtClean="0"/>
              <a:t>。</a:t>
            </a:r>
          </a:p>
          <a:p>
            <a:endParaRPr lang="zh-CN" altLang="en-US" dirty="0"/>
          </a:p>
        </p:txBody>
      </p:sp>
      <p:pic>
        <p:nvPicPr>
          <p:cNvPr id="3584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00430" y="2071678"/>
            <a:ext cx="1143000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584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43174" y="3643314"/>
            <a:ext cx="3571900" cy="1778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5845" name="Rectangle 5"/>
          <p:cNvSpPr>
            <a:spLocks noChangeArrowheads="1"/>
          </p:cNvSpPr>
          <p:nvPr/>
        </p:nvSpPr>
        <p:spPr bwMode="auto">
          <a:xfrm>
            <a:off x="357158" y="5357826"/>
            <a:ext cx="835824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04800" algn="l"/>
              </a:tabLst>
            </a:pPr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图</a:t>
            </a:r>
            <a:r>
              <a:rPr lang="en-US" altLang="zh-CN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4-1</a:t>
            </a:r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的三元组线性表为：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04800" algn="l"/>
              </a:tabLst>
            </a:pPr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		</a:t>
            </a:r>
            <a:r>
              <a:rPr lang="en-US" altLang="zh-CN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((0,1,2),(0,2,-1),(2,0,-1),(2,5,4),(4,1,8),(5,0,5),(6,5,9))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4.2 </a:t>
            </a:r>
            <a:r>
              <a:rPr lang="zh-CN" altLang="zh-CN" b="1" dirty="0"/>
              <a:t>扩展线性表</a:t>
            </a:r>
            <a:r>
              <a:rPr lang="en-US" altLang="zh-CN" b="1" dirty="0"/>
              <a:t>---</a:t>
            </a:r>
            <a:r>
              <a:rPr lang="zh-CN" altLang="zh-CN" b="1" dirty="0">
                <a:solidFill>
                  <a:srgbClr val="FF0000"/>
                </a:solidFill>
              </a:rPr>
              <a:t>广义表</a:t>
            </a:r>
            <a:r>
              <a:rPr lang="en-US" altLang="zh-CN" b="1" dirty="0" smtClean="0"/>
              <a:t>*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7584" y="1500174"/>
            <a:ext cx="7673506" cy="4857784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4.2.1</a:t>
            </a:r>
            <a:r>
              <a:rPr lang="zh-CN" altLang="zh-CN" dirty="0"/>
              <a:t>广义表的定义及</a:t>
            </a:r>
            <a:r>
              <a:rPr lang="zh-CN" altLang="zh-CN" dirty="0" smtClean="0"/>
              <a:t>性质</a:t>
            </a:r>
            <a:endParaRPr lang="en-US" altLang="zh-CN" dirty="0" smtClean="0"/>
          </a:p>
          <a:p>
            <a:r>
              <a:rPr lang="zh-CN" altLang="zh-CN" b="0" dirty="0">
                <a:solidFill>
                  <a:srgbClr val="FF0000"/>
                </a:solidFill>
              </a:rPr>
              <a:t>广义表</a:t>
            </a:r>
            <a:r>
              <a:rPr lang="en-US" altLang="zh-CN" b="0" dirty="0">
                <a:solidFill>
                  <a:srgbClr val="FF0000"/>
                </a:solidFill>
              </a:rPr>
              <a:t>L</a:t>
            </a:r>
            <a:r>
              <a:rPr lang="zh-CN" altLang="zh-CN" b="0" dirty="0"/>
              <a:t>是由</a:t>
            </a:r>
            <a:r>
              <a:rPr lang="en-US" altLang="zh-CN" b="0" dirty="0"/>
              <a:t>n≥0</a:t>
            </a:r>
            <a:r>
              <a:rPr lang="zh-CN" altLang="zh-CN" b="0" dirty="0"/>
              <a:t>个元素组成的有穷序列，即：</a:t>
            </a:r>
          </a:p>
          <a:p>
            <a:r>
              <a:rPr lang="en-US" altLang="zh-CN" b="0" dirty="0"/>
              <a:t>            L = (a</a:t>
            </a:r>
            <a:r>
              <a:rPr lang="en-US" altLang="zh-CN" b="0" baseline="-25000" dirty="0"/>
              <a:t>1,</a:t>
            </a:r>
            <a:r>
              <a:rPr lang="en-US" altLang="zh-CN" b="0" dirty="0"/>
              <a:t>a</a:t>
            </a:r>
            <a:r>
              <a:rPr lang="en-US" altLang="zh-CN" b="0" baseline="-25000" dirty="0"/>
              <a:t>2,</a:t>
            </a:r>
            <a:r>
              <a:rPr lang="en-US" altLang="zh-CN" b="0" dirty="0"/>
              <a:t>…,</a:t>
            </a:r>
            <a:r>
              <a:rPr lang="en-US" altLang="zh-CN" b="0" dirty="0" err="1"/>
              <a:t>a</a:t>
            </a:r>
            <a:r>
              <a:rPr lang="en-US" altLang="zh-CN" b="0" baseline="-25000" dirty="0" err="1"/>
              <a:t>i</a:t>
            </a:r>
            <a:r>
              <a:rPr lang="en-US" altLang="zh-CN" b="0" dirty="0"/>
              <a:t>,…,a</a:t>
            </a:r>
            <a:r>
              <a:rPr lang="en-US" altLang="zh-CN" b="0" baseline="-25000" dirty="0"/>
              <a:t>n</a:t>
            </a:r>
            <a:r>
              <a:rPr lang="en-US" altLang="zh-CN" b="0" dirty="0"/>
              <a:t>)</a:t>
            </a:r>
            <a:endParaRPr lang="zh-CN" altLang="zh-CN" b="0" dirty="0"/>
          </a:p>
          <a:p>
            <a:r>
              <a:rPr lang="zh-CN" altLang="zh-CN" b="0" dirty="0"/>
              <a:t>其中</a:t>
            </a:r>
            <a:r>
              <a:rPr lang="zh-CN" altLang="zh-CN" b="0" dirty="0" smtClean="0"/>
              <a:t>：</a:t>
            </a:r>
            <a:r>
              <a:rPr lang="en-US" altLang="zh-CN" b="0" dirty="0" smtClean="0"/>
              <a:t> 1) </a:t>
            </a:r>
            <a:r>
              <a:rPr lang="zh-CN" altLang="zh-CN" b="0" dirty="0" smtClean="0"/>
              <a:t>广义</a:t>
            </a:r>
            <a:r>
              <a:rPr lang="zh-CN" altLang="zh-CN" b="0" dirty="0"/>
              <a:t>表中的元素</a:t>
            </a:r>
            <a:r>
              <a:rPr lang="en-US" altLang="zh-CN" b="0" dirty="0" err="1"/>
              <a:t>a</a:t>
            </a:r>
            <a:r>
              <a:rPr lang="en-US" altLang="zh-CN" b="0" baseline="-25000" dirty="0" err="1"/>
              <a:t>i</a:t>
            </a:r>
            <a:r>
              <a:rPr lang="zh-CN" altLang="zh-CN" b="0" dirty="0"/>
              <a:t>要么是</a:t>
            </a:r>
            <a:r>
              <a:rPr lang="zh-CN" altLang="zh-CN" dirty="0">
                <a:solidFill>
                  <a:srgbClr val="FF0000"/>
                </a:solidFill>
              </a:rPr>
              <a:t>原子</a:t>
            </a:r>
            <a:r>
              <a:rPr lang="zh-CN" altLang="zh-CN" b="0" dirty="0"/>
              <a:t>，要么是</a:t>
            </a:r>
            <a:r>
              <a:rPr lang="zh-CN" altLang="zh-CN" dirty="0">
                <a:solidFill>
                  <a:srgbClr val="FF0000"/>
                </a:solidFill>
              </a:rPr>
              <a:t>广义表</a:t>
            </a:r>
            <a:r>
              <a:rPr lang="zh-CN" altLang="zh-CN" b="0" dirty="0" smtClean="0"/>
              <a:t>。元素</a:t>
            </a:r>
            <a:r>
              <a:rPr lang="en-US" altLang="zh-CN" b="0" dirty="0" err="1" smtClean="0"/>
              <a:t>a</a:t>
            </a:r>
            <a:r>
              <a:rPr lang="en-US" altLang="zh-CN" b="0" baseline="-25000" dirty="0" err="1" smtClean="0"/>
              <a:t>i</a:t>
            </a:r>
            <a:r>
              <a:rPr lang="zh-CN" altLang="zh-CN" b="0" dirty="0" smtClean="0"/>
              <a:t>可以是原子项，也可以是广义表，分别称为广义表</a:t>
            </a:r>
            <a:r>
              <a:rPr lang="en-US" altLang="zh-CN" b="0" dirty="0" smtClean="0"/>
              <a:t>L</a:t>
            </a:r>
            <a:r>
              <a:rPr lang="zh-CN" altLang="zh-CN" b="0" dirty="0" smtClean="0"/>
              <a:t>的</a:t>
            </a:r>
            <a:r>
              <a:rPr lang="zh-CN" altLang="zh-CN" dirty="0" smtClean="0">
                <a:solidFill>
                  <a:srgbClr val="FF0000"/>
                </a:solidFill>
              </a:rPr>
              <a:t>原子</a:t>
            </a:r>
            <a:r>
              <a:rPr lang="en-US" altLang="zh-CN" b="0" dirty="0" smtClean="0"/>
              <a:t>(Atom)</a:t>
            </a:r>
            <a:r>
              <a:rPr lang="zh-CN" altLang="zh-CN" b="0" dirty="0" smtClean="0"/>
              <a:t>和</a:t>
            </a:r>
            <a:r>
              <a:rPr lang="zh-CN" altLang="zh-CN" dirty="0" smtClean="0">
                <a:solidFill>
                  <a:srgbClr val="FF0000"/>
                </a:solidFill>
              </a:rPr>
              <a:t>子表</a:t>
            </a:r>
            <a:r>
              <a:rPr lang="zh-CN" altLang="zh-CN" b="0" dirty="0" smtClean="0"/>
              <a:t>。</a:t>
            </a:r>
            <a:endParaRPr lang="en-US" altLang="zh-CN" b="0" dirty="0" smtClean="0"/>
          </a:p>
          <a:p>
            <a:r>
              <a:rPr lang="en-US" altLang="zh-CN" b="0" dirty="0" smtClean="0"/>
              <a:t>		2) L</a:t>
            </a:r>
            <a:r>
              <a:rPr lang="zh-CN" altLang="zh-CN" b="0" dirty="0"/>
              <a:t>被称为</a:t>
            </a:r>
            <a:r>
              <a:rPr lang="zh-CN" altLang="zh-CN" b="0" dirty="0">
                <a:solidFill>
                  <a:srgbClr val="FF0000"/>
                </a:solidFill>
              </a:rPr>
              <a:t>广义表的名称</a:t>
            </a:r>
            <a:r>
              <a:rPr lang="zh-CN" altLang="zh-CN" b="0" dirty="0"/>
              <a:t>。</a:t>
            </a:r>
          </a:p>
          <a:p>
            <a:r>
              <a:rPr lang="en-US" altLang="zh-CN" b="0" dirty="0" smtClean="0"/>
              <a:t>		3) </a:t>
            </a:r>
            <a:r>
              <a:rPr lang="zh-CN" altLang="zh-CN" b="0" dirty="0" smtClean="0"/>
              <a:t>在</a:t>
            </a:r>
            <a:r>
              <a:rPr lang="zh-CN" altLang="zh-CN" b="0" dirty="0"/>
              <a:t>广义表的定义中，</a:t>
            </a:r>
            <a:r>
              <a:rPr lang="en-US" altLang="zh-CN" b="0" dirty="0"/>
              <a:t>n</a:t>
            </a:r>
            <a:r>
              <a:rPr lang="zh-CN" altLang="zh-CN" b="0" dirty="0"/>
              <a:t>是</a:t>
            </a:r>
            <a:r>
              <a:rPr lang="zh-CN" altLang="zh-CN" b="0" dirty="0">
                <a:solidFill>
                  <a:srgbClr val="FF0000"/>
                </a:solidFill>
              </a:rPr>
              <a:t>广义表的</a:t>
            </a:r>
            <a:r>
              <a:rPr lang="zh-CN" altLang="zh-CN" b="0" dirty="0" smtClean="0">
                <a:solidFill>
                  <a:srgbClr val="FF0000"/>
                </a:solidFill>
              </a:rPr>
              <a:t>长度</a:t>
            </a:r>
            <a:endParaRPr lang="en-US" altLang="zh-CN" b="0" dirty="0" smtClean="0">
              <a:solidFill>
                <a:srgbClr val="FF0000"/>
              </a:solidFill>
            </a:endParaRPr>
          </a:p>
          <a:p>
            <a:r>
              <a:rPr lang="en-US" altLang="zh-CN" b="0" dirty="0" smtClean="0">
                <a:solidFill>
                  <a:srgbClr val="FF0000"/>
                </a:solidFill>
              </a:rPr>
              <a:t>		</a:t>
            </a:r>
            <a:r>
              <a:rPr lang="en-US" altLang="zh-CN" b="0" dirty="0" smtClean="0"/>
              <a:t>4) </a:t>
            </a:r>
            <a:r>
              <a:rPr lang="zh-CN" altLang="zh-CN" b="0" dirty="0" smtClean="0"/>
              <a:t>当</a:t>
            </a:r>
            <a:r>
              <a:rPr lang="en-US" altLang="zh-CN" b="0" dirty="0"/>
              <a:t>L</a:t>
            </a:r>
            <a:r>
              <a:rPr lang="zh-CN" altLang="zh-CN" b="0" dirty="0"/>
              <a:t>非空时，称第一个元素为</a:t>
            </a:r>
            <a:r>
              <a:rPr lang="en-US" altLang="zh-CN" b="0" dirty="0"/>
              <a:t>a</a:t>
            </a:r>
            <a:r>
              <a:rPr lang="en-US" altLang="zh-CN" b="0" baseline="-25000" dirty="0"/>
              <a:t>1</a:t>
            </a:r>
            <a:r>
              <a:rPr lang="zh-CN" altLang="zh-CN" b="0" dirty="0"/>
              <a:t>为</a:t>
            </a:r>
            <a:r>
              <a:rPr lang="en-US" altLang="zh-CN" b="0" dirty="0"/>
              <a:t>L</a:t>
            </a:r>
            <a:r>
              <a:rPr lang="zh-CN" altLang="zh-CN" b="0" dirty="0"/>
              <a:t>的</a:t>
            </a:r>
            <a:r>
              <a:rPr lang="zh-CN" altLang="zh-CN" dirty="0">
                <a:solidFill>
                  <a:srgbClr val="FF0000"/>
                </a:solidFill>
              </a:rPr>
              <a:t>表头</a:t>
            </a:r>
            <a:r>
              <a:rPr lang="en-US" altLang="zh-CN" dirty="0">
                <a:solidFill>
                  <a:srgbClr val="FF0000"/>
                </a:solidFill>
              </a:rPr>
              <a:t>(Head)</a:t>
            </a:r>
            <a:r>
              <a:rPr lang="zh-CN" altLang="zh-CN" b="0" dirty="0"/>
              <a:t>，其余元素组成的表（</a:t>
            </a:r>
            <a:r>
              <a:rPr lang="en-US" altLang="zh-CN" b="0" dirty="0"/>
              <a:t>a</a:t>
            </a:r>
            <a:r>
              <a:rPr lang="en-US" altLang="zh-CN" b="0" baseline="-25000" dirty="0"/>
              <a:t>2</a:t>
            </a:r>
            <a:r>
              <a:rPr lang="zh-CN" altLang="zh-CN" b="0" dirty="0"/>
              <a:t>，</a:t>
            </a:r>
            <a:r>
              <a:rPr lang="en-US" altLang="zh-CN" b="0" dirty="0"/>
              <a:t>a</a:t>
            </a:r>
            <a:r>
              <a:rPr lang="en-US" altLang="zh-CN" b="0" baseline="-25000" dirty="0"/>
              <a:t>3</a:t>
            </a:r>
            <a:r>
              <a:rPr lang="zh-CN" altLang="zh-CN" b="0" dirty="0"/>
              <a:t>，</a:t>
            </a:r>
            <a:r>
              <a:rPr lang="en-US" altLang="zh-CN" b="0" dirty="0"/>
              <a:t>…</a:t>
            </a:r>
            <a:r>
              <a:rPr lang="zh-CN" altLang="zh-CN" b="0" dirty="0"/>
              <a:t>，</a:t>
            </a:r>
            <a:r>
              <a:rPr lang="en-US" altLang="zh-CN" b="0" dirty="0"/>
              <a:t>a</a:t>
            </a:r>
            <a:r>
              <a:rPr lang="en-US" altLang="zh-CN" b="0" baseline="-25000" dirty="0"/>
              <a:t>n</a:t>
            </a:r>
            <a:r>
              <a:rPr lang="en-US" altLang="zh-CN" b="0" dirty="0"/>
              <a:t>)</a:t>
            </a:r>
            <a:r>
              <a:rPr lang="zh-CN" altLang="zh-CN" b="0" dirty="0"/>
              <a:t>为</a:t>
            </a:r>
            <a:r>
              <a:rPr lang="zh-CN" altLang="zh-CN" dirty="0">
                <a:solidFill>
                  <a:srgbClr val="FF0000"/>
                </a:solidFill>
              </a:rPr>
              <a:t>表尾</a:t>
            </a:r>
            <a:r>
              <a:rPr lang="en-US" altLang="zh-CN" dirty="0">
                <a:solidFill>
                  <a:srgbClr val="FF0000"/>
                </a:solidFill>
              </a:rPr>
              <a:t>(tail)</a:t>
            </a:r>
            <a:r>
              <a:rPr lang="zh-CN" altLang="zh-CN" b="0" dirty="0" smtClean="0"/>
              <a:t>。</a:t>
            </a:r>
            <a:endParaRPr lang="en-US" altLang="zh-CN" b="0" dirty="0" smtClean="0"/>
          </a:p>
          <a:p>
            <a:r>
              <a:rPr lang="en-US" altLang="zh-CN" b="0" dirty="0" smtClean="0"/>
              <a:t>		</a:t>
            </a:r>
            <a:r>
              <a:rPr lang="zh-CN" altLang="zh-CN" b="0" dirty="0" smtClean="0"/>
              <a:t>很</a:t>
            </a:r>
            <a:r>
              <a:rPr lang="zh-CN" altLang="zh-CN" b="0" dirty="0"/>
              <a:t>显然，在广义表的定义中又用到了广义表的概念，所以广义表是一个递归定义。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254662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4282" y="1071546"/>
            <a:ext cx="5357850" cy="4886854"/>
          </a:xfrm>
        </p:spPr>
        <p:txBody>
          <a:bodyPr>
            <a:normAutofit/>
          </a:bodyPr>
          <a:lstStyle/>
          <a:p>
            <a:r>
              <a:rPr lang="zh-CN" altLang="zh-CN" sz="1900" dirty="0"/>
              <a:t>四个重要结论：</a:t>
            </a:r>
          </a:p>
          <a:p>
            <a:r>
              <a:rPr lang="en-US" altLang="zh-CN" sz="1900" b="0" dirty="0"/>
              <a:t>    </a:t>
            </a:r>
            <a:r>
              <a:rPr lang="zh-CN" altLang="zh-CN" sz="1900" b="0" dirty="0"/>
              <a:t>（</a:t>
            </a:r>
            <a:r>
              <a:rPr lang="en-US" altLang="zh-CN" sz="1900" b="0" dirty="0"/>
              <a:t>1</a:t>
            </a:r>
            <a:r>
              <a:rPr lang="zh-CN" altLang="zh-CN" sz="1900" b="0" dirty="0"/>
              <a:t>）</a:t>
            </a:r>
            <a:r>
              <a:rPr lang="zh-CN" altLang="zh-CN" sz="1900" dirty="0">
                <a:solidFill>
                  <a:srgbClr val="FF0000"/>
                </a:solidFill>
              </a:rPr>
              <a:t>层次性</a:t>
            </a:r>
            <a:r>
              <a:rPr lang="zh-CN" altLang="zh-CN" sz="1900" b="0" dirty="0" smtClean="0"/>
              <a:t>。广义</a:t>
            </a:r>
            <a:r>
              <a:rPr lang="zh-CN" altLang="zh-CN" sz="1900" b="0" dirty="0"/>
              <a:t>表中的元素是不</a:t>
            </a:r>
            <a:r>
              <a:rPr lang="en-US" altLang="zh-CN" sz="1900" b="0" dirty="0"/>
              <a:t>“</a:t>
            </a:r>
            <a:r>
              <a:rPr lang="zh-CN" altLang="zh-CN" sz="1900" b="0" dirty="0"/>
              <a:t>均匀</a:t>
            </a:r>
            <a:r>
              <a:rPr lang="en-US" altLang="zh-CN" sz="1900" b="0" dirty="0"/>
              <a:t>”</a:t>
            </a:r>
            <a:r>
              <a:rPr lang="zh-CN" altLang="zh-CN" sz="1900" b="0" dirty="0"/>
              <a:t>的</a:t>
            </a:r>
            <a:r>
              <a:rPr lang="en-US" altLang="zh-CN" sz="1900" b="0" dirty="0"/>
              <a:t>(</a:t>
            </a:r>
            <a:r>
              <a:rPr lang="zh-CN" altLang="zh-CN" sz="1900" b="0" dirty="0"/>
              <a:t>元素类型不同</a:t>
            </a:r>
            <a:r>
              <a:rPr lang="en-US" altLang="zh-CN" sz="1900" b="0" dirty="0"/>
              <a:t>)</a:t>
            </a:r>
            <a:r>
              <a:rPr lang="zh-CN" altLang="zh-CN" sz="1900" b="0" dirty="0" smtClean="0"/>
              <a:t>，是</a:t>
            </a:r>
            <a:r>
              <a:rPr lang="zh-CN" altLang="zh-CN" sz="1900" b="0" dirty="0"/>
              <a:t>一个多层次的结构</a:t>
            </a:r>
            <a:r>
              <a:rPr lang="zh-CN" altLang="zh-CN" sz="1900" b="0" dirty="0" smtClean="0"/>
              <a:t>。</a:t>
            </a:r>
            <a:r>
              <a:rPr lang="zh-CN" altLang="en-US" sz="1900" b="0" dirty="0" smtClean="0"/>
              <a:t>右</a:t>
            </a:r>
            <a:r>
              <a:rPr lang="zh-CN" altLang="zh-CN" sz="1900" b="0" dirty="0" smtClean="0"/>
              <a:t>图表示</a:t>
            </a:r>
            <a:r>
              <a:rPr lang="zh-CN" altLang="zh-CN" sz="1900" b="0" dirty="0"/>
              <a:t>的是广义表</a:t>
            </a:r>
            <a:r>
              <a:rPr lang="en-US" altLang="zh-CN" sz="1900" b="0" dirty="0"/>
              <a:t>E,</a:t>
            </a:r>
            <a:r>
              <a:rPr lang="zh-CN" altLang="zh-CN" sz="1900" b="0" dirty="0"/>
              <a:t>图中</a:t>
            </a:r>
            <a:r>
              <a:rPr lang="en-US" altLang="zh-CN" sz="1900" b="0" dirty="0"/>
              <a:t>○</a:t>
            </a:r>
            <a:r>
              <a:rPr lang="zh-CN" altLang="zh-CN" sz="1900" b="0" dirty="0"/>
              <a:t>表示广义表，</a:t>
            </a:r>
            <a:r>
              <a:rPr lang="en-US" altLang="zh-CN" sz="1900" b="0" dirty="0"/>
              <a:t>□</a:t>
            </a:r>
            <a:r>
              <a:rPr lang="zh-CN" altLang="zh-CN" sz="1900" b="0" dirty="0"/>
              <a:t>表示原子。其中</a:t>
            </a:r>
            <a:r>
              <a:rPr lang="en-US" altLang="zh-CN" sz="1900" b="0" dirty="0"/>
              <a:t>○</a:t>
            </a:r>
            <a:r>
              <a:rPr lang="zh-CN" altLang="zh-CN" sz="1900" b="0" dirty="0"/>
              <a:t>有几层，广义表的深度就为几层。</a:t>
            </a:r>
          </a:p>
          <a:p>
            <a:r>
              <a:rPr lang="en-US" altLang="zh-CN" sz="1900" b="0" dirty="0"/>
              <a:t>    </a:t>
            </a:r>
            <a:r>
              <a:rPr lang="zh-CN" altLang="zh-CN" sz="1900" b="0" dirty="0"/>
              <a:t>（</a:t>
            </a:r>
            <a:r>
              <a:rPr lang="en-US" altLang="zh-CN" sz="1900" b="0" dirty="0"/>
              <a:t>2</a:t>
            </a:r>
            <a:r>
              <a:rPr lang="zh-CN" altLang="zh-CN" sz="1900" b="0" dirty="0"/>
              <a:t>）</a:t>
            </a:r>
            <a:r>
              <a:rPr lang="zh-CN" altLang="zh-CN" sz="1900" dirty="0">
                <a:solidFill>
                  <a:srgbClr val="FF0000"/>
                </a:solidFill>
              </a:rPr>
              <a:t>共享性</a:t>
            </a:r>
            <a:r>
              <a:rPr lang="zh-CN" altLang="zh-CN" sz="1900" b="0" dirty="0"/>
              <a:t>。如上例中，广义表</a:t>
            </a:r>
            <a:r>
              <a:rPr lang="en-US" altLang="zh-CN" sz="1900" b="0" dirty="0"/>
              <a:t>A</a:t>
            </a:r>
            <a:r>
              <a:rPr lang="zh-CN" altLang="zh-CN" sz="1900" b="0" dirty="0"/>
              <a:t>、</a:t>
            </a:r>
            <a:r>
              <a:rPr lang="en-US" altLang="zh-CN" sz="1900" b="0" dirty="0"/>
              <a:t>B</a:t>
            </a:r>
            <a:r>
              <a:rPr lang="zh-CN" altLang="zh-CN" sz="1900" b="0" dirty="0"/>
              <a:t>和</a:t>
            </a:r>
            <a:r>
              <a:rPr lang="en-US" altLang="zh-CN" sz="1900" b="0" dirty="0"/>
              <a:t>C</a:t>
            </a:r>
            <a:r>
              <a:rPr lang="zh-CN" altLang="zh-CN" sz="1900" b="0" dirty="0"/>
              <a:t>为广义表</a:t>
            </a:r>
            <a:r>
              <a:rPr lang="en-US" altLang="zh-CN" sz="1900" b="0" dirty="0"/>
              <a:t>E</a:t>
            </a:r>
            <a:r>
              <a:rPr lang="zh-CN" altLang="zh-CN" sz="1900" b="0" dirty="0"/>
              <a:t>的子表，那么，在广义表</a:t>
            </a:r>
            <a:r>
              <a:rPr lang="en-US" altLang="zh-CN" sz="1900" b="0" dirty="0"/>
              <a:t>E</a:t>
            </a:r>
            <a:r>
              <a:rPr lang="zh-CN" altLang="zh-CN" sz="1900" b="0" dirty="0"/>
              <a:t>中就不必列出子表的值，可以通过广义表的名称来引用。</a:t>
            </a:r>
          </a:p>
          <a:p>
            <a:r>
              <a:rPr lang="en-US" altLang="zh-CN" sz="1900" b="0" dirty="0"/>
              <a:t>    </a:t>
            </a:r>
            <a:r>
              <a:rPr lang="zh-CN" altLang="zh-CN" sz="1900" b="0" dirty="0"/>
              <a:t>（</a:t>
            </a:r>
            <a:r>
              <a:rPr lang="en-US" altLang="zh-CN" sz="1900" b="0" dirty="0"/>
              <a:t>3</a:t>
            </a:r>
            <a:r>
              <a:rPr lang="zh-CN" altLang="zh-CN" sz="1900" b="0" dirty="0"/>
              <a:t>）</a:t>
            </a:r>
            <a:r>
              <a:rPr lang="zh-CN" altLang="zh-CN" sz="1900" dirty="0">
                <a:solidFill>
                  <a:srgbClr val="FF0000"/>
                </a:solidFill>
              </a:rPr>
              <a:t>递归性</a:t>
            </a:r>
            <a:r>
              <a:rPr lang="zh-CN" altLang="zh-CN" sz="1900" b="0" dirty="0"/>
              <a:t>。如上例中的广义表</a:t>
            </a:r>
            <a:r>
              <a:rPr lang="en-US" altLang="zh-CN" sz="1900" b="0" dirty="0"/>
              <a:t>F</a:t>
            </a:r>
            <a:r>
              <a:rPr lang="zh-CN" altLang="zh-CN" sz="1900" b="0" dirty="0"/>
              <a:t>可以得知，广义表可以是其本身的一个子表</a:t>
            </a:r>
            <a:r>
              <a:rPr lang="zh-CN" altLang="zh-CN" sz="1900" b="0" dirty="0" smtClean="0"/>
              <a:t>。</a:t>
            </a:r>
            <a:endParaRPr lang="zh-CN" altLang="zh-CN" sz="1900" b="0" dirty="0"/>
          </a:p>
          <a:p>
            <a:r>
              <a:rPr lang="en-US" altLang="zh-CN" sz="1900" b="0" dirty="0"/>
              <a:t>   </a:t>
            </a:r>
            <a:r>
              <a:rPr lang="zh-CN" altLang="zh-CN" sz="1900" b="0" dirty="0"/>
              <a:t>（</a:t>
            </a:r>
            <a:r>
              <a:rPr lang="en-US" altLang="zh-CN" sz="1900" b="0" dirty="0"/>
              <a:t> 4</a:t>
            </a:r>
            <a:r>
              <a:rPr lang="zh-CN" altLang="zh-CN" sz="1900" b="0" dirty="0"/>
              <a:t>）任何非空广义表的表头可以是原子，也可以是广义表，但其</a:t>
            </a:r>
            <a:r>
              <a:rPr lang="zh-CN" altLang="zh-CN" sz="1900" dirty="0">
                <a:solidFill>
                  <a:srgbClr val="FF0000"/>
                </a:solidFill>
              </a:rPr>
              <a:t>表尾必定是广义表</a:t>
            </a:r>
            <a:r>
              <a:rPr lang="zh-CN" altLang="zh-CN" sz="1900" b="0" dirty="0"/>
              <a:t>。</a:t>
            </a:r>
          </a:p>
          <a:p>
            <a:endParaRPr lang="zh-CN" altLang="en-US" dirty="0"/>
          </a:p>
        </p:txBody>
      </p:sp>
      <p:sp>
        <p:nvSpPr>
          <p:cNvPr id="1057" name="Rectangle 33"/>
          <p:cNvSpPr>
            <a:spLocks noChangeArrowheads="1"/>
          </p:cNvSpPr>
          <p:nvPr/>
        </p:nvSpPr>
        <p:spPr bwMode="auto">
          <a:xfrm>
            <a:off x="6215074" y="4143380"/>
            <a:ext cx="2428892" cy="156966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04800" algn="l"/>
              </a:tabLst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＝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()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04800" algn="l"/>
              </a:tabLst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B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＝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(e) 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04800" algn="l"/>
              </a:tabLst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＝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(a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(b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d)) 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04800" algn="l"/>
              </a:tabLst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＝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(A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())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04800" algn="l"/>
              </a:tabLst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E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＝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(A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B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C) 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04800" algn="l"/>
              </a:tabLst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F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＝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(a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F) 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pic>
        <p:nvPicPr>
          <p:cNvPr id="1058" name="Picture 3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5008" y="1142984"/>
            <a:ext cx="3081344" cy="218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9192605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角度">
  <a:themeElements>
    <a:clrScheme name="角度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角度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角度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777</TotalTime>
  <Words>1694</Words>
  <Application>Microsoft Office PowerPoint</Application>
  <PresentationFormat>全屏显示(4:3)</PresentationFormat>
  <Paragraphs>188</Paragraphs>
  <Slides>24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5" baseType="lpstr">
      <vt:lpstr>角度</vt:lpstr>
      <vt:lpstr>第4章  扩展线性表——   数组与广义表</vt:lpstr>
      <vt:lpstr>4.1 扩展线性表---数组*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4.2 扩展线性表---广义表*</vt:lpstr>
      <vt:lpstr>PowerPoint 演示文稿</vt:lpstr>
      <vt:lpstr>4.2.2 广义表的存储表示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4.2.3 广义表的递归操作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第2章 　算法分析</dc:title>
  <dc:creator>Admin</dc:creator>
  <cp:lastModifiedBy>Lenovo</cp:lastModifiedBy>
  <cp:revision>161</cp:revision>
  <dcterms:created xsi:type="dcterms:W3CDTF">2016-02-05T07:36:15Z</dcterms:created>
  <dcterms:modified xsi:type="dcterms:W3CDTF">2017-03-14T13:53:36Z</dcterms:modified>
</cp:coreProperties>
</file>