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Oswald Light"/>
      <p:regular r:id="rId21"/>
      <p:bold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ixdncE9BGaJe2ntvLXhq1JqF4R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swaldLight-bold.fntdata"/><Relationship Id="rId21" Type="http://schemas.openxmlformats.org/officeDocument/2006/relationships/font" Target="fonts/OswaldLight-regular.fntdata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f2aee548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29f2aee5487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1fe965c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261fe965c2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f2aee54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29f2aee548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f2aee548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29f2aee5487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f2aee548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29f2aee5487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429612" y="1013984"/>
            <a:ext cx="7714388" cy="32606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429612" y="4848464"/>
            <a:ext cx="7714388" cy="1085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 Light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Oswald Light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8"/>
          <p:cNvCxnSpPr/>
          <p:nvPr/>
        </p:nvCxnSpPr>
        <p:spPr>
          <a:xfrm>
            <a:off x="1524000" y="4571506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/>
          <p:nvPr>
            <p:ph type="title"/>
          </p:nvPr>
        </p:nvSpPr>
        <p:spPr>
          <a:xfrm>
            <a:off x="1443740" y="1558944"/>
            <a:ext cx="3279689" cy="18641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" type="body"/>
          </p:nvPr>
        </p:nvSpPr>
        <p:spPr>
          <a:xfrm>
            <a:off x="5334000" y="762000"/>
            <a:ext cx="5333999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Oswald Light"/>
              <a:buNone/>
              <a:defRPr sz="2400">
                <a:solidFill>
                  <a:schemeClr val="lt1"/>
                </a:solidFill>
              </a:defRPr>
            </a:lvl2pPr>
            <a:lvl3pPr indent="-33655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20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Font typeface="Oswald Light"/>
              <a:buNone/>
              <a:defRPr sz="1800">
                <a:solidFill>
                  <a:schemeClr val="lt1"/>
                </a:solidFill>
              </a:defRPr>
            </a:lvl4pPr>
            <a:lvl5pPr indent="-325754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 sz="18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3" name="Google Shape;83;p26"/>
          <p:cNvSpPr txBox="1"/>
          <p:nvPr>
            <p:ph idx="2" type="body"/>
          </p:nvPr>
        </p:nvSpPr>
        <p:spPr>
          <a:xfrm>
            <a:off x="1443741" y="3649682"/>
            <a:ext cx="3233096" cy="1933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Font typeface="Oswald Light"/>
              <a:buNone/>
              <a:defRPr sz="14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None/>
              <a:defRPr sz="12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Font typeface="Oswald Light"/>
              <a:buNone/>
              <a:defRPr sz="10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26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7"/>
          <p:cNvSpPr txBox="1"/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" type="body"/>
          </p:nvPr>
        </p:nvSpPr>
        <p:spPr>
          <a:xfrm rot="5400000">
            <a:off x="4115762" y="-456238"/>
            <a:ext cx="3866043" cy="923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8"/>
          <p:cNvSpPr txBox="1"/>
          <p:nvPr>
            <p:ph type="title"/>
          </p:nvPr>
        </p:nvSpPr>
        <p:spPr>
          <a:xfrm rot="5400000">
            <a:off x="7709080" y="2902619"/>
            <a:ext cx="4628301" cy="17584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" type="body"/>
          </p:nvPr>
        </p:nvSpPr>
        <p:spPr>
          <a:xfrm rot="5400000">
            <a:off x="2787851" y="-137840"/>
            <a:ext cx="4628301" cy="7839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/>
          <p:nvPr>
            <p:ph type="title"/>
          </p:nvPr>
        </p:nvSpPr>
        <p:spPr>
          <a:xfrm>
            <a:off x="1433543" y="1383126"/>
            <a:ext cx="3289886" cy="2045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/>
          <p:nvPr>
            <p:ph idx="2" type="pic"/>
          </p:nvPr>
        </p:nvSpPr>
        <p:spPr>
          <a:xfrm>
            <a:off x="5334001" y="762000"/>
            <a:ext cx="5333999" cy="53340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1433544" y="3649682"/>
            <a:ext cx="3243292" cy="1684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Font typeface="Oswald Light"/>
              <a:buNone/>
              <a:defRPr sz="14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None/>
              <a:defRPr sz="12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Font typeface="Oswald Light"/>
              <a:buNone/>
              <a:defRPr sz="10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8" name="Google Shape;28;p19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title"/>
          </p:nvPr>
        </p:nvSpPr>
        <p:spPr>
          <a:xfrm>
            <a:off x="1429566" y="1045445"/>
            <a:ext cx="9238434" cy="8575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" type="body"/>
          </p:nvPr>
        </p:nvSpPr>
        <p:spPr>
          <a:xfrm>
            <a:off x="1429566" y="2286000"/>
            <a:ext cx="9238434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ctrTitle"/>
          </p:nvPr>
        </p:nvSpPr>
        <p:spPr>
          <a:xfrm>
            <a:off x="1429612" y="1013984"/>
            <a:ext cx="7714388" cy="32606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subTitle"/>
          </p:nvPr>
        </p:nvSpPr>
        <p:spPr>
          <a:xfrm>
            <a:off x="1429612" y="4848464"/>
            <a:ext cx="7714388" cy="1085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/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swald Light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17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17"/>
          <p:cNvCxnSpPr/>
          <p:nvPr/>
        </p:nvCxnSpPr>
        <p:spPr>
          <a:xfrm>
            <a:off x="1524000" y="4571506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6" name="Google Shape;46;p21"/>
          <p:cNvSpPr txBox="1"/>
          <p:nvPr>
            <p:ph type="title"/>
          </p:nvPr>
        </p:nvSpPr>
        <p:spPr>
          <a:xfrm>
            <a:off x="1421745" y="1287554"/>
            <a:ext cx="8284963" cy="3113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swald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1421744" y="4619707"/>
            <a:ext cx="7722256" cy="1476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swald Light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1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type="title"/>
          </p:nvPr>
        </p:nvSpPr>
        <p:spPr>
          <a:xfrm>
            <a:off x="1429566" y="1013411"/>
            <a:ext cx="9238434" cy="8895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" type="body"/>
          </p:nvPr>
        </p:nvSpPr>
        <p:spPr>
          <a:xfrm>
            <a:off x="1429566" y="2135565"/>
            <a:ext cx="4495800" cy="3960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2" type="body"/>
          </p:nvPr>
        </p:nvSpPr>
        <p:spPr>
          <a:xfrm>
            <a:off x="6172200" y="2135565"/>
            <a:ext cx="4495800" cy="3960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1429566" y="1079150"/>
            <a:ext cx="923843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1429567" y="2013217"/>
            <a:ext cx="4495799" cy="704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b="0" sz="18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swald Light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1429567" y="3048000"/>
            <a:ext cx="4495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3" type="body"/>
          </p:nvPr>
        </p:nvSpPr>
        <p:spPr>
          <a:xfrm>
            <a:off x="6172200" y="2013215"/>
            <a:ext cx="4495800" cy="7042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b="0" sz="18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swald Light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23"/>
          <p:cNvSpPr txBox="1"/>
          <p:nvPr>
            <p:ph idx="4" type="body"/>
          </p:nvPr>
        </p:nvSpPr>
        <p:spPr>
          <a:xfrm>
            <a:off x="6172200" y="3048000"/>
            <a:ext cx="4495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7" name="Google Shape;67;p23"/>
          <p:cNvCxnSpPr/>
          <p:nvPr/>
        </p:nvCxnSpPr>
        <p:spPr>
          <a:xfrm>
            <a:off x="6270727" y="2876662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" name="Google Shape;68;p23"/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69" name="Google Shape;69;p23"/>
          <p:cNvCxnSpPr/>
          <p:nvPr/>
        </p:nvCxnSpPr>
        <p:spPr>
          <a:xfrm>
            <a:off x="1524000" y="2876662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72" name="Google Shape;72;p24"/>
          <p:cNvSpPr txBox="1"/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2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Oswald Light"/>
              <a:buNone/>
              <a:defRPr b="1" i="0" sz="16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-304164" lvl="2" marL="13716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Oswald Light"/>
              <a:buNone/>
              <a:defRPr b="1" i="0" sz="12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-293370" lvl="4" marL="22860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b="1" i="0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" type="body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b="1" i="0" sz="16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-304164" lvl="2" marL="13716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 b="1" i="0" sz="12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-293370" lvl="4" marL="22860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4">
            <a:alphaModFix/>
          </a:blip>
          <a:srcRect b="14773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05" name="Google Shape;105;p1"/>
          <p:cNvSpPr/>
          <p:nvPr/>
        </p:nvSpPr>
        <p:spPr>
          <a:xfrm>
            <a:off x="611850" y="1412200"/>
            <a:ext cx="10772700" cy="39873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541D3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6" name="Google Shape;106;p1"/>
          <p:cNvSpPr txBox="1"/>
          <p:nvPr>
            <p:ph type="ctrTitle"/>
          </p:nvPr>
        </p:nvSpPr>
        <p:spPr>
          <a:xfrm>
            <a:off x="942392" y="1524000"/>
            <a:ext cx="5756987" cy="2581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 sz="5300">
                <a:solidFill>
                  <a:schemeClr val="lt1"/>
                </a:solidFill>
              </a:rPr>
              <a:t>UNIVERSITY OF WASHINGTON FOOTBALL ANALYSIS</a:t>
            </a:r>
            <a:r>
              <a:rPr lang="en-US" sz="4400"/>
              <a:t> </a:t>
            </a:r>
            <a:endParaRPr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1203649" y="4795936"/>
            <a:ext cx="4892351" cy="860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None/>
            </a:pPr>
            <a:r>
              <a:rPr lang="en-US" sz="2400">
                <a:solidFill>
                  <a:schemeClr val="lt1"/>
                </a:solidFill>
              </a:rPr>
              <a:t>By Jack Arbuckle, Reuben Dayal, and Ian Pezzella</a:t>
            </a:r>
            <a:r>
              <a:rPr lang="en-US" sz="2400"/>
              <a:t> </a:t>
            </a:r>
            <a:endParaRPr/>
          </a:p>
        </p:txBody>
      </p:sp>
      <p:cxnSp>
        <p:nvCxnSpPr>
          <p:cNvPr id="108" name="Google Shape;108;p1"/>
          <p:cNvCxnSpPr/>
          <p:nvPr/>
        </p:nvCxnSpPr>
        <p:spPr>
          <a:xfrm>
            <a:off x="1631206" y="4572000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9" name="Google Shape;10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1720025"/>
            <a:ext cx="4892349" cy="33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f2aee5487_1_24"/>
          <p:cNvSpPr txBox="1"/>
          <p:nvPr>
            <p:ph type="title"/>
          </p:nvPr>
        </p:nvSpPr>
        <p:spPr>
          <a:xfrm>
            <a:off x="4214775" y="991725"/>
            <a:ext cx="3668100" cy="95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en-US" sz="4200"/>
              <a:t>FINAL WEIGHT</a:t>
            </a:r>
            <a:endParaRPr sz="4200"/>
          </a:p>
        </p:txBody>
      </p:sp>
      <p:sp>
        <p:nvSpPr>
          <p:cNvPr id="169" name="Google Shape;169;g29f2aee5487_1_24"/>
          <p:cNvSpPr txBox="1"/>
          <p:nvPr>
            <p:ph idx="1" type="body"/>
          </p:nvPr>
        </p:nvSpPr>
        <p:spPr>
          <a:xfrm>
            <a:off x="1429575" y="2286000"/>
            <a:ext cx="9238500" cy="407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Looked to compare how Washington would do against each of the teams individually</a:t>
            </a:r>
            <a:endParaRPr sz="2200"/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Multiplied the Offensive Passing and Rushing Weighted Measures by the Weighted Defense of the opponent</a:t>
            </a:r>
            <a:endParaRPr sz="22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2200"/>
              <a:t>Formula: </a:t>
            </a:r>
            <a:endParaRPr sz="22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2200"/>
              <a:t>1: Washington    2: Georgia</a:t>
            </a:r>
            <a:endParaRPr sz="22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2200"/>
              <a:t>Wash_Passing_Off = 10*(weighted_passing_off[1] * weighted_passing_def[2])</a:t>
            </a:r>
            <a:endParaRPr sz="22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2200"/>
              <a:t>Wash_Rushing_Off = 10*(weighted_rushing_off[1] * weighted_rushing_def[2])</a:t>
            </a:r>
            <a:endParaRPr sz="22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2200"/>
              <a:t>UGA_Passing_Off = 10*(weighted_passing_off[2] * weighted_passing_def[1])</a:t>
            </a:r>
            <a:endParaRPr sz="22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2200"/>
              <a:t>UGA_Rushing_Off = 10*(weighted_rushing_off[2] * weighted_rushing_def[1])</a:t>
            </a:r>
            <a:endParaRPr sz="2200"/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1fe965c24_0_0"/>
          <p:cNvSpPr txBox="1"/>
          <p:nvPr>
            <p:ph type="title"/>
          </p:nvPr>
        </p:nvSpPr>
        <p:spPr>
          <a:xfrm>
            <a:off x="582850" y="367000"/>
            <a:ext cx="4219200" cy="119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/>
              <a:t>WASHINGTON VS OHIO STATE</a:t>
            </a:r>
            <a:endParaRPr/>
          </a:p>
        </p:txBody>
      </p:sp>
      <p:pic>
        <p:nvPicPr>
          <p:cNvPr id="175" name="Google Shape;175;g261fe965c24_0_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1525" y="120012"/>
            <a:ext cx="6617974" cy="661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61fe965c24_0_0"/>
          <p:cNvSpPr txBox="1"/>
          <p:nvPr>
            <p:ph idx="1" type="body"/>
          </p:nvPr>
        </p:nvSpPr>
        <p:spPr>
          <a:xfrm>
            <a:off x="582850" y="2064650"/>
            <a:ext cx="4219200" cy="408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Ohio State has a significantly better passing and rushing offense than Washington</a:t>
            </a:r>
            <a:endParaRPr sz="2400"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Ohio State’s strength seems to be passing</a:t>
            </a:r>
            <a:endParaRPr sz="2400"/>
          </a:p>
          <a:p>
            <a:pPr indent="-3810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Marvin Harrison Jr</a:t>
            </a:r>
            <a:endParaRPr sz="2400"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Washington’s offense has a more balanced attack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f2aee5487_1_0"/>
          <p:cNvSpPr txBox="1"/>
          <p:nvPr>
            <p:ph type="title"/>
          </p:nvPr>
        </p:nvSpPr>
        <p:spPr>
          <a:xfrm>
            <a:off x="582850" y="120000"/>
            <a:ext cx="4219200" cy="73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/>
              <a:t>WASHINGTON VS MICHIGAN</a:t>
            </a:r>
            <a:endParaRPr/>
          </a:p>
        </p:txBody>
      </p:sp>
      <p:pic>
        <p:nvPicPr>
          <p:cNvPr id="182" name="Google Shape;182;g29f2aee5487_1_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1525" y="120012"/>
            <a:ext cx="6617974" cy="661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29f2aee5487_1_0"/>
          <p:cNvSpPr txBox="1"/>
          <p:nvPr>
            <p:ph idx="1" type="body"/>
          </p:nvPr>
        </p:nvSpPr>
        <p:spPr>
          <a:xfrm>
            <a:off x="582850" y="1136725"/>
            <a:ext cx="4219200" cy="503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Washington has a similar offensive split to Michigan</a:t>
            </a:r>
            <a:endParaRPr sz="2000"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Stronger passing game than run game</a:t>
            </a:r>
            <a:endParaRPr sz="2000"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Interesting considering Michigan has one of the best RBs in the country</a:t>
            </a:r>
            <a:endParaRPr sz="2000"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Could be that passes for Michigan are more of a “surprise” which leads to more success</a:t>
            </a:r>
            <a:endParaRPr sz="2000"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Washington’s split makes sense as they have a Heisman candidate at QB in Michael Penix Jr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f2aee5487_1_6"/>
          <p:cNvSpPr txBox="1"/>
          <p:nvPr>
            <p:ph type="title"/>
          </p:nvPr>
        </p:nvSpPr>
        <p:spPr>
          <a:xfrm>
            <a:off x="582850" y="367000"/>
            <a:ext cx="4219200" cy="119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/>
              <a:t>WASHINGTON VS FLORIDA STATE</a:t>
            </a:r>
            <a:endParaRPr/>
          </a:p>
        </p:txBody>
      </p:sp>
      <p:pic>
        <p:nvPicPr>
          <p:cNvPr id="189" name="Google Shape;189;g29f2aee5487_1_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1525" y="120012"/>
            <a:ext cx="6617974" cy="661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29f2aee5487_1_6"/>
          <p:cNvSpPr txBox="1"/>
          <p:nvPr>
            <p:ph idx="1" type="body"/>
          </p:nvPr>
        </p:nvSpPr>
        <p:spPr>
          <a:xfrm>
            <a:off x="582850" y="1731174"/>
            <a:ext cx="4219200" cy="46794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784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60"/>
              <a:buChar char="●"/>
            </a:pPr>
            <a:r>
              <a:rPr lang="en-US" sz="2600"/>
              <a:t>Washington’s most even match up</a:t>
            </a:r>
            <a:endParaRPr sz="2600"/>
          </a:p>
          <a:p>
            <a:pPr indent="-3784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60"/>
              <a:buChar char="●"/>
            </a:pPr>
            <a:r>
              <a:rPr lang="en-US" sz="2600"/>
              <a:t>Washington’s passing game was the weakest here compared to other teams, but their run game saw a significant improvement</a:t>
            </a:r>
            <a:endParaRPr sz="2600"/>
          </a:p>
          <a:p>
            <a:pPr indent="-3784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60"/>
              <a:buChar char="●"/>
            </a:pPr>
            <a:r>
              <a:rPr lang="en-US" sz="2600"/>
              <a:t>Will Jordan Travis’ recent injury affect this data?</a:t>
            </a: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f2aee5487_1_18"/>
          <p:cNvSpPr txBox="1"/>
          <p:nvPr>
            <p:ph type="title"/>
          </p:nvPr>
        </p:nvSpPr>
        <p:spPr>
          <a:xfrm>
            <a:off x="582850" y="178000"/>
            <a:ext cx="4219200" cy="73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/>
              <a:t>WASHINGTON VS GEORGIA</a:t>
            </a:r>
            <a:endParaRPr/>
          </a:p>
        </p:txBody>
      </p:sp>
      <p:pic>
        <p:nvPicPr>
          <p:cNvPr id="196" name="Google Shape;196;g29f2aee5487_1_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1525" y="120012"/>
            <a:ext cx="6617974" cy="661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9f2aee5487_1_18"/>
          <p:cNvSpPr txBox="1"/>
          <p:nvPr>
            <p:ph idx="1" type="body"/>
          </p:nvPr>
        </p:nvSpPr>
        <p:spPr>
          <a:xfrm>
            <a:off x="582850" y="1203450"/>
            <a:ext cx="4219200" cy="445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57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 sz="2400"/>
              <a:t>Washington’s passing offense is a significant weakness against Georgia</a:t>
            </a:r>
            <a:endParaRPr sz="2400"/>
          </a:p>
          <a:p>
            <a:pPr indent="-3657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 sz="2400"/>
              <a:t>Washington needs to stop Georgia’s dominant run game in this matchup</a:t>
            </a:r>
            <a:endParaRPr sz="2400"/>
          </a:p>
          <a:p>
            <a:pPr indent="-3657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 sz="2400"/>
              <a:t>Can Penix’ individual greatness close the gap in passing offense effectiveness for Washington?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3178175" y="1339325"/>
            <a:ext cx="5959200" cy="70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en-US" sz="4200"/>
              <a:t>FINAL RECOMMENDATIONS</a:t>
            </a:r>
            <a:endParaRPr sz="4200"/>
          </a:p>
        </p:txBody>
      </p:sp>
      <p:sp>
        <p:nvSpPr>
          <p:cNvPr id="203" name="Google Shape;203;p14"/>
          <p:cNvSpPr txBox="1"/>
          <p:nvPr>
            <p:ph idx="1" type="body"/>
          </p:nvPr>
        </p:nvSpPr>
        <p:spPr>
          <a:xfrm>
            <a:off x="1429575" y="2286000"/>
            <a:ext cx="9238500" cy="405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75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30"/>
              <a:buChar char="•"/>
            </a:pPr>
            <a:r>
              <a:rPr lang="en-US" sz="2300"/>
              <a:t>Washington would match up better against Florida State and Georgia better than Ohio State and Michigan </a:t>
            </a:r>
            <a:endParaRPr sz="2300"/>
          </a:p>
          <a:p>
            <a:pPr indent="-3575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30"/>
              <a:buChar char="•"/>
            </a:pPr>
            <a:r>
              <a:rPr lang="en-US" sz="2300"/>
              <a:t>Washington defense is really poor compared to all the schools but especially the BIG ten schools of Ohio State and Michigan</a:t>
            </a:r>
            <a:endParaRPr sz="2300"/>
          </a:p>
          <a:p>
            <a:pPr indent="-228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2100"/>
              <a:t>Washington is improving other teams’ offensive weights while other schools are lowering Washington’s offensive weights </a:t>
            </a:r>
            <a:endParaRPr sz="2100"/>
          </a:p>
          <a:p>
            <a:pPr indent="-3575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30"/>
              <a:buChar char="•"/>
            </a:pPr>
            <a:r>
              <a:rPr lang="en-US" sz="2300"/>
              <a:t>Washington looks as though they will get beat by all of the other top teams</a:t>
            </a:r>
            <a:endParaRPr sz="2300"/>
          </a:p>
          <a:p>
            <a:pPr indent="-3575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30"/>
              <a:buChar char="•"/>
            </a:pPr>
            <a:r>
              <a:rPr lang="en-US" sz="2300"/>
              <a:t>Offensive is Washington’s strong suit but may end up getting clamped by some of these defensive powerhouses</a:t>
            </a:r>
            <a:endParaRPr sz="2300"/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/>
          </a:p>
          <a:p>
            <a:pPr indent="-228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"/>
              <a:buNone/>
            </a:pPr>
            <a:r>
              <a:t/>
            </a:r>
            <a:endParaRPr sz="1800"/>
          </a:p>
          <a:p>
            <a:pPr indent="-228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"/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7509150" y="569348"/>
            <a:ext cx="4079700" cy="92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rPr lang="en-US" sz="2400"/>
              <a:t>RUSH VS PASS EPA PER PLAY (OFF)</a:t>
            </a:r>
            <a:endParaRPr sz="2400"/>
          </a:p>
        </p:txBody>
      </p:sp>
      <p:pic>
        <p:nvPicPr>
          <p:cNvPr descr="A screenshot of a computer&#10;&#10;Description automatically generated" id="115" name="Google Shape;115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925" y="173025"/>
            <a:ext cx="6511973" cy="651194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7468050" y="1930125"/>
            <a:ext cx="4308000" cy="46574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Washington looks to have the strongest overall offense</a:t>
            </a:r>
            <a:endParaRPr sz="2300"/>
          </a:p>
          <a:p>
            <a:pPr indent="-3746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Other teams look to have more imbalanced attacks</a:t>
            </a:r>
            <a:endParaRPr sz="2300"/>
          </a:p>
          <a:p>
            <a:pPr indent="-3746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Georgia is strongest in the run game</a:t>
            </a:r>
            <a:endParaRPr sz="2300"/>
          </a:p>
          <a:p>
            <a:pPr indent="-3746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Michigan is strongest in the passing game</a:t>
            </a:r>
            <a:endParaRPr sz="2300"/>
          </a:p>
          <a:p>
            <a:pPr indent="-3746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Washington plays in more high scoring games 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568375" y="357500"/>
            <a:ext cx="4291500" cy="101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 sz="2400"/>
              <a:t>RUSH VS PASS EPA PER PLAY (DEF)</a:t>
            </a:r>
            <a:endParaRPr sz="2400"/>
          </a:p>
        </p:txBody>
      </p:sp>
      <p:pic>
        <p:nvPicPr>
          <p:cNvPr descr="A screenshot of a computer&#10;&#10;Description automatically generated" id="122" name="Google Shape;122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1525" y="212500"/>
            <a:ext cx="6350525" cy="63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568375" y="1513675"/>
            <a:ext cx="4291500" cy="376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</a:pPr>
            <a:r>
              <a:rPr lang="en-US" sz="2300"/>
              <a:t>Washington has the worst defense for both passing and rushing</a:t>
            </a:r>
            <a:endParaRPr sz="2300"/>
          </a:p>
          <a:p>
            <a:pPr indent="-285750" lvl="0" marL="2857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Big Ten Schools  </a:t>
            </a:r>
            <a:endParaRPr sz="2300"/>
          </a:p>
          <a:p>
            <a:pPr indent="0" lvl="1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sz="2300"/>
              <a:t>Defense is key</a:t>
            </a:r>
            <a:endParaRPr sz="2300"/>
          </a:p>
          <a:p>
            <a:pPr indent="0" lvl="1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sz="2300"/>
              <a:t>Lower Scoring Games</a:t>
            </a:r>
            <a:endParaRPr sz="2300"/>
          </a:p>
          <a:p>
            <a:pPr indent="-14605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 By this measure it would look like Washington has far and away the worst defense compared to the other top teams </a:t>
            </a:r>
            <a:endParaRPr sz="2300"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1429572" y="1194325"/>
            <a:ext cx="5938800" cy="70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en-US" sz="3600"/>
              <a:t>INITIAL THOUGHTS/QUESTIONS</a:t>
            </a:r>
            <a:endParaRPr sz="3600"/>
          </a:p>
        </p:txBody>
      </p:sp>
      <p:sp>
        <p:nvSpPr>
          <p:cNvPr id="129" name="Google Shape;129;p4"/>
          <p:cNvSpPr txBox="1"/>
          <p:nvPr>
            <p:ph idx="1" type="body"/>
          </p:nvPr>
        </p:nvSpPr>
        <p:spPr>
          <a:xfrm>
            <a:off x="1429575" y="2286000"/>
            <a:ext cx="9238500" cy="340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30"/>
              <a:buChar char="•"/>
            </a:pPr>
            <a:r>
              <a:rPr lang="en-US" sz="3000"/>
              <a:t>Do the previous visualizations indicate that Washington has the best offense and worst defense out of the top five teams?</a:t>
            </a:r>
            <a:endParaRPr sz="3000"/>
          </a:p>
          <a:p>
            <a:pPr indent="-274320" lvl="0" marL="27432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730"/>
              <a:buChar char="•"/>
            </a:pPr>
            <a:r>
              <a:rPr lang="en-US" sz="3000"/>
              <a:t>Opponents’ offensive and defensive metrics must be looked at and compared in order to create an accurate depiction </a:t>
            </a:r>
            <a:endParaRPr sz="3000"/>
          </a:p>
          <a:p>
            <a:pPr indent="-274320" lvl="0" marL="27432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Looked at top opponents’ EPA on OFF and DEF 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7315625" y="494900"/>
            <a:ext cx="4393200" cy="113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/>
              <a:t>OPPONENTS EPA FOR OFFENSE</a:t>
            </a:r>
            <a:endParaRPr/>
          </a:p>
        </p:txBody>
      </p:sp>
      <p:pic>
        <p:nvPicPr>
          <p:cNvPr id="135" name="Google Shape;135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375" y="181238"/>
            <a:ext cx="6495524" cy="649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7243125" y="1963150"/>
            <a:ext cx="4393200" cy="379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30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Char char="●"/>
            </a:pPr>
            <a:r>
              <a:rPr lang="en-US" sz="2200"/>
              <a:t>Washington has played the strongest offenses</a:t>
            </a:r>
            <a:endParaRPr sz="2200"/>
          </a:p>
          <a:p>
            <a:pPr indent="-3683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PAC 12</a:t>
            </a:r>
            <a:endParaRPr sz="2200"/>
          </a:p>
          <a:p>
            <a:pPr indent="-3683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Their defense is not as weak as depicted by normal EPA</a:t>
            </a:r>
            <a:endParaRPr sz="2200"/>
          </a:p>
          <a:p>
            <a:pPr indent="-3530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Char char="●"/>
            </a:pPr>
            <a:r>
              <a:rPr lang="en-US" sz="2200"/>
              <a:t>Michigan has played the weakest offensive teams</a:t>
            </a:r>
            <a:endParaRPr sz="2200"/>
          </a:p>
          <a:p>
            <a:pPr indent="-3683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BIG 10</a:t>
            </a:r>
            <a:endParaRPr sz="2200"/>
          </a:p>
          <a:p>
            <a:pPr indent="-3683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Their defensive EPA rating is skewed in their favor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252475" y="420475"/>
            <a:ext cx="4424400" cy="73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 sz="2700"/>
              <a:t>OPPONENTS EPA FOR DEFENSE</a:t>
            </a:r>
            <a:endParaRPr sz="2700"/>
          </a:p>
        </p:txBody>
      </p:sp>
      <p:pic>
        <p:nvPicPr>
          <p:cNvPr id="142" name="Google Shape;142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4025" y="130488"/>
            <a:ext cx="6597023" cy="659702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252475" y="1731175"/>
            <a:ext cx="4607700" cy="420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30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Char char="●"/>
            </a:pPr>
            <a:r>
              <a:rPr lang="en-US" sz="2200"/>
              <a:t>Washington and Georgia have played the weakest defenses </a:t>
            </a:r>
            <a:endParaRPr sz="2200"/>
          </a:p>
          <a:p>
            <a:pPr indent="-3683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Their Off EPA could be higher due to this factor</a:t>
            </a:r>
            <a:endParaRPr sz="2200"/>
          </a:p>
          <a:p>
            <a:pPr indent="-3530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Char char="●"/>
            </a:pPr>
            <a:r>
              <a:rPr lang="en-US" sz="2200"/>
              <a:t>Ohio State and Michigan have played strongest defenses</a:t>
            </a:r>
            <a:endParaRPr sz="2200"/>
          </a:p>
          <a:p>
            <a:pPr indent="-3683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Could be making their offensive EPA look worse compared to the rest of the top teams 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2205899" y="1208825"/>
            <a:ext cx="7780200" cy="70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en-US" sz="3100"/>
              <a:t>WEIGHTING THE EPA BASED ON OPPONENTS EPA</a:t>
            </a:r>
            <a:endParaRPr sz="3100"/>
          </a:p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1400575" y="2155525"/>
            <a:ext cx="9238500" cy="376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Created a formula to take the EPA of each of the top opponents into account </a:t>
            </a:r>
            <a:endParaRPr sz="2500"/>
          </a:p>
          <a:p>
            <a:pPr indent="-3873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Looks to create an unbiased measure that is easily comparable </a:t>
            </a:r>
            <a:endParaRPr sz="2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2200"/>
              <a:t>Formula: </a:t>
            </a:r>
            <a:endParaRPr sz="22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2200"/>
              <a:t>weighted_passing_off = 10*((1/(0.5+opp_pass_epa_per_play_def))*(pass_epa_per_play+0.5))</a:t>
            </a:r>
            <a:endParaRPr sz="22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2200"/>
              <a:t>weighted_rushing_off = 10*((1/(0.5+opp_rush_epa_per_play_def)) * (rush_epa_per_play+0.5))</a:t>
            </a:r>
            <a:endParaRPr sz="22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2200"/>
              <a:t>weighted_passing_def = 10*((1/(0.5+opp_pass_epa_per_play)) * (pass_epa_per_play_def+0.5))</a:t>
            </a:r>
            <a:endParaRPr sz="22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2200"/>
              <a:t>weighted_rushing_def = 10*((1/(0.5+opp_rush_epa_per_play)) * (rush_epa_per_play_def+0.5))</a:t>
            </a:r>
            <a:endParaRPr sz="22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8115813" y="122751"/>
            <a:ext cx="3289800" cy="6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 sz="3000"/>
              <a:t>Weighted Offense</a:t>
            </a:r>
            <a:endParaRPr sz="3000"/>
          </a:p>
        </p:txBody>
      </p:sp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7832325" y="962725"/>
            <a:ext cx="4016100" cy="558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03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n-US" sz="2000"/>
              <a:t>Even when accounting for strength of schedule, Washington still has a strong overall offense.</a:t>
            </a:r>
            <a:endParaRPr sz="2000"/>
          </a:p>
          <a:p>
            <a:pPr indent="-3403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n-US" sz="2000"/>
              <a:t>Georgia has the best run game, but the worst passing game</a:t>
            </a:r>
            <a:endParaRPr sz="2000"/>
          </a:p>
          <a:p>
            <a:pPr indent="-3403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n-US" sz="2000"/>
              <a:t>Michigan has the best passing game and an average run game</a:t>
            </a:r>
            <a:endParaRPr sz="2000"/>
          </a:p>
          <a:p>
            <a:pPr indent="-3403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n-US" sz="2000"/>
              <a:t>Florida State seems to have the worst overall offense by this metric</a:t>
            </a:r>
            <a:endParaRPr sz="2000"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Ohio State has a strong passing game but the worst rushing attack</a:t>
            </a:r>
            <a:endParaRPr sz="2000"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Marvin Harrison Jr</a:t>
            </a:r>
            <a:endParaRPr sz="2000"/>
          </a:p>
          <a:p>
            <a:pPr indent="-3556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Best WR prospect </a:t>
            </a:r>
            <a:endParaRPr sz="20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  <p:pic>
        <p:nvPicPr>
          <p:cNvPr descr="A screen shot of a black screen&#10;&#10;Description automatically generated" id="156" name="Google Shape;156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375" y="122750"/>
            <a:ext cx="6612501" cy="661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1098300" y="287725"/>
            <a:ext cx="3289800" cy="53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 sz="3000"/>
              <a:t>Weighted Defense </a:t>
            </a:r>
            <a:endParaRPr sz="3000"/>
          </a:p>
        </p:txBody>
      </p:sp>
      <p:sp>
        <p:nvSpPr>
          <p:cNvPr id="162" name="Google Shape;162;p9"/>
          <p:cNvSpPr txBox="1"/>
          <p:nvPr>
            <p:ph idx="1" type="body"/>
          </p:nvPr>
        </p:nvSpPr>
        <p:spPr>
          <a:xfrm>
            <a:off x="785850" y="1035225"/>
            <a:ext cx="3914700" cy="468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After accounting for strength of schedule, Washington still has, by far, the worst defense</a:t>
            </a:r>
            <a:endParaRPr sz="2000"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PAC 12 - offense heavy, high scoring</a:t>
            </a:r>
            <a:endParaRPr sz="2000"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 Ohio State and Michigan have the best defenses </a:t>
            </a:r>
            <a:endParaRPr sz="2000"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BIG 10 - defense heavy, low scoring</a:t>
            </a:r>
            <a:endParaRPr sz="2000"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Ohio State has the best pass defense</a:t>
            </a:r>
            <a:endParaRPr sz="2000"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Michigan has the best run defense </a:t>
            </a:r>
            <a:endParaRPr sz="2000"/>
          </a:p>
        </p:txBody>
      </p:sp>
      <p:pic>
        <p:nvPicPr>
          <p:cNvPr id="163" name="Google Shape;163;p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0525" y="157225"/>
            <a:ext cx="6543526" cy="65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rtal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2"/>
      </a:lt2>
      <a:accent1>
        <a:srgbClr val="C94778"/>
      </a:accent1>
      <a:accent2>
        <a:srgbClr val="B7359D"/>
      </a:accent2>
      <a:accent3>
        <a:srgbClr val="AD47C9"/>
      </a:accent3>
      <a:accent4>
        <a:srgbClr val="6535B7"/>
      </a:accent4>
      <a:accent5>
        <a:srgbClr val="474DC9"/>
      </a:accent5>
      <a:accent6>
        <a:srgbClr val="3571B7"/>
      </a:accent6>
      <a:hlink>
        <a:srgbClr val="6A5EC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rtal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2"/>
      </a:lt2>
      <a:accent1>
        <a:srgbClr val="C94778"/>
      </a:accent1>
      <a:accent2>
        <a:srgbClr val="B7359D"/>
      </a:accent2>
      <a:accent3>
        <a:srgbClr val="AD47C9"/>
      </a:accent3>
      <a:accent4>
        <a:srgbClr val="6535B7"/>
      </a:accent4>
      <a:accent5>
        <a:srgbClr val="474DC9"/>
      </a:accent5>
      <a:accent6>
        <a:srgbClr val="3571B7"/>
      </a:accent6>
      <a:hlink>
        <a:srgbClr val="6A5EC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2023-11-19T20:53:05Z</dcterms:created>
  <dc:creator>Jack Arbuckle</dc:creator>
</cp:coreProperties>
</file>