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Oswald" panose="020F0502020204030204" pitchFamily="2" charset="0"/>
      <p:regular r:id="rId19"/>
      <p:bold r:id="rId20"/>
    </p:embeddedFont>
    <p:embeddedFont>
      <p:font typeface="Oswald Light" panose="000004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xdncE9BGaJe2ntvLXhq1JqF4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f2aee54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9f2aee54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1fe965c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61fe965c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f2aee54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9f2aee54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f2aee548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9f2aee548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f2aee548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29f2aee548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8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973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marL="2286000" lvl="4" indent="-32575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2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>
            <a:spLocks noGrp="1"/>
          </p:cNvSpPr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2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3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4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23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23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9" name="Google Shape;69;p23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75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0416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Oswald Light"/>
              <a:buNone/>
              <a:defRPr sz="12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9337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75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0416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sz="12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9337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  <a:reflection endPos="30000" dist="38100" dir="5400000" fadeDir="5400012" sy="-100000" algn="bl" rotWithShape="0"/>
          </a:effectLst>
        </p:spPr>
      </p:pic>
      <p:sp>
        <p:nvSpPr>
          <p:cNvPr id="105" name="Google Shape;105;p1"/>
          <p:cNvSpPr/>
          <p:nvPr/>
        </p:nvSpPr>
        <p:spPr>
          <a:xfrm>
            <a:off x="611850" y="1412200"/>
            <a:ext cx="10772700" cy="3987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541D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942392" y="1524000"/>
            <a:ext cx="5756987" cy="258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sz="5300">
                <a:solidFill>
                  <a:schemeClr val="lt1"/>
                </a:solidFill>
              </a:rPr>
              <a:t>UNIVERSITY OF WASHINGTON FOOTBALL ANALYSIS</a:t>
            </a:r>
            <a:r>
              <a:rPr lang="en-US" sz="4400"/>
              <a:t> 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203649" y="4795936"/>
            <a:ext cx="4892351" cy="86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 sz="2400">
                <a:solidFill>
                  <a:schemeClr val="lt1"/>
                </a:solidFill>
              </a:rPr>
              <a:t>By Jack Arbuckle, Reuben Dayal, and Ian Pezzella</a:t>
            </a:r>
            <a:r>
              <a:rPr lang="en-US" sz="2400"/>
              <a:t> </a:t>
            </a:r>
            <a:endParaRPr/>
          </a:p>
        </p:txBody>
      </p:sp>
      <p:cxnSp>
        <p:nvCxnSpPr>
          <p:cNvPr id="108" name="Google Shape;108;p1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1720025"/>
            <a:ext cx="4892349" cy="33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2aee5487_1_24"/>
          <p:cNvSpPr txBox="1">
            <a:spLocks noGrp="1"/>
          </p:cNvSpPr>
          <p:nvPr>
            <p:ph type="title"/>
          </p:nvPr>
        </p:nvSpPr>
        <p:spPr>
          <a:xfrm>
            <a:off x="4214775" y="991725"/>
            <a:ext cx="3668100" cy="9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4200"/>
              <a:t>FINAL WEIGHT</a:t>
            </a:r>
            <a:endParaRPr sz="4200"/>
          </a:p>
        </p:txBody>
      </p:sp>
      <p:sp>
        <p:nvSpPr>
          <p:cNvPr id="169" name="Google Shape;169;g29f2aee5487_1_24"/>
          <p:cNvSpPr txBox="1">
            <a:spLocks noGrp="1"/>
          </p:cNvSpPr>
          <p:nvPr>
            <p:ph type="body" idx="1"/>
          </p:nvPr>
        </p:nvSpPr>
        <p:spPr>
          <a:xfrm>
            <a:off x="1429575" y="2286000"/>
            <a:ext cx="9238500" cy="407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Looked to compare how Washington would do against each of the teams individually</a:t>
            </a:r>
            <a:endParaRPr sz="220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Multiplied the Offensive Passing and Rushing Weighted Measures by the Weighted Defense of the opponent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Formula: 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1: Washington    2: Georgia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Wash_Passing_Off = 10*(weighted_passing_off[1] * weighted_passing_def[2])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Wash_Rushing_Off = 10*(weighted_rushing_off[1] * weighted_rushing_def[2])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UGA_Passing_Off = 10*(weighted_passing_off[2] * weighted_passing_def[1])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UGA_Rushing_Off = 10*(weighted_rushing_off[2] * weighted_rushing_def[1])</a:t>
            </a:r>
            <a:endParaRPr sz="2200"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fe965c24_0_0"/>
          <p:cNvSpPr txBox="1">
            <a:spLocks noGrp="1"/>
          </p:cNvSpPr>
          <p:nvPr>
            <p:ph type="title"/>
          </p:nvPr>
        </p:nvSpPr>
        <p:spPr>
          <a:xfrm>
            <a:off x="582850" y="367000"/>
            <a:ext cx="4219200" cy="119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OHIO STATE</a:t>
            </a:r>
            <a:endParaRPr/>
          </a:p>
        </p:txBody>
      </p:sp>
      <p:pic>
        <p:nvPicPr>
          <p:cNvPr id="175" name="Google Shape;175;g261fe965c24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61fe965c24_0_0"/>
          <p:cNvSpPr txBox="1">
            <a:spLocks noGrp="1"/>
          </p:cNvSpPr>
          <p:nvPr>
            <p:ph type="body" idx="1"/>
          </p:nvPr>
        </p:nvSpPr>
        <p:spPr>
          <a:xfrm>
            <a:off x="582850" y="2064650"/>
            <a:ext cx="4219200" cy="408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Ohio State has a significantly better passing and rushing offense than Washington</a:t>
            </a:r>
            <a:endParaRPr sz="2400"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Ohio State’s strength seems to be passing</a:t>
            </a:r>
            <a:endParaRPr sz="2400"/>
          </a:p>
          <a:p>
            <a:pPr marL="914400" lvl="1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Marvin Harrison Jr</a:t>
            </a:r>
            <a:endParaRPr sz="2400"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Washington’s offense has a more balanced attack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f2aee5487_1_0"/>
          <p:cNvSpPr txBox="1">
            <a:spLocks noGrp="1"/>
          </p:cNvSpPr>
          <p:nvPr>
            <p:ph type="title"/>
          </p:nvPr>
        </p:nvSpPr>
        <p:spPr>
          <a:xfrm>
            <a:off x="582850" y="120000"/>
            <a:ext cx="42192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MICHIGAN</a:t>
            </a:r>
            <a:endParaRPr/>
          </a:p>
        </p:txBody>
      </p:sp>
      <p:pic>
        <p:nvPicPr>
          <p:cNvPr id="182" name="Google Shape;182;g29f2aee5487_1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9f2aee5487_1_0"/>
          <p:cNvSpPr txBox="1">
            <a:spLocks noGrp="1"/>
          </p:cNvSpPr>
          <p:nvPr>
            <p:ph type="body" idx="1"/>
          </p:nvPr>
        </p:nvSpPr>
        <p:spPr>
          <a:xfrm>
            <a:off x="582850" y="1136725"/>
            <a:ext cx="4219200" cy="50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Washington has a similar offensive split to Michigan</a:t>
            </a:r>
            <a:endParaRPr sz="2000"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Stronger passing game than run game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Interesting considering Michigan has one of the best RBs in the country</a:t>
            </a:r>
            <a:endParaRPr sz="2000"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Could be that passes for Michigan are more of a “surprise” which leads to more success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Washington’s split makes sense as they have a Heisman candidate at QB in Michael Penix Jr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f2aee5487_1_6"/>
          <p:cNvSpPr txBox="1">
            <a:spLocks noGrp="1"/>
          </p:cNvSpPr>
          <p:nvPr>
            <p:ph type="title"/>
          </p:nvPr>
        </p:nvSpPr>
        <p:spPr>
          <a:xfrm>
            <a:off x="582850" y="367000"/>
            <a:ext cx="4219200" cy="119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FLORIDA STATE</a:t>
            </a:r>
            <a:endParaRPr/>
          </a:p>
        </p:txBody>
      </p:sp>
      <p:pic>
        <p:nvPicPr>
          <p:cNvPr id="189" name="Google Shape;189;g29f2aee5487_1_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9f2aee5487_1_6"/>
          <p:cNvSpPr txBox="1">
            <a:spLocks noGrp="1"/>
          </p:cNvSpPr>
          <p:nvPr>
            <p:ph type="body" idx="1"/>
          </p:nvPr>
        </p:nvSpPr>
        <p:spPr>
          <a:xfrm>
            <a:off x="582850" y="1731174"/>
            <a:ext cx="4219200" cy="46794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784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600" dirty="0"/>
              <a:t>Washington’s most even match up</a:t>
            </a:r>
            <a:endParaRPr sz="2600" dirty="0"/>
          </a:p>
          <a:p>
            <a:pPr marL="457200" lvl="0" indent="-3784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600" dirty="0"/>
              <a:t>Washington’s passing game was the weakest here compared to other teams, but their run game saw a significant improvement</a:t>
            </a:r>
            <a:endParaRPr sz="2600" dirty="0"/>
          </a:p>
          <a:p>
            <a:pPr marL="457200" lvl="0" indent="-3784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600" dirty="0"/>
              <a:t>Will Jordan Travis’ recent injury affect this data?</a:t>
            </a:r>
            <a:endParaRPr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f2aee5487_1_18"/>
          <p:cNvSpPr txBox="1">
            <a:spLocks noGrp="1"/>
          </p:cNvSpPr>
          <p:nvPr>
            <p:ph type="title"/>
          </p:nvPr>
        </p:nvSpPr>
        <p:spPr>
          <a:xfrm>
            <a:off x="582850" y="178000"/>
            <a:ext cx="42192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GEORGIA</a:t>
            </a:r>
            <a:endParaRPr/>
          </a:p>
        </p:txBody>
      </p:sp>
      <p:pic>
        <p:nvPicPr>
          <p:cNvPr id="196" name="Google Shape;196;g29f2aee5487_1_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9f2aee5487_1_18"/>
          <p:cNvSpPr txBox="1">
            <a:spLocks noGrp="1"/>
          </p:cNvSpPr>
          <p:nvPr>
            <p:ph type="body" idx="1"/>
          </p:nvPr>
        </p:nvSpPr>
        <p:spPr>
          <a:xfrm>
            <a:off x="582850" y="1203450"/>
            <a:ext cx="4219200" cy="44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Washington’s passing offense is a significant weakness against Georgia</a:t>
            </a:r>
            <a:endParaRPr sz="2400"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Washington needs to stop Georgia’s dominant run game in this matchup</a:t>
            </a:r>
            <a:endParaRPr sz="2400"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Can Penix’ individual greatness close the gap in passing offense effectiveness for Washington?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3178175" y="1339325"/>
            <a:ext cx="5959200" cy="7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4200"/>
              <a:t>FINAL RECOMMENDATIONS</a:t>
            </a:r>
            <a:endParaRPr sz="4200"/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1"/>
          </p:nvPr>
        </p:nvSpPr>
        <p:spPr>
          <a:xfrm>
            <a:off x="1429575" y="2286000"/>
            <a:ext cx="9238500" cy="405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75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Washington would match up better against Florida State and Georgia better than Ohio State and Michigan </a:t>
            </a:r>
            <a:endParaRPr sz="2300"/>
          </a:p>
          <a:p>
            <a:pPr marL="457200" lvl="0" indent="-3575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Washington defense is really poor compared to all the schools but especially the BIG ten schools of Ohio State and Michigan</a:t>
            </a:r>
            <a:endParaRPr sz="2300"/>
          </a:p>
          <a:p>
            <a:pPr marL="91440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2100"/>
              <a:t>Washington is improving other teams’ offensive weights while other schools are lowering Washington’s offensive weights </a:t>
            </a:r>
            <a:endParaRPr sz="2100"/>
          </a:p>
          <a:p>
            <a:pPr marL="457200" lvl="0" indent="-3575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Washington looks as though they will get beat by all of the other top teams</a:t>
            </a:r>
            <a:endParaRPr sz="2300"/>
          </a:p>
          <a:p>
            <a:pPr marL="457200" lvl="0" indent="-3575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Offensive is Washington’s strong suit but may end up getting clamped by some of these defensive powerhouses</a:t>
            </a:r>
            <a:endParaRPr sz="2300"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2000"/>
          </a:p>
          <a:p>
            <a:pPr marL="91440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None/>
            </a:pPr>
            <a:endParaRPr sz="1800"/>
          </a:p>
          <a:p>
            <a:pPr marL="91440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7509150" y="569348"/>
            <a:ext cx="4079700" cy="9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lang="en-US" sz="2400"/>
              <a:t>RUSH VS PASS EPA PER PLAY (OFF)</a:t>
            </a:r>
            <a:endParaRPr sz="2400"/>
          </a:p>
        </p:txBody>
      </p:sp>
      <p:pic>
        <p:nvPicPr>
          <p:cNvPr id="115" name="Google Shape;115;p2" descr="A screenshot of a computer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6925" y="173025"/>
            <a:ext cx="6511973" cy="651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468050" y="1930125"/>
            <a:ext cx="4308000" cy="46574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Washington looks to have the strongest overall offense</a:t>
            </a:r>
            <a:endParaRPr sz="2300" dirty="0"/>
          </a:p>
          <a:p>
            <a:pPr marL="457200" lvl="0" indent="-374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Other teams look to have more imbalanced attacks</a:t>
            </a:r>
            <a:endParaRPr sz="2300" dirty="0"/>
          </a:p>
          <a:p>
            <a:pPr marL="914400" lvl="1" indent="-374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Georgia is strongest in the run game</a:t>
            </a:r>
            <a:endParaRPr sz="2300" dirty="0"/>
          </a:p>
          <a:p>
            <a:pPr marL="914400" lvl="1" indent="-374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Michigan is strongest in the passing game</a:t>
            </a:r>
            <a:endParaRPr sz="2300" dirty="0"/>
          </a:p>
          <a:p>
            <a:pPr marL="457200" lvl="0" indent="-374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Washington plays in more high scoring games </a:t>
            </a:r>
            <a:endParaRPr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568375" y="357500"/>
            <a:ext cx="4291500" cy="10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400"/>
              <a:t>RUSH VS PASS EPA PER PLAY (DEF)</a:t>
            </a:r>
            <a:endParaRPr sz="2400"/>
          </a:p>
        </p:txBody>
      </p:sp>
      <p:pic>
        <p:nvPicPr>
          <p:cNvPr id="122" name="Google Shape;122;p3" descr="A screenshot of a computer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1525" y="212500"/>
            <a:ext cx="6350525" cy="63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568375" y="1513675"/>
            <a:ext cx="4291500" cy="37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</a:pPr>
            <a:r>
              <a:rPr lang="en-US" sz="2300"/>
              <a:t>Washington has the worst defense for both passing and rushing</a:t>
            </a:r>
            <a:endParaRPr sz="230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Big Ten Schools  </a:t>
            </a:r>
            <a:endParaRPr sz="2300"/>
          </a:p>
          <a:p>
            <a:pPr marL="45720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Defense is key</a:t>
            </a:r>
            <a:endParaRPr sz="2300"/>
          </a:p>
          <a:p>
            <a:pPr marL="45720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Lower Scoring Games</a:t>
            </a:r>
            <a:endParaRPr sz="2300"/>
          </a:p>
          <a:p>
            <a:pPr marL="0" lvl="0" indent="-1460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By this measure it would look like Washington has far and away the worst defense compared to the other top teams </a:t>
            </a:r>
            <a:endParaRPr sz="230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1429572" y="1194325"/>
            <a:ext cx="5938800" cy="7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600"/>
              <a:t>INITIAL THOUGHTS/QUESTIONS</a:t>
            </a:r>
            <a:endParaRPr sz="3600"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1429575" y="2286000"/>
            <a:ext cx="9238500" cy="340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30"/>
              <a:buChar char="•"/>
            </a:pPr>
            <a:r>
              <a:rPr lang="en-US" sz="3000"/>
              <a:t>Do the previous visualizations indicate that Washington has the best offense and worst defense out of the top five teams?</a:t>
            </a:r>
            <a:endParaRPr sz="3000"/>
          </a:p>
          <a:p>
            <a:pPr marL="274320" lvl="0" indent="-27432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730"/>
              <a:buChar char="•"/>
            </a:pPr>
            <a:r>
              <a:rPr lang="en-US" sz="3000"/>
              <a:t>Opponents’ offensive and defensive metrics must be looked at and compared in order to create an accurate depiction </a:t>
            </a:r>
            <a:endParaRPr sz="3000"/>
          </a:p>
          <a:p>
            <a:pPr marL="274320" lvl="0" indent="-27432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Looked at top opponents’ EPA on OFF and DEF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7315625" y="494900"/>
            <a:ext cx="4393200" cy="113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OPPONENTS EPA FOR OFFENSE</a:t>
            </a:r>
            <a:endParaRPr/>
          </a:p>
        </p:txBody>
      </p:sp>
      <p:pic>
        <p:nvPicPr>
          <p:cNvPr id="135" name="Google Shape;135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8375" y="181238"/>
            <a:ext cx="6495524" cy="64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243125" y="1963150"/>
            <a:ext cx="4393200" cy="37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30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Washington has played the strongest offenses</a:t>
            </a:r>
            <a:endParaRPr sz="2200"/>
          </a:p>
          <a:p>
            <a:pPr marL="914400" lvl="1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PAC 12</a:t>
            </a:r>
            <a:endParaRPr sz="2200"/>
          </a:p>
          <a:p>
            <a:pPr marL="914400" lvl="1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Their defense is not as weak as depicted by normal EPA</a:t>
            </a:r>
            <a:endParaRPr sz="2200"/>
          </a:p>
          <a:p>
            <a:pPr marL="457200" lvl="0" indent="-3530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Michigan has played the weakest offensive teams</a:t>
            </a:r>
            <a:endParaRPr sz="2200"/>
          </a:p>
          <a:p>
            <a:pPr marL="914400" lvl="1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BIG 10</a:t>
            </a:r>
            <a:endParaRPr sz="2200"/>
          </a:p>
          <a:p>
            <a:pPr marL="914400" lvl="1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Their defensive EPA rating is skewed in their favor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252475" y="420475"/>
            <a:ext cx="44244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700"/>
              <a:t>OPPONENTS EPA FOR DEFENSE</a:t>
            </a:r>
            <a:endParaRPr sz="2700"/>
          </a:p>
        </p:txBody>
      </p:sp>
      <p:pic>
        <p:nvPicPr>
          <p:cNvPr id="142" name="Google Shape;14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34025" y="130488"/>
            <a:ext cx="6597023" cy="6597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252475" y="1731175"/>
            <a:ext cx="4424400" cy="42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30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Washington and Georgia have played the weakest defenses </a:t>
            </a:r>
            <a:endParaRPr sz="2200"/>
          </a:p>
          <a:p>
            <a:pPr marL="914400" lvl="1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Their Off EPA could be higher due to this factor</a:t>
            </a:r>
            <a:endParaRPr sz="2200"/>
          </a:p>
          <a:p>
            <a:pPr marL="457200" lvl="0" indent="-3530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Ohio State and Michigan have played strongest defenses</a:t>
            </a:r>
            <a:endParaRPr sz="2200"/>
          </a:p>
          <a:p>
            <a:pPr marL="914400" lvl="1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Could be making their offensive EPA look worse compared to the rest of the top teams 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05899" y="1208825"/>
            <a:ext cx="7780200" cy="7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100"/>
              <a:t>WEIGHTING THE EPA BASED ON OPPONENTS EPA</a:t>
            </a:r>
            <a:endParaRPr sz="3100"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400575" y="2155525"/>
            <a:ext cx="9238500" cy="37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Created a formula to take the EPA of each of the top opponents into account </a:t>
            </a:r>
            <a:endParaRPr sz="2500"/>
          </a:p>
          <a:p>
            <a:pPr marL="457200" lvl="0" indent="-3873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Looks to create an unbiased measure that is easily comparable </a:t>
            </a:r>
            <a:endParaRPr sz="25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Formula: 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weighted_passing_off = 10*((1/(0.5+opp_pass_epa_per_play_def))*(pass_epa_per_play+0.5))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weighted_rushing_off = 10*((1/(0.5+opp_rush_epa_per_play_def)) * (rush_epa_per_play+0.5))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weighted_passing_def = 10*((1/(0.5+opp_pass_epa_per_play)) * (pass_epa_per_play_def+0.5))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weighted_rushing_def = 10*((1/(0.5+opp_rush_epa_per_play)) * (rush_epa_per_play_def+0.5))</a:t>
            </a:r>
            <a:endParaRPr sz="22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115813" y="122751"/>
            <a:ext cx="3289800" cy="6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3000"/>
              <a:t>Weighted Offense</a:t>
            </a:r>
            <a:endParaRPr sz="3000"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832325" y="962725"/>
            <a:ext cx="4016100" cy="5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03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Even when accounting for strength of schedule, Washington still has a strong overall offense.</a:t>
            </a:r>
            <a:endParaRPr sz="2000"/>
          </a:p>
          <a:p>
            <a:pPr marL="457200" lvl="0" indent="-3403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Georgia has the best run game, but the worst passing game</a:t>
            </a:r>
            <a:endParaRPr sz="2000"/>
          </a:p>
          <a:p>
            <a:pPr marL="457200" lvl="0" indent="-3403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Michigan has the best passing game and an average run game</a:t>
            </a:r>
            <a:endParaRPr sz="2000"/>
          </a:p>
          <a:p>
            <a:pPr marL="457200" lvl="0" indent="-3403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Florida State seems to have the worst overall offense by this metric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Ohio State has a strong passing game but the worst rushing attack</a:t>
            </a:r>
            <a:endParaRPr sz="2000"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Marvin Harrison Jr</a:t>
            </a:r>
            <a:endParaRPr sz="2000"/>
          </a:p>
          <a:p>
            <a:pPr marL="1371600" lvl="2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Best WR prospect </a:t>
            </a:r>
            <a:endParaRPr sz="20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pic>
        <p:nvPicPr>
          <p:cNvPr id="156" name="Google Shape;156;p8" descr="A screen shot of a black screen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8375" y="122750"/>
            <a:ext cx="6612501" cy="66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098300" y="287725"/>
            <a:ext cx="3289800" cy="53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3000"/>
              <a:t>Weighted Defense </a:t>
            </a:r>
            <a:endParaRPr sz="3000"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785850" y="1035225"/>
            <a:ext cx="3914700" cy="46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accounting for strength of schedule, Washington still has, by far, the worst defense</a:t>
            </a:r>
            <a:endParaRPr sz="2000"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PAC 12 - offense heavy, high scoring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Ohio State and Michigan have the best defenses </a:t>
            </a:r>
            <a:endParaRPr sz="2000"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BIG 10 - defense heavy, low scoring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Ohio State has the best pass defense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Michigan has the best run defense </a:t>
            </a:r>
            <a:endParaRPr sz="2000"/>
          </a:p>
        </p:txBody>
      </p:sp>
      <p:pic>
        <p:nvPicPr>
          <p:cNvPr id="163" name="Google Shape;163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90525" y="157225"/>
            <a:ext cx="6543526" cy="65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Widescreen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Oswald</vt:lpstr>
      <vt:lpstr>Oswald Light</vt:lpstr>
      <vt:lpstr>Arial</vt:lpstr>
      <vt:lpstr>PortalVTI</vt:lpstr>
      <vt:lpstr>PortalVTI</vt:lpstr>
      <vt:lpstr>UNIVERSITY OF WASHINGTON FOOTBALL ANALYSIS </vt:lpstr>
      <vt:lpstr>RUSH VS PASS EPA PER PLAY (OFF)</vt:lpstr>
      <vt:lpstr>RUSH VS PASS EPA PER PLAY (DEF)</vt:lpstr>
      <vt:lpstr>INITIAL THOUGHTS/QUESTIONS</vt:lpstr>
      <vt:lpstr>OPPONENTS EPA FOR OFFENSE</vt:lpstr>
      <vt:lpstr>OPPONENTS EPA FOR DEFENSE</vt:lpstr>
      <vt:lpstr>WEIGHTING THE EPA BASED ON OPPONENTS EPA</vt:lpstr>
      <vt:lpstr>Weighted Offense</vt:lpstr>
      <vt:lpstr>Weighted Defense </vt:lpstr>
      <vt:lpstr>FINAL WEIGHT</vt:lpstr>
      <vt:lpstr>WASHINGTON VS OHIO STATE</vt:lpstr>
      <vt:lpstr>WASHINGTON VS MICHIGAN</vt:lpstr>
      <vt:lpstr>WASHINGTON VS FLORIDA STATE</vt:lpstr>
      <vt:lpstr>WASHINGTON VS GEORGIA</vt:lpstr>
      <vt:lpstr>FINAL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WASHINGTON FOOTBALL ANALYSIS </dc:title>
  <dc:creator>Jack Arbuckle</dc:creator>
  <cp:lastModifiedBy>Jack Arbuckle</cp:lastModifiedBy>
  <cp:revision>1</cp:revision>
  <dcterms:created xsi:type="dcterms:W3CDTF">2023-11-19T20:53:05Z</dcterms:created>
  <dcterms:modified xsi:type="dcterms:W3CDTF">2023-11-30T15:54:08Z</dcterms:modified>
</cp:coreProperties>
</file>