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3" r:id="rId6"/>
    <p:sldId id="264" r:id="rId7"/>
    <p:sldId id="265" r:id="rId8"/>
    <p:sldId id="259" r:id="rId9"/>
    <p:sldId id="260" r:id="rId10"/>
    <p:sldId id="267" r:id="rId11"/>
    <p:sldId id="261"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101" d="100"/>
          <a:sy n="101" d="100"/>
        </p:scale>
        <p:origin x="84"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12/15/2013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12/15/2013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12/15/2013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12/15/2013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12/15/2013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Paging within </a:t>
            </a:r>
            <a:r>
              <a:rPr lang="en-GB" dirty="0" err="1" smtClean="0"/>
              <a:t>linux</a:t>
            </a:r>
            <a:r>
              <a:rPr lang="en-GB" dirty="0" smtClean="0"/>
              <a:t> 2.6 and windows 7</a:t>
            </a:r>
            <a:endParaRPr lang="en-GB" dirty="0"/>
          </a:p>
        </p:txBody>
      </p:sp>
      <p:sp>
        <p:nvSpPr>
          <p:cNvPr id="3" name="Subtitle 2"/>
          <p:cNvSpPr>
            <a:spLocks noGrp="1"/>
          </p:cNvSpPr>
          <p:nvPr>
            <p:ph type="subTitle" idx="1"/>
          </p:nvPr>
        </p:nvSpPr>
        <p:spPr/>
        <p:txBody>
          <a:bodyPr/>
          <a:lstStyle/>
          <a:p>
            <a:r>
              <a:rPr lang="en-GB" dirty="0" smtClean="0"/>
              <a:t>By Jack Hoyle, Anthony Hughes, </a:t>
            </a:r>
          </a:p>
          <a:p>
            <a:r>
              <a:rPr lang="en-GB" dirty="0" smtClean="0"/>
              <a:t>Natasha </a:t>
            </a:r>
            <a:r>
              <a:rPr lang="en-GB" dirty="0" err="1" smtClean="0"/>
              <a:t>Hotham</a:t>
            </a:r>
            <a:r>
              <a:rPr lang="en-GB" dirty="0" smtClean="0"/>
              <a:t>, Wenqing Huang, </a:t>
            </a:r>
          </a:p>
          <a:p>
            <a:r>
              <a:rPr lang="en-GB" dirty="0" smtClean="0"/>
              <a:t>Thomas </a:t>
            </a:r>
            <a:r>
              <a:rPr lang="en-GB" dirty="0" err="1" smtClean="0"/>
              <a:t>Hosty-Cundell</a:t>
            </a:r>
            <a:r>
              <a:rPr lang="en-GB" dirty="0" smtClean="0"/>
              <a:t>, </a:t>
            </a:r>
            <a:r>
              <a:rPr lang="en-GB" dirty="0" err="1" smtClean="0"/>
              <a:t>Kojo</a:t>
            </a:r>
            <a:r>
              <a:rPr lang="en-GB" dirty="0" smtClean="0"/>
              <a:t> </a:t>
            </a:r>
            <a:r>
              <a:rPr lang="en-GB" dirty="0" err="1" smtClean="0"/>
              <a:t>Homiah</a:t>
            </a:r>
            <a:endParaRPr lang="en-GB" dirty="0"/>
          </a:p>
        </p:txBody>
      </p:sp>
    </p:spTree>
    <p:extLst>
      <p:ext uri="{BB962C8B-B14F-4D97-AF65-F5344CB8AC3E}">
        <p14:creationId xmlns:p14="http://schemas.microsoft.com/office/powerpoint/2010/main" val="25034888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090536835"/>
              </p:ext>
            </p:extLst>
          </p:nvPr>
        </p:nvGraphicFramePr>
        <p:xfrm>
          <a:off x="807732" y="2238931"/>
          <a:ext cx="9169055" cy="1483360"/>
        </p:xfrm>
        <a:graphic>
          <a:graphicData uri="http://schemas.openxmlformats.org/drawingml/2006/table">
            <a:tbl>
              <a:tblPr firstRow="1" bandRow="1">
                <a:tableStyleId>{5C22544A-7EE6-4342-B048-85BDC9FD1C3A}</a:tableStyleId>
              </a:tblPr>
              <a:tblGrid>
                <a:gridCol w="1628386"/>
                <a:gridCol w="2116899"/>
                <a:gridCol w="2004164"/>
                <a:gridCol w="3419606"/>
              </a:tblGrid>
              <a:tr h="370840">
                <a:tc>
                  <a:txBody>
                    <a:bodyPr/>
                    <a:lstStyle/>
                    <a:p>
                      <a:r>
                        <a:rPr lang="en-GB" sz="1800" b="1" i="0" u="none" strike="noStrike" kern="1200" baseline="0" dirty="0" smtClean="0">
                          <a:solidFill>
                            <a:schemeClr val="lt1"/>
                          </a:solidFill>
                          <a:latin typeface="+mn-lt"/>
                          <a:ea typeface="+mn-ea"/>
                          <a:cs typeface="+mn-cs"/>
                        </a:rPr>
                        <a:t>Architecture</a:t>
                      </a:r>
                      <a:endParaRPr lang="en-GB" dirty="0"/>
                    </a:p>
                  </a:txBody>
                  <a:tcPr>
                    <a:solidFill>
                      <a:schemeClr val="accent1">
                        <a:lumMod val="50000"/>
                      </a:schemeClr>
                    </a:solidFill>
                  </a:tcPr>
                </a:tc>
                <a:tc>
                  <a:txBody>
                    <a:bodyPr/>
                    <a:lstStyle/>
                    <a:p>
                      <a:r>
                        <a:rPr lang="en-GB" sz="1800" b="1" i="0" u="none" strike="noStrike" kern="1200" baseline="0" dirty="0" smtClean="0">
                          <a:solidFill>
                            <a:schemeClr val="lt1"/>
                          </a:solidFill>
                          <a:latin typeface="+mn-lt"/>
                          <a:ea typeface="+mn-ea"/>
                          <a:cs typeface="+mn-cs"/>
                        </a:rPr>
                        <a:t>Small Page Size </a:t>
                      </a:r>
                      <a:endParaRPr lang="en-GB" dirty="0"/>
                    </a:p>
                  </a:txBody>
                  <a:tcPr>
                    <a:solidFill>
                      <a:schemeClr val="accent1">
                        <a:lumMod val="50000"/>
                      </a:schemeClr>
                    </a:solidFill>
                  </a:tcPr>
                </a:tc>
                <a:tc>
                  <a:txBody>
                    <a:bodyPr/>
                    <a:lstStyle/>
                    <a:p>
                      <a:r>
                        <a:rPr lang="en-GB" sz="1800" b="1" i="0" u="none" strike="noStrike" kern="1200" baseline="0" dirty="0" smtClean="0">
                          <a:solidFill>
                            <a:schemeClr val="lt1"/>
                          </a:solidFill>
                          <a:latin typeface="+mn-lt"/>
                          <a:ea typeface="+mn-ea"/>
                          <a:cs typeface="+mn-cs"/>
                        </a:rPr>
                        <a:t>Large Page Size</a:t>
                      </a:r>
                      <a:endParaRPr lang="en-GB" dirty="0"/>
                    </a:p>
                  </a:txBody>
                  <a:tcPr>
                    <a:solidFill>
                      <a:schemeClr val="accent1">
                        <a:lumMod val="50000"/>
                      </a:schemeClr>
                    </a:solidFill>
                  </a:tcPr>
                </a:tc>
                <a:tc>
                  <a:txBody>
                    <a:bodyPr/>
                    <a:lstStyle/>
                    <a:p>
                      <a:r>
                        <a:rPr lang="en-GB" sz="1800" b="1" i="0" u="none" strike="noStrike" kern="1200" baseline="0" dirty="0" smtClean="0">
                          <a:solidFill>
                            <a:schemeClr val="lt1"/>
                          </a:solidFill>
                          <a:latin typeface="+mn-lt"/>
                          <a:ea typeface="+mn-ea"/>
                          <a:cs typeface="+mn-cs"/>
                        </a:rPr>
                        <a:t>Small Pages per Large Page</a:t>
                      </a:r>
                      <a:endParaRPr lang="en-GB" sz="1800" dirty="0"/>
                    </a:p>
                  </a:txBody>
                  <a:tcPr>
                    <a:solidFill>
                      <a:schemeClr val="accent1">
                        <a:lumMod val="50000"/>
                      </a:schemeClr>
                    </a:solidFill>
                  </a:tcPr>
                </a:tc>
              </a:tr>
              <a:tr h="370840">
                <a:tc>
                  <a:txBody>
                    <a:bodyPr/>
                    <a:lstStyle/>
                    <a:p>
                      <a:r>
                        <a:rPr lang="en-GB" dirty="0" smtClean="0"/>
                        <a:t>X86</a:t>
                      </a:r>
                      <a:endParaRPr lang="en-GB" dirty="0"/>
                    </a:p>
                  </a:txBody>
                  <a:tcPr/>
                </a:tc>
                <a:tc>
                  <a:txBody>
                    <a:bodyPr/>
                    <a:lstStyle/>
                    <a:p>
                      <a:r>
                        <a:rPr lang="en-GB" dirty="0" smtClean="0"/>
                        <a:t>4 KB</a:t>
                      </a:r>
                      <a:endParaRPr lang="en-GB" dirty="0"/>
                    </a:p>
                  </a:txBody>
                  <a:tcPr/>
                </a:tc>
                <a:tc>
                  <a:txBody>
                    <a:bodyPr/>
                    <a:lstStyle/>
                    <a:p>
                      <a:r>
                        <a:rPr lang="en-GB" dirty="0" smtClean="0"/>
                        <a:t>4 MB </a:t>
                      </a:r>
                      <a:endParaRPr lang="en-GB" dirty="0"/>
                    </a:p>
                  </a:txBody>
                  <a:tcPr/>
                </a:tc>
                <a:tc>
                  <a:txBody>
                    <a:bodyPr/>
                    <a:lstStyle/>
                    <a:p>
                      <a:r>
                        <a:rPr lang="en-GB" dirty="0" smtClean="0"/>
                        <a:t>1024</a:t>
                      </a:r>
                      <a:endParaRPr lang="en-GB" dirty="0"/>
                    </a:p>
                  </a:txBody>
                  <a:tcPr/>
                </a:tc>
              </a:tr>
              <a:tr h="370840">
                <a:tc>
                  <a:txBody>
                    <a:bodyPr/>
                    <a:lstStyle/>
                    <a:p>
                      <a:r>
                        <a:rPr lang="en-GB" dirty="0" smtClean="0"/>
                        <a:t>x64</a:t>
                      </a:r>
                      <a:endParaRPr lang="en-GB" dirty="0"/>
                    </a:p>
                  </a:txBody>
                  <a:tcPr/>
                </a:tc>
                <a:tc>
                  <a:txBody>
                    <a:bodyPr/>
                    <a:lstStyle/>
                    <a:p>
                      <a:r>
                        <a:rPr lang="en-GB" dirty="0" smtClean="0"/>
                        <a:t>4 KB</a:t>
                      </a:r>
                      <a:endParaRPr lang="en-GB" dirty="0"/>
                    </a:p>
                  </a:txBody>
                  <a:tcPr/>
                </a:tc>
                <a:tc>
                  <a:txBody>
                    <a:bodyPr/>
                    <a:lstStyle/>
                    <a:p>
                      <a:r>
                        <a:rPr lang="en-GB" dirty="0" smtClean="0"/>
                        <a:t>2MB</a:t>
                      </a:r>
                      <a:endParaRPr lang="en-GB" dirty="0"/>
                    </a:p>
                  </a:txBody>
                  <a:tcPr/>
                </a:tc>
                <a:tc>
                  <a:txBody>
                    <a:bodyPr/>
                    <a:lstStyle/>
                    <a:p>
                      <a:r>
                        <a:rPr lang="en-GB" dirty="0" smtClean="0"/>
                        <a:t>512</a:t>
                      </a:r>
                      <a:endParaRPr lang="en-GB" dirty="0"/>
                    </a:p>
                  </a:txBody>
                  <a:tcPr/>
                </a:tc>
              </a:tr>
              <a:tr h="370840">
                <a:tc>
                  <a:txBody>
                    <a:bodyPr/>
                    <a:lstStyle/>
                    <a:p>
                      <a:r>
                        <a:rPr lang="en-GB" dirty="0" smtClean="0"/>
                        <a:t>IA64</a:t>
                      </a:r>
                      <a:endParaRPr lang="en-GB" dirty="0"/>
                    </a:p>
                  </a:txBody>
                  <a:tcPr/>
                </a:tc>
                <a:tc>
                  <a:txBody>
                    <a:bodyPr/>
                    <a:lstStyle/>
                    <a:p>
                      <a:r>
                        <a:rPr lang="en-GB" dirty="0" smtClean="0"/>
                        <a:t>8 KB</a:t>
                      </a:r>
                      <a:endParaRPr lang="en-GB" dirty="0"/>
                    </a:p>
                  </a:txBody>
                  <a:tcPr/>
                </a:tc>
                <a:tc>
                  <a:txBody>
                    <a:bodyPr/>
                    <a:lstStyle/>
                    <a:p>
                      <a:r>
                        <a:rPr lang="en-GB" dirty="0" smtClean="0"/>
                        <a:t>16MB</a:t>
                      </a:r>
                      <a:endParaRPr lang="en-GB" dirty="0"/>
                    </a:p>
                  </a:txBody>
                  <a:tcPr/>
                </a:tc>
                <a:tc>
                  <a:txBody>
                    <a:bodyPr/>
                    <a:lstStyle/>
                    <a:p>
                      <a:r>
                        <a:rPr lang="en-GB" dirty="0" smtClean="0"/>
                        <a:t>2048</a:t>
                      </a:r>
                      <a:endParaRPr lang="en-GB" dirty="0"/>
                    </a:p>
                  </a:txBody>
                  <a:tcPr/>
                </a:tc>
              </a:tr>
            </a:tbl>
          </a:graphicData>
        </a:graphic>
      </p:graphicFrame>
    </p:spTree>
    <p:extLst>
      <p:ext uri="{BB962C8B-B14F-4D97-AF65-F5344CB8AC3E}">
        <p14:creationId xmlns:p14="http://schemas.microsoft.com/office/powerpoint/2010/main" val="1452992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GB" dirty="0" smtClean="0"/>
              <a:t>comparison</a:t>
            </a:r>
            <a:endParaRPr lang="en-GB" dirty="0"/>
          </a:p>
        </p:txBody>
      </p:sp>
      <p:sp>
        <p:nvSpPr>
          <p:cNvPr id="3" name="Content Placeholder 2"/>
          <p:cNvSpPr>
            <a:spLocks noGrp="1"/>
          </p:cNvSpPr>
          <p:nvPr>
            <p:ph idx="1"/>
          </p:nvPr>
        </p:nvSpPr>
        <p:spPr>
          <a:xfrm>
            <a:off x="684212" y="2192867"/>
            <a:ext cx="8534400" cy="3615267"/>
          </a:xfrm>
        </p:spPr>
        <p:txBody>
          <a:bodyPr/>
          <a:lstStyle/>
          <a:p>
            <a:pPr marL="0" indent="0">
              <a:buNone/>
            </a:pPr>
            <a:r>
              <a:rPr lang="en-GB" dirty="0" smtClean="0"/>
              <a:t>Linux Kernel is monolithic whilst the Windows Kernel is microkernel architecture. </a:t>
            </a:r>
          </a:p>
          <a:p>
            <a:pPr marL="0" indent="0">
              <a:buNone/>
            </a:pPr>
            <a:r>
              <a:rPr lang="en-GB" dirty="0" smtClean="0"/>
              <a:t>Windows uses a more complex page replacement algorithm incorporating various different methods whilst Linux generally uses FIFO and Second Chance algorithms. </a:t>
            </a:r>
          </a:p>
          <a:p>
            <a:pPr marL="0" indent="0">
              <a:buNone/>
            </a:pPr>
            <a:r>
              <a:rPr lang="en-GB" dirty="0" smtClean="0"/>
              <a:t>Both use static page files meaning their sizes do not change. </a:t>
            </a:r>
          </a:p>
          <a:p>
            <a:pPr marL="0" indent="0">
              <a:buNone/>
            </a:pPr>
            <a:r>
              <a:rPr lang="en-GB" dirty="0" smtClean="0"/>
              <a:t>Principles ar</a:t>
            </a:r>
            <a:r>
              <a:rPr lang="en-GB" dirty="0" smtClean="0"/>
              <a:t>e very similar. </a:t>
            </a:r>
            <a:endParaRPr lang="en-GB" dirty="0" smtClean="0"/>
          </a:p>
          <a:p>
            <a:pPr marL="0" indent="0">
              <a:buNone/>
            </a:pPr>
            <a:endParaRPr lang="en-GB" dirty="0"/>
          </a:p>
        </p:txBody>
      </p:sp>
    </p:spTree>
    <p:extLst>
      <p:ext uri="{BB962C8B-B14F-4D97-AF65-F5344CB8AC3E}">
        <p14:creationId xmlns:p14="http://schemas.microsoft.com/office/powerpoint/2010/main" val="4027642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3330" y="1169097"/>
            <a:ext cx="8534400" cy="1507067"/>
          </a:xfrm>
        </p:spPr>
        <p:txBody>
          <a:bodyPr>
            <a:normAutofit/>
          </a:bodyPr>
          <a:lstStyle/>
          <a:p>
            <a:r>
              <a:rPr lang="en-GB" dirty="0" smtClean="0"/>
              <a:t>Thank you for listening</a:t>
            </a:r>
            <a:br>
              <a:rPr lang="en-GB" dirty="0" smtClean="0"/>
            </a:br>
            <a:endParaRPr lang="en-GB" dirty="0"/>
          </a:p>
        </p:txBody>
      </p:sp>
      <p:sp>
        <p:nvSpPr>
          <p:cNvPr id="4" name="TextBox 3"/>
          <p:cNvSpPr txBox="1"/>
          <p:nvPr/>
        </p:nvSpPr>
        <p:spPr>
          <a:xfrm>
            <a:off x="4147794" y="3987538"/>
            <a:ext cx="8823489" cy="646331"/>
          </a:xfrm>
          <a:prstGeom prst="rect">
            <a:avLst/>
          </a:prstGeom>
          <a:noFill/>
        </p:spPr>
        <p:txBody>
          <a:bodyPr wrap="square" rtlCol="0">
            <a:spAutoFit/>
          </a:bodyPr>
          <a:lstStyle/>
          <a:p>
            <a:r>
              <a:rPr lang="en-GB" sz="3600" dirty="0" smtClean="0"/>
              <a:t>Questions? </a:t>
            </a:r>
            <a:endParaRPr lang="en-GB" sz="3600" dirty="0"/>
          </a:p>
        </p:txBody>
      </p:sp>
    </p:spTree>
    <p:extLst>
      <p:ext uri="{BB962C8B-B14F-4D97-AF65-F5344CB8AC3E}">
        <p14:creationId xmlns:p14="http://schemas.microsoft.com/office/powerpoint/2010/main" val="4177921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GB" dirty="0" smtClean="0"/>
              <a:t>Introduction to paging</a:t>
            </a:r>
            <a:endParaRPr lang="en-GB" dirty="0"/>
          </a:p>
        </p:txBody>
      </p:sp>
      <p:sp>
        <p:nvSpPr>
          <p:cNvPr id="3" name="Content Placeholder 2"/>
          <p:cNvSpPr>
            <a:spLocks noGrp="1"/>
          </p:cNvSpPr>
          <p:nvPr>
            <p:ph idx="1"/>
          </p:nvPr>
        </p:nvSpPr>
        <p:spPr>
          <a:xfrm>
            <a:off x="683668" y="2192867"/>
            <a:ext cx="8534400" cy="3615267"/>
          </a:xfrm>
        </p:spPr>
        <p:txBody>
          <a:bodyPr>
            <a:normAutofit lnSpcReduction="10000"/>
          </a:bodyPr>
          <a:lstStyle/>
          <a:p>
            <a:pPr marL="0" indent="0">
              <a:buNone/>
            </a:pPr>
            <a:r>
              <a:rPr lang="en-GB" dirty="0" smtClean="0"/>
              <a:t>Paging is a form of memory management</a:t>
            </a:r>
            <a:r>
              <a:rPr lang="en-GB" dirty="0"/>
              <a:t> </a:t>
            </a:r>
            <a:r>
              <a:rPr lang="en-GB" dirty="0" smtClean="0"/>
              <a:t>where a computer can store and retrieve data from secondary storage for use in the main memory in same-sized packets called pages. </a:t>
            </a:r>
          </a:p>
          <a:p>
            <a:pPr marL="0" indent="0">
              <a:buNone/>
            </a:pPr>
            <a:r>
              <a:rPr lang="en-GB" dirty="0" smtClean="0"/>
              <a:t>Paging is an important part of implementation of virtual memory in most operating systems as it allows them to use disk storage for files too big to be put into the physical RAM</a:t>
            </a:r>
          </a:p>
          <a:p>
            <a:pPr marL="0" indent="0">
              <a:buNone/>
            </a:pPr>
            <a:r>
              <a:rPr lang="en-GB" dirty="0"/>
              <a:t>The main functions of paging are performed when a program tries to access pages that are not currently mapped to </a:t>
            </a:r>
            <a:r>
              <a:rPr lang="en-GB" dirty="0" smtClean="0"/>
              <a:t>RAM. </a:t>
            </a:r>
            <a:r>
              <a:rPr lang="en-GB" dirty="0"/>
              <a:t>This situation is known as a page fault. The operating system must then take control and handle the page fault, in a manner invisible to the program.</a:t>
            </a:r>
          </a:p>
          <a:p>
            <a:pPr marL="0" indent="0">
              <a:buNone/>
            </a:pPr>
            <a:endParaRPr lang="en-GB" dirty="0" smtClean="0"/>
          </a:p>
        </p:txBody>
      </p:sp>
    </p:spTree>
    <p:extLst>
      <p:ext uri="{BB962C8B-B14F-4D97-AF65-F5344CB8AC3E}">
        <p14:creationId xmlns:p14="http://schemas.microsoft.com/office/powerpoint/2010/main" val="22518947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GB" dirty="0" smtClean="0"/>
              <a:t>History of paging</a:t>
            </a:r>
            <a:endParaRPr lang="en-GB" dirty="0"/>
          </a:p>
        </p:txBody>
      </p:sp>
      <p:sp>
        <p:nvSpPr>
          <p:cNvPr id="3" name="Content Placeholder 2"/>
          <p:cNvSpPr>
            <a:spLocks noGrp="1"/>
          </p:cNvSpPr>
          <p:nvPr>
            <p:ph idx="1"/>
          </p:nvPr>
        </p:nvSpPr>
        <p:spPr>
          <a:xfrm>
            <a:off x="684212" y="2192867"/>
            <a:ext cx="8534400" cy="3615267"/>
          </a:xfrm>
        </p:spPr>
        <p:txBody>
          <a:bodyPr>
            <a:normAutofit/>
          </a:bodyPr>
          <a:lstStyle/>
          <a:p>
            <a:pPr marL="0" indent="0">
              <a:buNone/>
            </a:pPr>
            <a:r>
              <a:rPr lang="en-GB" dirty="0" smtClean="0"/>
              <a:t>the first prototypes that used paging were created by 1959.</a:t>
            </a:r>
            <a:r>
              <a:rPr lang="en-GB" dirty="0"/>
              <a:t> Previously systems had to fit programs into storage as a whole.</a:t>
            </a:r>
            <a:endParaRPr lang="en-GB" dirty="0" smtClean="0"/>
          </a:p>
          <a:p>
            <a:pPr marL="0" indent="0">
              <a:buNone/>
            </a:pPr>
            <a:r>
              <a:rPr lang="en-GB" dirty="0" smtClean="0"/>
              <a:t>the creation of the Compatible Time-Sharing System (CTSS) was the first commercial computer to use paging. </a:t>
            </a:r>
          </a:p>
          <a:p>
            <a:pPr marL="0" indent="0">
              <a:buNone/>
            </a:pPr>
            <a:r>
              <a:rPr lang="en-GB" dirty="0" smtClean="0"/>
              <a:t>Atlas (created in 1962) was the first super computer to implement paging with the use of virtual memory as a way to extend its working memory.</a:t>
            </a:r>
          </a:p>
          <a:p>
            <a:pPr marL="0" indent="0">
              <a:buNone/>
            </a:pPr>
            <a:r>
              <a:rPr lang="en-GB" dirty="0" smtClean="0"/>
              <a:t>This brought forward paging as a primary form of memory management even as segmentation was created in the 1970s.</a:t>
            </a:r>
            <a:endParaRPr lang="en-GB" dirty="0"/>
          </a:p>
          <a:p>
            <a:pPr marL="0" indent="0">
              <a:buNone/>
            </a:pPr>
            <a:endParaRPr lang="en-GB" dirty="0"/>
          </a:p>
        </p:txBody>
      </p:sp>
    </p:spTree>
    <p:extLst>
      <p:ext uri="{BB962C8B-B14F-4D97-AF65-F5344CB8AC3E}">
        <p14:creationId xmlns:p14="http://schemas.microsoft.com/office/powerpoint/2010/main" val="23206195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GB" dirty="0" smtClean="0"/>
              <a:t>General paging algorithm</a:t>
            </a:r>
            <a:endParaRPr lang="en-GB" dirty="0"/>
          </a:p>
        </p:txBody>
      </p:sp>
      <p:sp>
        <p:nvSpPr>
          <p:cNvPr id="5" name="Content Placeholder 4"/>
          <p:cNvSpPr>
            <a:spLocks noGrp="1"/>
          </p:cNvSpPr>
          <p:nvPr>
            <p:ph idx="1"/>
          </p:nvPr>
        </p:nvSpPr>
        <p:spPr>
          <a:xfrm>
            <a:off x="684212" y="2192867"/>
            <a:ext cx="8534400" cy="3615267"/>
          </a:xfrm>
        </p:spPr>
        <p:txBody>
          <a:bodyPr/>
          <a:lstStyle/>
          <a:p>
            <a:pPr marL="0" indent="0">
              <a:buNone/>
            </a:pPr>
            <a:r>
              <a:rPr lang="en-GB" dirty="0" smtClean="0"/>
              <a:t>1.Determine </a:t>
            </a:r>
            <a:r>
              <a:rPr lang="en-GB" dirty="0"/>
              <a:t>the location of the data in secondary storage.</a:t>
            </a:r>
          </a:p>
          <a:p>
            <a:pPr marL="0" indent="0">
              <a:buNone/>
            </a:pPr>
            <a:r>
              <a:rPr lang="en-GB" dirty="0" smtClean="0"/>
              <a:t>2.Obtain </a:t>
            </a:r>
            <a:r>
              <a:rPr lang="en-GB" dirty="0"/>
              <a:t>an empty page frame in RAM to use as a container for the data.</a:t>
            </a:r>
          </a:p>
          <a:p>
            <a:pPr marL="0" indent="0">
              <a:buNone/>
            </a:pPr>
            <a:r>
              <a:rPr lang="en-GB" dirty="0" smtClean="0"/>
              <a:t>3.Load </a:t>
            </a:r>
            <a:r>
              <a:rPr lang="en-GB" dirty="0"/>
              <a:t>the requested data into the available page frame.</a:t>
            </a:r>
          </a:p>
          <a:p>
            <a:pPr marL="0" indent="0">
              <a:buNone/>
            </a:pPr>
            <a:r>
              <a:rPr lang="en-GB" dirty="0" smtClean="0"/>
              <a:t>4.Update </a:t>
            </a:r>
            <a:r>
              <a:rPr lang="en-GB" dirty="0"/>
              <a:t>the page table to show the new data.</a:t>
            </a:r>
          </a:p>
          <a:p>
            <a:pPr marL="0" indent="0">
              <a:buNone/>
            </a:pPr>
            <a:r>
              <a:rPr lang="en-GB" dirty="0" smtClean="0"/>
              <a:t>5.Return </a:t>
            </a:r>
            <a:r>
              <a:rPr lang="en-GB" dirty="0"/>
              <a:t>control to the program, transparently retrying the instruction that caused the page fault.</a:t>
            </a:r>
          </a:p>
          <a:p>
            <a:pPr marL="0" indent="0">
              <a:buNone/>
            </a:pPr>
            <a:endParaRPr lang="en-GB" dirty="0"/>
          </a:p>
        </p:txBody>
      </p:sp>
    </p:spTree>
    <p:extLst>
      <p:ext uri="{BB962C8B-B14F-4D97-AF65-F5344CB8AC3E}">
        <p14:creationId xmlns:p14="http://schemas.microsoft.com/office/powerpoint/2010/main" val="2004790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GB" dirty="0" smtClean="0"/>
              <a:t>Page faults</a:t>
            </a:r>
            <a:endParaRPr lang="en-GB" dirty="0"/>
          </a:p>
        </p:txBody>
      </p:sp>
      <p:sp>
        <p:nvSpPr>
          <p:cNvPr id="3" name="Content Placeholder 2"/>
          <p:cNvSpPr>
            <a:spLocks noGrp="1"/>
          </p:cNvSpPr>
          <p:nvPr>
            <p:ph idx="1"/>
          </p:nvPr>
        </p:nvSpPr>
        <p:spPr>
          <a:xfrm>
            <a:off x="684212" y="2289132"/>
            <a:ext cx="8534400" cy="3615267"/>
          </a:xfrm>
        </p:spPr>
        <p:txBody>
          <a:bodyPr>
            <a:normAutofit/>
          </a:bodyPr>
          <a:lstStyle/>
          <a:p>
            <a:pPr marL="0" indent="0">
              <a:buNone/>
            </a:pPr>
            <a:r>
              <a:rPr lang="en-GB" dirty="0" smtClean="0"/>
              <a:t>A page fault is a problem in the software caused by the hardware when a program tries to access a page that has been provided in the virtual address space but not loaded into physical memory. </a:t>
            </a:r>
          </a:p>
          <a:p>
            <a:pPr marL="0" indent="0">
              <a:buNone/>
            </a:pPr>
            <a:r>
              <a:rPr lang="en-GB" dirty="0" smtClean="0"/>
              <a:t>In most cases the OS handles the fault by making the required page accessible in the physical memory or terminates the program.</a:t>
            </a:r>
          </a:p>
          <a:p>
            <a:pPr marL="0" indent="0">
              <a:buNone/>
            </a:pPr>
            <a:r>
              <a:rPr lang="en-GB" dirty="0" smtClean="0"/>
              <a:t>The fault is detected by the memory management unit in a processor and then passed to the exception handling software which is usually part of the operating system</a:t>
            </a:r>
          </a:p>
          <a:p>
            <a:pPr marL="0" indent="0">
              <a:buNone/>
            </a:pPr>
            <a:endParaRPr lang="en-GB" dirty="0"/>
          </a:p>
        </p:txBody>
      </p:sp>
    </p:spTree>
    <p:extLst>
      <p:ext uri="{BB962C8B-B14F-4D97-AF65-F5344CB8AC3E}">
        <p14:creationId xmlns:p14="http://schemas.microsoft.com/office/powerpoint/2010/main" val="3708512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GB" dirty="0" smtClean="0"/>
              <a:t>Advantages of Paging </a:t>
            </a:r>
            <a:endParaRPr lang="en-GB" dirty="0"/>
          </a:p>
        </p:txBody>
      </p:sp>
      <p:sp>
        <p:nvSpPr>
          <p:cNvPr id="3" name="Content Placeholder 2"/>
          <p:cNvSpPr>
            <a:spLocks noGrp="1"/>
          </p:cNvSpPr>
          <p:nvPr>
            <p:ph idx="1"/>
          </p:nvPr>
        </p:nvSpPr>
        <p:spPr>
          <a:xfrm>
            <a:off x="684212" y="2486320"/>
            <a:ext cx="8534400" cy="3615267"/>
          </a:xfrm>
        </p:spPr>
        <p:txBody>
          <a:bodyPr/>
          <a:lstStyle/>
          <a:p>
            <a:pPr marL="0" indent="0">
              <a:buNone/>
            </a:pPr>
            <a:r>
              <a:rPr lang="en-GB" dirty="0" smtClean="0"/>
              <a:t>It is relatively easier to program as pages are static sets of data, unlike segmentation which is dynamic. </a:t>
            </a:r>
          </a:p>
          <a:p>
            <a:pPr marL="0" indent="0">
              <a:buNone/>
            </a:pPr>
            <a:r>
              <a:rPr lang="en-GB" dirty="0" smtClean="0"/>
              <a:t>Paging is far quicker for the processor to maintain; whilst each page access time won’t be that much quicker, it will save time in the long term. </a:t>
            </a:r>
          </a:p>
          <a:p>
            <a:pPr marL="0" indent="0">
              <a:buNone/>
            </a:pPr>
            <a:r>
              <a:rPr lang="en-GB" dirty="0" smtClean="0"/>
              <a:t>Page file is rather small so doesn’t take memory on secondary storage (</a:t>
            </a:r>
            <a:r>
              <a:rPr lang="en-GB" dirty="0" err="1" smtClean="0"/>
              <a:t>ie</a:t>
            </a:r>
            <a:r>
              <a:rPr lang="en-GB" dirty="0" smtClean="0"/>
              <a:t>, page.sys is a very small file). This is less important nowadays due to the vast size of secondary storages but in the past this was very important as computer drives were rather small. </a:t>
            </a:r>
          </a:p>
          <a:p>
            <a:pPr marL="0" indent="0">
              <a:buNone/>
            </a:pPr>
            <a:endParaRPr lang="en-GB" dirty="0" smtClean="0"/>
          </a:p>
          <a:p>
            <a:pPr marL="0" indent="0">
              <a:buNone/>
            </a:pPr>
            <a:endParaRPr lang="en-GB" dirty="0"/>
          </a:p>
        </p:txBody>
      </p:sp>
    </p:spTree>
    <p:extLst>
      <p:ext uri="{BB962C8B-B14F-4D97-AF65-F5344CB8AC3E}">
        <p14:creationId xmlns:p14="http://schemas.microsoft.com/office/powerpoint/2010/main" val="917695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704827"/>
            <a:ext cx="8534400" cy="1507067"/>
          </a:xfrm>
        </p:spPr>
        <p:txBody>
          <a:bodyPr/>
          <a:lstStyle/>
          <a:p>
            <a:r>
              <a:rPr lang="en-GB" dirty="0" smtClean="0"/>
              <a:t>Disadvantages of paging</a:t>
            </a:r>
            <a:endParaRPr lang="en-GB" dirty="0"/>
          </a:p>
        </p:txBody>
      </p:sp>
      <p:sp>
        <p:nvSpPr>
          <p:cNvPr id="3" name="Content Placeholder 2"/>
          <p:cNvSpPr>
            <a:spLocks noGrp="1"/>
          </p:cNvSpPr>
          <p:nvPr>
            <p:ph idx="1"/>
          </p:nvPr>
        </p:nvSpPr>
        <p:spPr>
          <a:xfrm>
            <a:off x="684212" y="2627722"/>
            <a:ext cx="8534400" cy="3615267"/>
          </a:xfrm>
        </p:spPr>
        <p:txBody>
          <a:bodyPr/>
          <a:lstStyle/>
          <a:p>
            <a:pPr marL="0" indent="0">
              <a:buNone/>
            </a:pPr>
            <a:r>
              <a:rPr lang="en-GB" dirty="0" smtClean="0"/>
              <a:t>In use with virtual memory; will cause disk threshing. </a:t>
            </a:r>
          </a:p>
          <a:p>
            <a:pPr marL="0" indent="0">
              <a:buNone/>
            </a:pPr>
            <a:r>
              <a:rPr lang="en-GB" dirty="0" smtClean="0"/>
              <a:t>Because paging is static, memory can be wasted. (This problem has been limited these days due to page file efficiency methods). </a:t>
            </a:r>
          </a:p>
          <a:p>
            <a:pPr marL="0" indent="0">
              <a:buNone/>
            </a:pPr>
            <a:r>
              <a:rPr lang="en-GB" dirty="0" smtClean="0"/>
              <a:t>In some principles such as FIFO, prioritization can be quite difficult due to the actual original principle. </a:t>
            </a:r>
          </a:p>
          <a:p>
            <a:pPr marL="0" indent="0">
              <a:buNone/>
            </a:pPr>
            <a:r>
              <a:rPr lang="en-GB" dirty="0" smtClean="0"/>
              <a:t>There will also be internal fragmentation which will increase the time which the processor has to find out the different memory addresses. </a:t>
            </a:r>
          </a:p>
          <a:p>
            <a:pPr marL="0" indent="0">
              <a:buNone/>
            </a:pPr>
            <a:endParaRPr lang="en-GB" dirty="0" smtClean="0"/>
          </a:p>
          <a:p>
            <a:pPr marL="0" indent="0">
              <a:buNone/>
            </a:pPr>
            <a:endParaRPr lang="en-GB" dirty="0"/>
          </a:p>
        </p:txBody>
      </p:sp>
    </p:spTree>
    <p:extLst>
      <p:ext uri="{BB962C8B-B14F-4D97-AF65-F5344CB8AC3E}">
        <p14:creationId xmlns:p14="http://schemas.microsoft.com/office/powerpoint/2010/main" val="3029293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GB" dirty="0" smtClean="0"/>
              <a:t>Paging in </a:t>
            </a:r>
            <a:r>
              <a:rPr lang="en-GB" dirty="0" err="1" smtClean="0"/>
              <a:t>linux</a:t>
            </a:r>
            <a:r>
              <a:rPr lang="en-GB" dirty="0" smtClean="0"/>
              <a:t> 2.6</a:t>
            </a:r>
            <a:endParaRPr lang="en-GB" dirty="0"/>
          </a:p>
        </p:txBody>
      </p:sp>
      <p:sp>
        <p:nvSpPr>
          <p:cNvPr id="3" name="Content Placeholder 2"/>
          <p:cNvSpPr>
            <a:spLocks noGrp="1"/>
          </p:cNvSpPr>
          <p:nvPr>
            <p:ph idx="1"/>
          </p:nvPr>
        </p:nvSpPr>
        <p:spPr>
          <a:xfrm>
            <a:off x="684212" y="2647352"/>
            <a:ext cx="8534400" cy="3989120"/>
          </a:xfrm>
        </p:spPr>
        <p:txBody>
          <a:bodyPr>
            <a:noAutofit/>
          </a:bodyPr>
          <a:lstStyle/>
          <a:p>
            <a:pPr marL="0" indent="0">
              <a:buNone/>
            </a:pPr>
            <a:r>
              <a:rPr lang="en-GB" dirty="0" smtClean="0"/>
              <a:t>Linux makes use of a monolithic kernel</a:t>
            </a:r>
          </a:p>
          <a:p>
            <a:pPr marL="0" indent="0">
              <a:buNone/>
            </a:pPr>
            <a:r>
              <a:rPr lang="en-GB" dirty="0" smtClean="0"/>
              <a:t>Linux also makes use of the FIFO principle (First in First out) as a </a:t>
            </a:r>
          </a:p>
          <a:p>
            <a:pPr marL="0" indent="0">
              <a:buNone/>
            </a:pPr>
            <a:r>
              <a:rPr lang="en-GB" dirty="0" smtClean="0"/>
              <a:t>page replacement algorithm. In order to maintain efficiency within paging, the Second Chance Algorithm is also implemented. </a:t>
            </a:r>
          </a:p>
          <a:p>
            <a:pPr marL="0" indent="0">
              <a:buNone/>
            </a:pPr>
            <a:r>
              <a:rPr lang="en-GB" dirty="0" smtClean="0"/>
              <a:t>Linux uses programs that are implemented in the Memory management unit to translate linear addresses to physical addresses. </a:t>
            </a:r>
          </a:p>
          <a:p>
            <a:pPr marL="0" indent="0">
              <a:buNone/>
            </a:pPr>
            <a:r>
              <a:rPr lang="en-GB" dirty="0" smtClean="0"/>
              <a:t>Linux uses the page file and then the kernel retrieves the linear address, converts it to the physical address and then takes the data from the location of the address. </a:t>
            </a:r>
          </a:p>
          <a:p>
            <a:pPr marL="0" indent="0">
              <a:buNone/>
            </a:pPr>
            <a:endParaRPr lang="en-GB" dirty="0" smtClean="0"/>
          </a:p>
          <a:p>
            <a:pPr marL="0" indent="0">
              <a:buNone/>
            </a:pPr>
            <a:endParaRPr lang="en-GB" dirty="0" smtClean="0"/>
          </a:p>
          <a:p>
            <a:pPr marL="0" indent="0">
              <a:buNone/>
            </a:pPr>
            <a:r>
              <a:rPr lang="en-GB" dirty="0" smtClean="0"/>
              <a:t> </a:t>
            </a:r>
            <a:endParaRPr lang="en-GB" dirty="0"/>
          </a:p>
        </p:txBody>
      </p:sp>
    </p:spTree>
    <p:extLst>
      <p:ext uri="{BB962C8B-B14F-4D97-AF65-F5344CB8AC3E}">
        <p14:creationId xmlns:p14="http://schemas.microsoft.com/office/powerpoint/2010/main" val="2834096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GB" dirty="0" smtClean="0"/>
              <a:t>Paging in windows 7</a:t>
            </a:r>
            <a:endParaRPr lang="en-GB" dirty="0"/>
          </a:p>
        </p:txBody>
      </p:sp>
      <p:sp>
        <p:nvSpPr>
          <p:cNvPr id="3" name="Content Placeholder 2"/>
          <p:cNvSpPr>
            <a:spLocks noGrp="1"/>
          </p:cNvSpPr>
          <p:nvPr>
            <p:ph idx="1"/>
          </p:nvPr>
        </p:nvSpPr>
        <p:spPr>
          <a:xfrm>
            <a:off x="684212" y="1828799"/>
            <a:ext cx="8534400" cy="4797469"/>
          </a:xfrm>
        </p:spPr>
        <p:txBody>
          <a:bodyPr>
            <a:normAutofit lnSpcReduction="10000"/>
          </a:bodyPr>
          <a:lstStyle/>
          <a:p>
            <a:pPr marL="0" indent="0">
              <a:buNone/>
            </a:pPr>
            <a:r>
              <a:rPr lang="en-GB" dirty="0"/>
              <a:t>The method of paging used in Windows 7 is known as demand paging, where pages are only loaded into physical memory when they are required by an executing process</a:t>
            </a:r>
            <a:r>
              <a:rPr lang="en-GB" dirty="0" smtClean="0"/>
              <a:t>.</a:t>
            </a:r>
          </a:p>
          <a:p>
            <a:pPr marL="0" indent="0">
              <a:buNone/>
            </a:pPr>
            <a:r>
              <a:rPr lang="en-GB" dirty="0"/>
              <a:t>When a process tries to access a page, the following sequence of steps is followed:</a:t>
            </a:r>
          </a:p>
          <a:p>
            <a:pPr marL="457200" indent="-457200">
              <a:buFont typeface="+mj-lt"/>
              <a:buAutoNum type="arabicPeriod"/>
            </a:pPr>
            <a:r>
              <a:rPr lang="en-GB" dirty="0"/>
              <a:t>Determine page validity, i.e. if it resides in main or secondary memory</a:t>
            </a:r>
          </a:p>
          <a:p>
            <a:pPr marL="457200" indent="-457200">
              <a:buFont typeface="+mj-lt"/>
              <a:buAutoNum type="arabicPeriod"/>
            </a:pPr>
            <a:r>
              <a:rPr lang="en-GB" dirty="0"/>
              <a:t>If the page is valid, continue</a:t>
            </a:r>
          </a:p>
          <a:p>
            <a:pPr marL="457200" indent="-457200">
              <a:buFont typeface="+mj-lt"/>
              <a:buAutoNum type="arabicPeriod"/>
            </a:pPr>
            <a:r>
              <a:rPr lang="en-GB" dirty="0"/>
              <a:t>If the page is invalid, a page fault trap occurs</a:t>
            </a:r>
          </a:p>
          <a:p>
            <a:pPr marL="457200" indent="-457200">
              <a:buFont typeface="+mj-lt"/>
              <a:buAutoNum type="arabicPeriod"/>
            </a:pPr>
            <a:r>
              <a:rPr lang="en-GB" dirty="0"/>
              <a:t>Check if the reference in the table is a valid reference to a location in secondary memory. If not, the process is terminated. </a:t>
            </a:r>
          </a:p>
          <a:p>
            <a:pPr marL="457200" indent="-457200">
              <a:buFont typeface="+mj-lt"/>
              <a:buAutoNum type="arabicPeriod"/>
            </a:pPr>
            <a:r>
              <a:rPr lang="en-GB" dirty="0"/>
              <a:t>If the reference is valid the page is loaded into main memory</a:t>
            </a:r>
          </a:p>
          <a:p>
            <a:pPr marL="457200" indent="-457200">
              <a:buFont typeface="+mj-lt"/>
              <a:buAutoNum type="arabicPeriod"/>
            </a:pPr>
            <a:r>
              <a:rPr lang="en-GB" dirty="0"/>
              <a:t>Continue running the interrupted </a:t>
            </a:r>
            <a:r>
              <a:rPr lang="en-GB" dirty="0" smtClean="0"/>
              <a:t>instruction</a:t>
            </a:r>
            <a:endParaRPr lang="en-US" dirty="0"/>
          </a:p>
        </p:txBody>
      </p:sp>
    </p:spTree>
    <p:extLst>
      <p:ext uri="{BB962C8B-B14F-4D97-AF65-F5344CB8AC3E}">
        <p14:creationId xmlns:p14="http://schemas.microsoft.com/office/powerpoint/2010/main" val="426358849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133</TotalTime>
  <Words>815</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Slice</vt:lpstr>
      <vt:lpstr>Paging within linux 2.6 and windows 7</vt:lpstr>
      <vt:lpstr>Introduction to paging</vt:lpstr>
      <vt:lpstr>History of paging</vt:lpstr>
      <vt:lpstr>General paging algorithm</vt:lpstr>
      <vt:lpstr>Page faults</vt:lpstr>
      <vt:lpstr>Advantages of Paging </vt:lpstr>
      <vt:lpstr>Disadvantages of paging</vt:lpstr>
      <vt:lpstr>Paging in linux 2.6</vt:lpstr>
      <vt:lpstr>Paging in windows 7</vt:lpstr>
      <vt:lpstr>PowerPoint Presentation</vt:lpstr>
      <vt:lpstr>comparison</vt:lpstr>
      <vt:lpstr>Thank you for listening </vt:lpstr>
    </vt:vector>
  </TitlesOfParts>
  <Company>University of Hull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Paging within linux 2.6 and windows 7</dc:title>
  <dc:creator>Wenqing Huang</dc:creator>
  <cp:lastModifiedBy>Jack M Hoyle</cp:lastModifiedBy>
  <cp:revision>14</cp:revision>
  <dcterms:created xsi:type="dcterms:W3CDTF">2013-12-03T14:04:35Z</dcterms:created>
  <dcterms:modified xsi:type="dcterms:W3CDTF">2013-12-15T14:26:12Z</dcterms:modified>
</cp:coreProperties>
</file>