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6" roundtripDataSignature="AMtx7mjD9aeIG0YVlSpMw8enZL7NZoES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10A8364-D2B3-41CE-BA73-92903F4AA633}">
  <a:tblStyle styleId="{C10A8364-D2B3-41CE-BA73-92903F4AA63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972cc826a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972cc826a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5972cc826a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CO"/>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20" name="Shape 20"/>
        <p:cNvGrpSpPr/>
        <p:nvPr/>
      </p:nvGrpSpPr>
      <p:grpSpPr>
        <a:xfrm>
          <a:off x="0" y="0"/>
          <a:ext cx="0" cy="0"/>
          <a:chOff x="0" y="0"/>
          <a:chExt cx="0" cy="0"/>
        </a:xfrm>
      </p:grpSpPr>
      <p:grpSp>
        <p:nvGrpSpPr>
          <p:cNvPr id="21" name="Google Shape;21;p20"/>
          <p:cNvGrpSpPr/>
          <p:nvPr/>
        </p:nvGrpSpPr>
        <p:grpSpPr>
          <a:xfrm>
            <a:off x="0" y="0"/>
            <a:ext cx="9144000" cy="6858000"/>
            <a:chOff x="0" y="0"/>
            <a:chExt cx="9144000" cy="6858000"/>
          </a:xfrm>
        </p:grpSpPr>
        <p:pic>
          <p:nvPicPr>
            <p:cNvPr descr="SD-PanelTitle-V.png" id="22" name="Google Shape;22;p2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3" name="Google Shape;23;p20"/>
            <p:cNvSpPr/>
            <p:nvPr/>
          </p:nvSpPr>
          <p:spPr>
            <a:xfrm>
              <a:off x="1515532" y="1520422"/>
              <a:ext cx="6112935" cy="3818468"/>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4" name="Google Shape;24;p20"/>
            <p:cNvPicPr preferRelativeResize="0"/>
            <p:nvPr/>
          </p:nvPicPr>
          <p:blipFill rotWithShape="1">
            <a:blip r:embed="rId3">
              <a:alphaModFix/>
            </a:blip>
            <a:srcRect b="0" l="-2" r="47958" t="0"/>
            <a:stretch/>
          </p:blipFill>
          <p:spPr>
            <a:xfrm rot="5400000">
              <a:off x="3739196" y="525780"/>
              <a:ext cx="1664208" cy="612648"/>
            </a:xfrm>
            <a:prstGeom prst="rect">
              <a:avLst/>
            </a:prstGeom>
            <a:noFill/>
            <a:ln>
              <a:noFill/>
            </a:ln>
          </p:spPr>
        </p:pic>
        <p:pic>
          <p:nvPicPr>
            <p:cNvPr descr="HDRibbonTitle-UniformTrim.png" id="25" name="Google Shape;25;p20"/>
            <p:cNvPicPr preferRelativeResize="0"/>
            <p:nvPr/>
          </p:nvPicPr>
          <p:blipFill rotWithShape="1">
            <a:blip r:embed="rId3">
              <a:alphaModFix/>
            </a:blip>
            <a:srcRect b="0" l="-2" r="47958" t="0"/>
            <a:stretch/>
          </p:blipFill>
          <p:spPr>
            <a:xfrm rot="5400000">
              <a:off x="3739196" y="5719572"/>
              <a:ext cx="1664208" cy="612648"/>
            </a:xfrm>
            <a:prstGeom prst="rect">
              <a:avLst/>
            </a:prstGeom>
            <a:noFill/>
            <a:ln>
              <a:noFill/>
            </a:ln>
          </p:spPr>
        </p:pic>
      </p:grpSp>
      <p:sp>
        <p:nvSpPr>
          <p:cNvPr id="26" name="Google Shape;26;p20"/>
          <p:cNvSpPr txBox="1"/>
          <p:nvPr>
            <p:ph type="ctrTitle"/>
          </p:nvPr>
        </p:nvSpPr>
        <p:spPr>
          <a:xfrm>
            <a:off x="1921934" y="1811863"/>
            <a:ext cx="5308866" cy="1515533"/>
          </a:xfrm>
          <a:prstGeom prst="rect">
            <a:avLst/>
          </a:prstGeom>
          <a:noFill/>
          <a:ln>
            <a:noFill/>
          </a:ln>
        </p:spPr>
        <p:txBody>
          <a:bodyPr anchorCtr="0" anchor="b" bIns="45700" lIns="91425" spcFirstLastPara="1" rIns="91425" wrap="square" tIns="45700"/>
          <a:lstStyle>
            <a:lvl1pPr lvl="0" algn="ctr">
              <a:spcBef>
                <a:spcPts val="0"/>
              </a:spcBef>
              <a:spcAft>
                <a:spcPts val="0"/>
              </a:spcAft>
              <a:buClr>
                <a:srgbClr val="262626"/>
              </a:buClr>
              <a:buSzPts val="4800"/>
              <a:buFont typeface="Garamond"/>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 type="subTitle"/>
          </p:nvPr>
        </p:nvSpPr>
        <p:spPr>
          <a:xfrm>
            <a:off x="1921934" y="3598327"/>
            <a:ext cx="5308866" cy="1377651"/>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SzPts val="2300"/>
              <a:buNone/>
              <a:defRPr sz="20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8" name="Google Shape;28;p20"/>
          <p:cNvSpPr txBox="1"/>
          <p:nvPr>
            <p:ph idx="10" type="dt"/>
          </p:nvPr>
        </p:nvSpPr>
        <p:spPr>
          <a:xfrm>
            <a:off x="6065417" y="5054602"/>
            <a:ext cx="673276"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1" type="ftr"/>
          </p:nvPr>
        </p:nvSpPr>
        <p:spPr>
          <a:xfrm>
            <a:off x="1921934" y="5054602"/>
            <a:ext cx="4064860"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2" type="sldNum"/>
          </p:nvPr>
        </p:nvSpPr>
        <p:spPr>
          <a:xfrm>
            <a:off x="6817317" y="5054602"/>
            <a:ext cx="413483"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cxnSp>
        <p:nvCxnSpPr>
          <p:cNvPr id="31" name="Google Shape;31;p20"/>
          <p:cNvCxnSpPr/>
          <p:nvPr/>
        </p:nvCxnSpPr>
        <p:spPr>
          <a:xfrm>
            <a:off x="2019825" y="3471329"/>
            <a:ext cx="511308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panorámica con descripción">
  <p:cSld name="Imagen panorámica con descripción">
    <p:spTree>
      <p:nvGrpSpPr>
        <p:cNvPr id="89" name="Shape 89"/>
        <p:cNvGrpSpPr/>
        <p:nvPr/>
      </p:nvGrpSpPr>
      <p:grpSpPr>
        <a:xfrm>
          <a:off x="0" y="0"/>
          <a:ext cx="0" cy="0"/>
          <a:chOff x="0" y="0"/>
          <a:chExt cx="0" cy="0"/>
        </a:xfrm>
      </p:grpSpPr>
      <p:sp>
        <p:nvSpPr>
          <p:cNvPr id="90" name="Google Shape;90;p29"/>
          <p:cNvSpPr txBox="1"/>
          <p:nvPr>
            <p:ph type="title"/>
          </p:nvPr>
        </p:nvSpPr>
        <p:spPr>
          <a:xfrm>
            <a:off x="1176866" y="4815415"/>
            <a:ext cx="6798734"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9"/>
          <p:cNvSpPr/>
          <p:nvPr>
            <p:ph idx="2" type="pic"/>
          </p:nvPr>
        </p:nvSpPr>
        <p:spPr>
          <a:xfrm>
            <a:off x="1026260" y="1032933"/>
            <a:ext cx="7091482" cy="3361269"/>
          </a:xfrm>
          <a:prstGeom prst="roundRect">
            <a:avLst>
              <a:gd fmla="val 0" name="adj"/>
            </a:avLst>
          </a:prstGeom>
          <a:noFill/>
          <a:ln cap="flat" cmpd="thickThin" w="57150">
            <a:solidFill>
              <a:srgbClr val="7F7F7F"/>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92" name="Google Shape;92;p29"/>
          <p:cNvSpPr txBox="1"/>
          <p:nvPr>
            <p:ph idx="1" type="body"/>
          </p:nvPr>
        </p:nvSpPr>
        <p:spPr>
          <a:xfrm>
            <a:off x="1176866" y="5382153"/>
            <a:ext cx="6798734"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93" name="Google Shape;93;p29"/>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9"/>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9"/>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descripción">
  <p:cSld name="Título y descripción">
    <p:spTree>
      <p:nvGrpSpPr>
        <p:cNvPr id="96" name="Shape 96"/>
        <p:cNvGrpSpPr/>
        <p:nvPr/>
      </p:nvGrpSpPr>
      <p:grpSpPr>
        <a:xfrm>
          <a:off x="0" y="0"/>
          <a:ext cx="0" cy="0"/>
          <a:chOff x="0" y="0"/>
          <a:chExt cx="0" cy="0"/>
        </a:xfrm>
      </p:grpSpPr>
      <p:sp>
        <p:nvSpPr>
          <p:cNvPr id="97" name="Google Shape;97;p30"/>
          <p:cNvSpPr txBox="1"/>
          <p:nvPr>
            <p:ph type="title"/>
          </p:nvPr>
        </p:nvSpPr>
        <p:spPr>
          <a:xfrm>
            <a:off x="1176866" y="906873"/>
            <a:ext cx="6798734" cy="309786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txBox="1"/>
          <p:nvPr>
            <p:ph idx="1" type="body"/>
          </p:nvPr>
        </p:nvSpPr>
        <p:spPr>
          <a:xfrm>
            <a:off x="1176865" y="4275666"/>
            <a:ext cx="6798736" cy="160020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9" name="Google Shape;99;p30"/>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0"/>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0"/>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cxnSp>
        <p:nvCxnSpPr>
          <p:cNvPr id="102" name="Google Shape;102;p30"/>
          <p:cNvCxnSpPr/>
          <p:nvPr/>
        </p:nvCxnSpPr>
        <p:spPr>
          <a:xfrm>
            <a:off x="1278465" y="4140199"/>
            <a:ext cx="6606425"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con descripción">
  <p:cSld name="Cita con descripción">
    <p:spTree>
      <p:nvGrpSpPr>
        <p:cNvPr id="103" name="Shape 103"/>
        <p:cNvGrpSpPr/>
        <p:nvPr/>
      </p:nvGrpSpPr>
      <p:grpSpPr>
        <a:xfrm>
          <a:off x="0" y="0"/>
          <a:ext cx="0" cy="0"/>
          <a:chOff x="0" y="0"/>
          <a:chExt cx="0" cy="0"/>
        </a:xfrm>
      </p:grpSpPr>
      <p:sp>
        <p:nvSpPr>
          <p:cNvPr id="104" name="Google Shape;104;p31"/>
          <p:cNvSpPr txBox="1"/>
          <p:nvPr>
            <p:ph type="title"/>
          </p:nvPr>
        </p:nvSpPr>
        <p:spPr>
          <a:xfrm>
            <a:off x="1334333" y="982132"/>
            <a:ext cx="6400250"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1"/>
          <p:cNvSpPr txBox="1"/>
          <p:nvPr>
            <p:ph idx="1" type="body"/>
          </p:nvPr>
        </p:nvSpPr>
        <p:spPr>
          <a:xfrm>
            <a:off x="1600200" y="3352799"/>
            <a:ext cx="5892798" cy="651933"/>
          </a:xfrm>
          <a:prstGeom prst="rect">
            <a:avLst/>
          </a:prstGeom>
          <a:noFill/>
          <a:ln>
            <a:noFill/>
          </a:ln>
        </p:spPr>
        <p:txBody>
          <a:bodyPr anchorCtr="0" anchor="ctr" bIns="45700" lIns="91425" spcFirstLastPara="1" rIns="91425" wrap="square" tIns="45700">
            <a:normAutofit/>
          </a:bodyPr>
          <a:lstStyle>
            <a:lvl1pPr indent="-228600" lvl="0" marL="457200" algn="r">
              <a:spcBef>
                <a:spcPts val="360"/>
              </a:spcBef>
              <a:spcAft>
                <a:spcPts val="0"/>
              </a:spcAft>
              <a:buSzPts val="2070"/>
              <a:buFont typeface="Garamond"/>
              <a:buNone/>
              <a:defRPr sz="18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6" name="Google Shape;106;p31"/>
          <p:cNvSpPr txBox="1"/>
          <p:nvPr>
            <p:ph idx="2" type="body"/>
          </p:nvPr>
        </p:nvSpPr>
        <p:spPr>
          <a:xfrm>
            <a:off x="1176863" y="4343400"/>
            <a:ext cx="6798738"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7" name="Google Shape;107;p31"/>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1"/>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1"/>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
        <p:nvSpPr>
          <p:cNvPr id="110" name="Google Shape;110;p31"/>
          <p:cNvSpPr txBox="1"/>
          <p:nvPr/>
        </p:nvSpPr>
        <p:spPr>
          <a:xfrm>
            <a:off x="849969" y="905362"/>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7200">
                <a:solidFill>
                  <a:schemeClr val="dk1"/>
                </a:solidFill>
                <a:latin typeface="Arial"/>
                <a:ea typeface="Arial"/>
                <a:cs typeface="Arial"/>
                <a:sym typeface="Arial"/>
              </a:rPr>
              <a:t>“</a:t>
            </a:r>
            <a:endParaRPr/>
          </a:p>
        </p:txBody>
      </p:sp>
      <p:sp>
        <p:nvSpPr>
          <p:cNvPr id="111" name="Google Shape;111;p31"/>
          <p:cNvSpPr txBox="1"/>
          <p:nvPr/>
        </p:nvSpPr>
        <p:spPr>
          <a:xfrm>
            <a:off x="7633503" y="2827870"/>
            <a:ext cx="457319"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s-CO" sz="7200">
                <a:solidFill>
                  <a:schemeClr val="dk1"/>
                </a:solidFill>
                <a:latin typeface="Arial"/>
                <a:ea typeface="Arial"/>
                <a:cs typeface="Arial"/>
                <a:sym typeface="Arial"/>
              </a:rPr>
              <a:t>”</a:t>
            </a:r>
            <a:endParaRPr/>
          </a:p>
        </p:txBody>
      </p:sp>
      <p:cxnSp>
        <p:nvCxnSpPr>
          <p:cNvPr id="112" name="Google Shape;112;p31"/>
          <p:cNvCxnSpPr/>
          <p:nvPr/>
        </p:nvCxnSpPr>
        <p:spPr>
          <a:xfrm>
            <a:off x="1278466" y="4140199"/>
            <a:ext cx="659553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rjeta de nombre">
  <p:cSld name="Tarjeta de nombre">
    <p:spTree>
      <p:nvGrpSpPr>
        <p:cNvPr id="113" name="Shape 113"/>
        <p:cNvGrpSpPr/>
        <p:nvPr/>
      </p:nvGrpSpPr>
      <p:grpSpPr>
        <a:xfrm>
          <a:off x="0" y="0"/>
          <a:ext cx="0" cy="0"/>
          <a:chOff x="0" y="0"/>
          <a:chExt cx="0" cy="0"/>
        </a:xfrm>
      </p:grpSpPr>
      <p:sp>
        <p:nvSpPr>
          <p:cNvPr id="114" name="Google Shape;114;p32"/>
          <p:cNvSpPr txBox="1"/>
          <p:nvPr>
            <p:ph type="title"/>
          </p:nvPr>
        </p:nvSpPr>
        <p:spPr>
          <a:xfrm>
            <a:off x="1176869" y="3308581"/>
            <a:ext cx="679872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2"/>
          <p:cNvSpPr txBox="1"/>
          <p:nvPr>
            <p:ph idx="1" type="body"/>
          </p:nvPr>
        </p:nvSpPr>
        <p:spPr>
          <a:xfrm>
            <a:off x="1176868" y="4777381"/>
            <a:ext cx="679873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6" name="Google Shape;116;p32"/>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2"/>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2"/>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r la tarjeta de nombre">
  <p:cSld name="Citar la tarjeta de nombre">
    <p:spTree>
      <p:nvGrpSpPr>
        <p:cNvPr id="119" name="Shape 119"/>
        <p:cNvGrpSpPr/>
        <p:nvPr/>
      </p:nvGrpSpPr>
      <p:grpSpPr>
        <a:xfrm>
          <a:off x="0" y="0"/>
          <a:ext cx="0" cy="0"/>
          <a:chOff x="0" y="0"/>
          <a:chExt cx="0" cy="0"/>
        </a:xfrm>
      </p:grpSpPr>
      <p:sp>
        <p:nvSpPr>
          <p:cNvPr id="120" name="Google Shape;120;p33"/>
          <p:cNvSpPr txBox="1"/>
          <p:nvPr>
            <p:ph type="title"/>
          </p:nvPr>
        </p:nvSpPr>
        <p:spPr>
          <a:xfrm>
            <a:off x="1409416" y="982132"/>
            <a:ext cx="632516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3"/>
          <p:cNvSpPr txBox="1"/>
          <p:nvPr>
            <p:ph idx="1" type="body"/>
          </p:nvPr>
        </p:nvSpPr>
        <p:spPr>
          <a:xfrm>
            <a:off x="1176868" y="3639312"/>
            <a:ext cx="6798730"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2" name="Google Shape;122;p33"/>
          <p:cNvSpPr txBox="1"/>
          <p:nvPr>
            <p:ph idx="2" type="body"/>
          </p:nvPr>
        </p:nvSpPr>
        <p:spPr>
          <a:xfrm>
            <a:off x="1176865" y="4529667"/>
            <a:ext cx="6798736"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840"/>
              <a:buNone/>
              <a:defRPr sz="1600">
                <a:solidFill>
                  <a:schemeClr val="dk1"/>
                </a:solidFill>
              </a:defRPr>
            </a:lvl1pPr>
            <a:lvl2pPr indent="-228600" lvl="1" marL="914400" algn="l">
              <a:spcBef>
                <a:spcPts val="600"/>
              </a:spcBef>
              <a:spcAft>
                <a:spcPts val="0"/>
              </a:spcAft>
              <a:buSzPts val="1840"/>
              <a:buNone/>
              <a:defRPr sz="16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3" name="Google Shape;123;p33"/>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3"/>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3"/>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
        <p:nvSpPr>
          <p:cNvPr id="126" name="Google Shape;126;p33"/>
          <p:cNvSpPr txBox="1"/>
          <p:nvPr/>
        </p:nvSpPr>
        <p:spPr>
          <a:xfrm>
            <a:off x="878060" y="896895"/>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8000">
                <a:solidFill>
                  <a:schemeClr val="dk1"/>
                </a:solidFill>
                <a:latin typeface="Arial"/>
                <a:ea typeface="Arial"/>
                <a:cs typeface="Arial"/>
                <a:sym typeface="Arial"/>
              </a:rPr>
              <a:t>“</a:t>
            </a:r>
            <a:endParaRPr/>
          </a:p>
        </p:txBody>
      </p:sp>
      <p:sp>
        <p:nvSpPr>
          <p:cNvPr id="127" name="Google Shape;127;p33"/>
          <p:cNvSpPr txBox="1"/>
          <p:nvPr/>
        </p:nvSpPr>
        <p:spPr>
          <a:xfrm>
            <a:off x="7649796" y="2607728"/>
            <a:ext cx="457319"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s-CO" sz="8000">
                <a:solidFill>
                  <a:schemeClr val="dk1"/>
                </a:solidFill>
                <a:latin typeface="Arial"/>
                <a:ea typeface="Arial"/>
                <a:cs typeface="Arial"/>
                <a:sym typeface="Arial"/>
              </a:rPr>
              <a:t>”</a:t>
            </a:r>
            <a:endParaRPr/>
          </a:p>
        </p:txBody>
      </p:sp>
      <p:cxnSp>
        <p:nvCxnSpPr>
          <p:cNvPr id="128" name="Google Shape;128;p33"/>
          <p:cNvCxnSpPr/>
          <p:nvPr/>
        </p:nvCxnSpPr>
        <p:spPr>
          <a:xfrm>
            <a:off x="1278466" y="3429000"/>
            <a:ext cx="659553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dadero o falso">
  <p:cSld name="Verdadero o falso">
    <p:spTree>
      <p:nvGrpSpPr>
        <p:cNvPr id="129" name="Shape 129"/>
        <p:cNvGrpSpPr/>
        <p:nvPr/>
      </p:nvGrpSpPr>
      <p:grpSpPr>
        <a:xfrm>
          <a:off x="0" y="0"/>
          <a:ext cx="0" cy="0"/>
          <a:chOff x="0" y="0"/>
          <a:chExt cx="0" cy="0"/>
        </a:xfrm>
      </p:grpSpPr>
      <p:sp>
        <p:nvSpPr>
          <p:cNvPr id="130" name="Google Shape;130;p34"/>
          <p:cNvSpPr txBox="1"/>
          <p:nvPr>
            <p:ph type="title"/>
          </p:nvPr>
        </p:nvSpPr>
        <p:spPr>
          <a:xfrm>
            <a:off x="1176865" y="982131"/>
            <a:ext cx="6798734" cy="22944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4"/>
          <p:cNvSpPr txBox="1"/>
          <p:nvPr>
            <p:ph idx="1" type="body"/>
          </p:nvPr>
        </p:nvSpPr>
        <p:spPr>
          <a:xfrm>
            <a:off x="1176868" y="3566160"/>
            <a:ext cx="6798730" cy="905256"/>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2" name="Google Shape;132;p34"/>
          <p:cNvSpPr txBox="1"/>
          <p:nvPr>
            <p:ph idx="2" type="body"/>
          </p:nvPr>
        </p:nvSpPr>
        <p:spPr>
          <a:xfrm>
            <a:off x="1176866" y="4470400"/>
            <a:ext cx="6798734"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840"/>
              <a:buNone/>
              <a:defRPr sz="1600">
                <a:solidFill>
                  <a:schemeClr val="dk1"/>
                </a:solidFill>
              </a:defRPr>
            </a:lvl1pPr>
            <a:lvl2pPr indent="-228600" lvl="1" marL="914400" algn="l">
              <a:spcBef>
                <a:spcPts val="600"/>
              </a:spcBef>
              <a:spcAft>
                <a:spcPts val="0"/>
              </a:spcAft>
              <a:buSzPts val="1840"/>
              <a:buNone/>
              <a:defRPr sz="16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3" name="Google Shape;133;p34"/>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4"/>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4"/>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cxnSp>
        <p:nvCxnSpPr>
          <p:cNvPr id="136" name="Google Shape;136;p34"/>
          <p:cNvCxnSpPr/>
          <p:nvPr/>
        </p:nvCxnSpPr>
        <p:spPr>
          <a:xfrm>
            <a:off x="1278469" y="3429000"/>
            <a:ext cx="6606421"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37" name="Shape 137"/>
        <p:cNvGrpSpPr/>
        <p:nvPr/>
      </p:nvGrpSpPr>
      <p:grpSpPr>
        <a:xfrm>
          <a:off x="0" y="0"/>
          <a:ext cx="0" cy="0"/>
          <a:chOff x="0" y="0"/>
          <a:chExt cx="0" cy="0"/>
        </a:xfrm>
      </p:grpSpPr>
      <p:sp>
        <p:nvSpPr>
          <p:cNvPr id="138" name="Google Shape;138;p35"/>
          <p:cNvSpPr txBox="1"/>
          <p:nvPr>
            <p:ph type="title"/>
          </p:nvPr>
        </p:nvSpPr>
        <p:spPr>
          <a:xfrm>
            <a:off x="1176866" y="915337"/>
            <a:ext cx="6798734"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0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5"/>
          <p:cNvSpPr txBox="1"/>
          <p:nvPr>
            <p:ph idx="1" type="body"/>
          </p:nvPr>
        </p:nvSpPr>
        <p:spPr>
          <a:xfrm rot="5400000">
            <a:off x="2883366" y="783633"/>
            <a:ext cx="3385733" cy="67987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0" name="Google Shape;140;p35"/>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5"/>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5"/>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cxnSp>
        <p:nvCxnSpPr>
          <p:cNvPr id="143" name="Google Shape;143;p35"/>
          <p:cNvCxnSpPr/>
          <p:nvPr/>
        </p:nvCxnSpPr>
        <p:spPr>
          <a:xfrm>
            <a:off x="1278466" y="2354670"/>
            <a:ext cx="660642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4" name="Shape 144"/>
        <p:cNvGrpSpPr/>
        <p:nvPr/>
      </p:nvGrpSpPr>
      <p:grpSpPr>
        <a:xfrm>
          <a:off x="0" y="0"/>
          <a:ext cx="0" cy="0"/>
          <a:chOff x="0" y="0"/>
          <a:chExt cx="0" cy="0"/>
        </a:xfrm>
      </p:grpSpPr>
      <p:sp>
        <p:nvSpPr>
          <p:cNvPr id="145" name="Google Shape;145;p36"/>
          <p:cNvSpPr txBox="1"/>
          <p:nvPr>
            <p:ph type="title"/>
          </p:nvPr>
        </p:nvSpPr>
        <p:spPr>
          <a:xfrm rot="5400000">
            <a:off x="4681634" y="2581906"/>
            <a:ext cx="4968995" cy="161893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6"/>
          <p:cNvSpPr txBox="1"/>
          <p:nvPr>
            <p:ph idx="1" type="body"/>
          </p:nvPr>
        </p:nvSpPr>
        <p:spPr>
          <a:xfrm rot="5400000">
            <a:off x="1150125" y="933615"/>
            <a:ext cx="4968993" cy="4915509"/>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7" name="Google Shape;147;p36"/>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6"/>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6"/>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cxnSp>
        <p:nvCxnSpPr>
          <p:cNvPr id="150" name="Google Shape;150;p36"/>
          <p:cNvCxnSpPr/>
          <p:nvPr/>
        </p:nvCxnSpPr>
        <p:spPr>
          <a:xfrm>
            <a:off x="6245512" y="906873"/>
            <a:ext cx="0" cy="4968993"/>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32" name="Shape 32"/>
        <p:cNvGrpSpPr/>
        <p:nvPr/>
      </p:nvGrpSpPr>
      <p:grpSpPr>
        <a:xfrm>
          <a:off x="0" y="0"/>
          <a:ext cx="0" cy="0"/>
          <a:chOff x="0" y="0"/>
          <a:chExt cx="0" cy="0"/>
        </a:xfrm>
      </p:grpSpPr>
      <p:cxnSp>
        <p:nvCxnSpPr>
          <p:cNvPr id="33" name="Google Shape;33;p21"/>
          <p:cNvCxnSpPr/>
          <p:nvPr/>
        </p:nvCxnSpPr>
        <p:spPr>
          <a:xfrm>
            <a:off x="1278466" y="2354670"/>
            <a:ext cx="6595533" cy="0"/>
          </a:xfrm>
          <a:prstGeom prst="straightConnector1">
            <a:avLst/>
          </a:prstGeom>
          <a:noFill/>
          <a:ln cap="flat" cmpd="sng" w="15875">
            <a:solidFill>
              <a:schemeClr val="accent1"/>
            </a:solidFill>
            <a:prstDash val="solid"/>
            <a:round/>
            <a:headEnd len="sm" w="sm" type="none"/>
            <a:tailEnd len="sm" w="sm" type="none"/>
          </a:ln>
        </p:spPr>
      </p:cxnSp>
      <p:sp>
        <p:nvSpPr>
          <p:cNvPr id="34" name="Google Shape;34;p21"/>
          <p:cNvSpPr txBox="1"/>
          <p:nvPr>
            <p:ph type="title"/>
          </p:nvPr>
        </p:nvSpPr>
        <p:spPr>
          <a:xfrm>
            <a:off x="1176866" y="915337"/>
            <a:ext cx="6798734"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 type="body"/>
          </p:nvPr>
        </p:nvSpPr>
        <p:spPr>
          <a:xfrm>
            <a:off x="1176865" y="2490135"/>
            <a:ext cx="6798736" cy="3444997"/>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6" name="Google Shape;36;p21"/>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9" name="Shape 39"/>
        <p:cNvGrpSpPr/>
        <p:nvPr/>
      </p:nvGrpSpPr>
      <p:grpSpPr>
        <a:xfrm>
          <a:off x="0" y="0"/>
          <a:ext cx="0" cy="0"/>
          <a:chOff x="0" y="0"/>
          <a:chExt cx="0" cy="0"/>
        </a:xfrm>
      </p:grpSpPr>
      <p:sp>
        <p:nvSpPr>
          <p:cNvPr id="40" name="Google Shape;40;p22"/>
          <p:cNvSpPr txBox="1"/>
          <p:nvPr>
            <p:ph type="title"/>
          </p:nvPr>
        </p:nvSpPr>
        <p:spPr>
          <a:xfrm>
            <a:off x="1176866" y="915337"/>
            <a:ext cx="6798734"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0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2"/>
          <p:cNvSpPr txBox="1"/>
          <p:nvPr>
            <p:ph idx="1" type="body"/>
          </p:nvPr>
        </p:nvSpPr>
        <p:spPr>
          <a:xfrm>
            <a:off x="1176868" y="2658533"/>
            <a:ext cx="3337560" cy="5762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SzPts val="2760"/>
              <a:buNone/>
              <a:defRPr b="0" sz="24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42" name="Google Shape;42;p22"/>
          <p:cNvSpPr txBox="1"/>
          <p:nvPr>
            <p:ph idx="2" type="body"/>
          </p:nvPr>
        </p:nvSpPr>
        <p:spPr>
          <a:xfrm>
            <a:off x="1176868" y="3243262"/>
            <a:ext cx="3337560" cy="2706624"/>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3" name="Google Shape;43;p22"/>
          <p:cNvSpPr txBox="1"/>
          <p:nvPr>
            <p:ph idx="3" type="body"/>
          </p:nvPr>
        </p:nvSpPr>
        <p:spPr>
          <a:xfrm>
            <a:off x="4641832" y="2658533"/>
            <a:ext cx="3337560" cy="5762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SzPts val="2760"/>
              <a:buNone/>
              <a:defRPr b="0" sz="24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44" name="Google Shape;44;p22"/>
          <p:cNvSpPr txBox="1"/>
          <p:nvPr>
            <p:ph idx="4" type="body"/>
          </p:nvPr>
        </p:nvSpPr>
        <p:spPr>
          <a:xfrm>
            <a:off x="4641832" y="3243262"/>
            <a:ext cx="3337560" cy="2706624"/>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5" name="Google Shape;45;p22"/>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cxnSp>
        <p:nvCxnSpPr>
          <p:cNvPr id="48" name="Google Shape;48;p22"/>
          <p:cNvCxnSpPr/>
          <p:nvPr/>
        </p:nvCxnSpPr>
        <p:spPr>
          <a:xfrm>
            <a:off x="1278466" y="2354670"/>
            <a:ext cx="659553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49" name="Shape 49"/>
        <p:cNvGrpSpPr/>
        <p:nvPr/>
      </p:nvGrpSpPr>
      <p:grpSpPr>
        <a:xfrm>
          <a:off x="0" y="0"/>
          <a:ext cx="0" cy="0"/>
          <a:chOff x="0" y="0"/>
          <a:chExt cx="0" cy="0"/>
        </a:xfrm>
      </p:grpSpPr>
      <p:sp>
        <p:nvSpPr>
          <p:cNvPr id="50" name="Google Shape;50;p23"/>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53" name="Shape 53"/>
        <p:cNvGrpSpPr/>
        <p:nvPr/>
      </p:nvGrpSpPr>
      <p:grpSpPr>
        <a:xfrm>
          <a:off x="0" y="0"/>
          <a:ext cx="0" cy="0"/>
          <a:chOff x="0" y="0"/>
          <a:chExt cx="0" cy="0"/>
        </a:xfrm>
      </p:grpSpPr>
      <p:sp>
        <p:nvSpPr>
          <p:cNvPr id="54" name="Google Shape;54;p24"/>
          <p:cNvSpPr txBox="1"/>
          <p:nvPr>
            <p:ph type="title"/>
          </p:nvPr>
        </p:nvSpPr>
        <p:spPr>
          <a:xfrm>
            <a:off x="1278465" y="1641413"/>
            <a:ext cx="6595534"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000"/>
              <a:buFont typeface="Garamond"/>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 type="body"/>
          </p:nvPr>
        </p:nvSpPr>
        <p:spPr>
          <a:xfrm>
            <a:off x="1278465" y="3734859"/>
            <a:ext cx="6595534" cy="1090015"/>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56" name="Google Shape;56;p24"/>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cxnSp>
        <p:nvCxnSpPr>
          <p:cNvPr id="59" name="Google Shape;59;p24"/>
          <p:cNvCxnSpPr/>
          <p:nvPr/>
        </p:nvCxnSpPr>
        <p:spPr>
          <a:xfrm>
            <a:off x="1278466" y="3599392"/>
            <a:ext cx="659553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60" name="Shape 60"/>
        <p:cNvGrpSpPr/>
        <p:nvPr/>
      </p:nvGrpSpPr>
      <p:grpSpPr>
        <a:xfrm>
          <a:off x="0" y="0"/>
          <a:ext cx="0" cy="0"/>
          <a:chOff x="0" y="0"/>
          <a:chExt cx="0" cy="0"/>
        </a:xfrm>
      </p:grpSpPr>
      <p:cxnSp>
        <p:nvCxnSpPr>
          <p:cNvPr id="61" name="Google Shape;61;p25"/>
          <p:cNvCxnSpPr/>
          <p:nvPr/>
        </p:nvCxnSpPr>
        <p:spPr>
          <a:xfrm>
            <a:off x="1278465" y="2356260"/>
            <a:ext cx="6595534" cy="0"/>
          </a:xfrm>
          <a:prstGeom prst="straightConnector1">
            <a:avLst/>
          </a:prstGeom>
          <a:noFill/>
          <a:ln cap="flat" cmpd="sng" w="15875">
            <a:solidFill>
              <a:schemeClr val="accent1"/>
            </a:solidFill>
            <a:prstDash val="solid"/>
            <a:round/>
            <a:headEnd len="sm" w="sm" type="none"/>
            <a:tailEnd len="sm" w="sm" type="none"/>
          </a:ln>
        </p:spPr>
      </p:cxnSp>
      <p:sp>
        <p:nvSpPr>
          <p:cNvPr id="62" name="Google Shape;62;p25"/>
          <p:cNvSpPr txBox="1"/>
          <p:nvPr>
            <p:ph type="title"/>
          </p:nvPr>
        </p:nvSpPr>
        <p:spPr>
          <a:xfrm>
            <a:off x="1176866" y="915337"/>
            <a:ext cx="6798734"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 type="body"/>
          </p:nvPr>
        </p:nvSpPr>
        <p:spPr>
          <a:xfrm>
            <a:off x="1176866" y="2487168"/>
            <a:ext cx="3337560" cy="344728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4" name="Google Shape;64;p25"/>
          <p:cNvSpPr txBox="1"/>
          <p:nvPr>
            <p:ph idx="2" type="body"/>
          </p:nvPr>
        </p:nvSpPr>
        <p:spPr>
          <a:xfrm>
            <a:off x="4645152" y="2487168"/>
            <a:ext cx="3337560" cy="344728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5" name="Google Shape;65;p25"/>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68" name="Shape 68"/>
        <p:cNvGrpSpPr/>
        <p:nvPr/>
      </p:nvGrpSpPr>
      <p:grpSpPr>
        <a:xfrm>
          <a:off x="0" y="0"/>
          <a:ext cx="0" cy="0"/>
          <a:chOff x="0" y="0"/>
          <a:chExt cx="0" cy="0"/>
        </a:xfrm>
      </p:grpSpPr>
      <p:sp>
        <p:nvSpPr>
          <p:cNvPr id="69" name="Google Shape;69;p26"/>
          <p:cNvSpPr txBox="1"/>
          <p:nvPr>
            <p:ph type="title"/>
          </p:nvPr>
        </p:nvSpPr>
        <p:spPr>
          <a:xfrm>
            <a:off x="1176865" y="915337"/>
            <a:ext cx="6798735"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cxnSp>
        <p:nvCxnSpPr>
          <p:cNvPr id="73" name="Google Shape;73;p26"/>
          <p:cNvCxnSpPr/>
          <p:nvPr/>
        </p:nvCxnSpPr>
        <p:spPr>
          <a:xfrm>
            <a:off x="1278466" y="2354670"/>
            <a:ext cx="659553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74" name="Shape 74"/>
        <p:cNvGrpSpPr/>
        <p:nvPr/>
      </p:nvGrpSpPr>
      <p:grpSpPr>
        <a:xfrm>
          <a:off x="0" y="0"/>
          <a:ext cx="0" cy="0"/>
          <a:chOff x="0" y="0"/>
          <a:chExt cx="0" cy="0"/>
        </a:xfrm>
      </p:grpSpPr>
      <p:sp>
        <p:nvSpPr>
          <p:cNvPr id="75" name="Google Shape;75;p27"/>
          <p:cNvSpPr txBox="1"/>
          <p:nvPr>
            <p:ph type="title"/>
          </p:nvPr>
        </p:nvSpPr>
        <p:spPr>
          <a:xfrm>
            <a:off x="1176865" y="1388534"/>
            <a:ext cx="253679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 type="body"/>
          </p:nvPr>
        </p:nvSpPr>
        <p:spPr>
          <a:xfrm>
            <a:off x="4120062" y="982132"/>
            <a:ext cx="3855539"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7" name="Google Shape;77;p27"/>
          <p:cNvSpPr txBox="1"/>
          <p:nvPr>
            <p:ph idx="2" type="body"/>
          </p:nvPr>
        </p:nvSpPr>
        <p:spPr>
          <a:xfrm>
            <a:off x="1176865" y="3031065"/>
            <a:ext cx="2536798"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8" name="Google Shape;78;p27"/>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cxnSp>
        <p:nvCxnSpPr>
          <p:cNvPr id="81" name="Google Shape;81;p27"/>
          <p:cNvCxnSpPr/>
          <p:nvPr/>
        </p:nvCxnSpPr>
        <p:spPr>
          <a:xfrm>
            <a:off x="1278466" y="2912533"/>
            <a:ext cx="233359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82" name="Shape 82"/>
        <p:cNvGrpSpPr/>
        <p:nvPr/>
      </p:nvGrpSpPr>
      <p:grpSpPr>
        <a:xfrm>
          <a:off x="0" y="0"/>
          <a:ext cx="0" cy="0"/>
          <a:chOff x="0" y="0"/>
          <a:chExt cx="0" cy="0"/>
        </a:xfrm>
      </p:grpSpPr>
      <p:sp>
        <p:nvSpPr>
          <p:cNvPr id="83" name="Google Shape;83;p28"/>
          <p:cNvSpPr txBox="1"/>
          <p:nvPr>
            <p:ph type="title"/>
          </p:nvPr>
        </p:nvSpPr>
        <p:spPr>
          <a:xfrm>
            <a:off x="1176865" y="1883832"/>
            <a:ext cx="3632202"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8"/>
          <p:cNvSpPr/>
          <p:nvPr>
            <p:ph idx="2" type="pic"/>
          </p:nvPr>
        </p:nvSpPr>
        <p:spPr>
          <a:xfrm>
            <a:off x="5183070" y="1032933"/>
            <a:ext cx="2929463" cy="4792136"/>
          </a:xfrm>
          <a:prstGeom prst="roundRect">
            <a:avLst>
              <a:gd fmla="val 0" name="adj"/>
            </a:avLst>
          </a:prstGeom>
          <a:noFill/>
          <a:ln cap="flat" cmpd="thickThin" w="57150">
            <a:solidFill>
              <a:srgbClr val="7F7F7F"/>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5" name="Google Shape;85;p28"/>
          <p:cNvSpPr txBox="1"/>
          <p:nvPr>
            <p:ph idx="1" type="body"/>
          </p:nvPr>
        </p:nvSpPr>
        <p:spPr>
          <a:xfrm>
            <a:off x="1176865" y="3255432"/>
            <a:ext cx="3632201"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6" name="Google Shape;86;p28"/>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8"/>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jpg"/><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9"/>
          <p:cNvGrpSpPr/>
          <p:nvPr/>
        </p:nvGrpSpPr>
        <p:grpSpPr>
          <a:xfrm>
            <a:off x="0" y="0"/>
            <a:ext cx="9144000" cy="6858000"/>
            <a:chOff x="0" y="0"/>
            <a:chExt cx="9144000" cy="6858000"/>
          </a:xfrm>
        </p:grpSpPr>
        <p:pic>
          <p:nvPicPr>
            <p:cNvPr descr="SD-PanelContent-V.png" id="11" name="Google Shape;11;p19"/>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2" name="Google Shape;12;p19"/>
            <p:cNvSpPr/>
            <p:nvPr/>
          </p:nvSpPr>
          <p:spPr>
            <a:xfrm>
              <a:off x="553888" y="542807"/>
              <a:ext cx="8039776" cy="5756392"/>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13" name="Google Shape;13;p19"/>
            <p:cNvPicPr preferRelativeResize="0"/>
            <p:nvPr/>
          </p:nvPicPr>
          <p:blipFill rotWithShape="1">
            <a:blip r:embed="rId3">
              <a:alphaModFix/>
            </a:blip>
            <a:srcRect b="0" l="1" r="14240" t="0"/>
            <a:stretch/>
          </p:blipFill>
          <p:spPr>
            <a:xfrm rot="5400000">
              <a:off x="4221675" y="39689"/>
              <a:ext cx="685800" cy="606425"/>
            </a:xfrm>
            <a:prstGeom prst="rect">
              <a:avLst/>
            </a:prstGeom>
            <a:noFill/>
            <a:ln>
              <a:noFill/>
            </a:ln>
          </p:spPr>
        </p:pic>
        <p:pic>
          <p:nvPicPr>
            <p:cNvPr descr="HDRibbonContent-UniformTrim.png" id="14" name="Google Shape;14;p19"/>
            <p:cNvPicPr preferRelativeResize="0"/>
            <p:nvPr/>
          </p:nvPicPr>
          <p:blipFill rotWithShape="1">
            <a:blip r:embed="rId3">
              <a:alphaModFix/>
            </a:blip>
            <a:srcRect b="0" l="1" r="14240" t="0"/>
            <a:stretch/>
          </p:blipFill>
          <p:spPr>
            <a:xfrm rot="5400000">
              <a:off x="4221675" y="6211888"/>
              <a:ext cx="685800" cy="606425"/>
            </a:xfrm>
            <a:prstGeom prst="rect">
              <a:avLst/>
            </a:prstGeom>
            <a:noFill/>
            <a:ln>
              <a:noFill/>
            </a:ln>
          </p:spPr>
        </p:pic>
      </p:grpSp>
      <p:sp>
        <p:nvSpPr>
          <p:cNvPr id="15" name="Google Shape;15;p19"/>
          <p:cNvSpPr txBox="1"/>
          <p:nvPr>
            <p:ph type="title"/>
          </p:nvPr>
        </p:nvSpPr>
        <p:spPr>
          <a:xfrm>
            <a:off x="1176866" y="915337"/>
            <a:ext cx="6798734"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000"/>
              <a:buFont typeface="Garamond"/>
              <a:buNone/>
              <a:defRPr b="0" i="0" sz="40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Google Shape;16;p19"/>
          <p:cNvSpPr txBox="1"/>
          <p:nvPr>
            <p:ph idx="1" type="body"/>
          </p:nvPr>
        </p:nvSpPr>
        <p:spPr>
          <a:xfrm>
            <a:off x="1176865" y="2490135"/>
            <a:ext cx="6798736" cy="3444997"/>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7" name="Google Shape;17;p19"/>
          <p:cNvSpPr txBox="1"/>
          <p:nvPr>
            <p:ph idx="10" type="dt"/>
          </p:nvPr>
        </p:nvSpPr>
        <p:spPr>
          <a:xfrm>
            <a:off x="6356670" y="5960533"/>
            <a:ext cx="1148283" cy="2794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19"/>
          <p:cNvSpPr txBox="1"/>
          <p:nvPr>
            <p:ph idx="11" type="ftr"/>
          </p:nvPr>
        </p:nvSpPr>
        <p:spPr>
          <a:xfrm>
            <a:off x="1176865" y="5960533"/>
            <a:ext cx="5104667" cy="279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19"/>
          <p:cNvSpPr txBox="1"/>
          <p:nvPr>
            <p:ph idx="12" type="sldNum"/>
          </p:nvPr>
        </p:nvSpPr>
        <p:spPr>
          <a:xfrm>
            <a:off x="7580091" y="5960533"/>
            <a:ext cx="395510"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0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0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0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0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0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0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0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0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
          <p:cNvSpPr txBox="1"/>
          <p:nvPr>
            <p:ph type="ctrTitle"/>
          </p:nvPr>
        </p:nvSpPr>
        <p:spPr>
          <a:xfrm>
            <a:off x="1921934" y="1295400"/>
            <a:ext cx="5308866" cy="151553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4800"/>
              <a:buFont typeface="Garamond"/>
              <a:buNone/>
            </a:pPr>
            <a:r>
              <a:rPr lang="es-CO"/>
              <a:t>Proyecto</a:t>
            </a:r>
            <a:endParaRPr/>
          </a:p>
        </p:txBody>
      </p:sp>
      <p:sp>
        <p:nvSpPr>
          <p:cNvPr id="156" name="Google Shape;156;p1"/>
          <p:cNvSpPr txBox="1"/>
          <p:nvPr>
            <p:ph idx="1" type="subTitle"/>
          </p:nvPr>
        </p:nvSpPr>
        <p:spPr>
          <a:xfrm>
            <a:off x="1600200" y="3200400"/>
            <a:ext cx="5943600" cy="21336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SzPts val="1955"/>
              <a:buNone/>
            </a:pPr>
            <a:r>
              <a:rPr lang="es-CO" sz="1700"/>
              <a:t>Presentado por:</a:t>
            </a:r>
            <a:endParaRPr/>
          </a:p>
          <a:p>
            <a:pPr indent="0" lvl="0" marL="0" rtl="0" algn="ctr">
              <a:lnSpc>
                <a:spcPct val="80000"/>
              </a:lnSpc>
              <a:spcBef>
                <a:spcPts val="940"/>
              </a:spcBef>
              <a:spcAft>
                <a:spcPts val="0"/>
              </a:spcAft>
              <a:buSzPts val="1955"/>
              <a:buNone/>
            </a:pPr>
            <a:r>
              <a:rPr lang="es-CO" sz="1700"/>
              <a:t>Federico Aldana</a:t>
            </a:r>
            <a:endParaRPr/>
          </a:p>
          <a:p>
            <a:pPr indent="0" lvl="0" marL="0" rtl="0" algn="ctr">
              <a:lnSpc>
                <a:spcPct val="80000"/>
              </a:lnSpc>
              <a:spcBef>
                <a:spcPts val="940"/>
              </a:spcBef>
              <a:spcAft>
                <a:spcPts val="0"/>
              </a:spcAft>
              <a:buSzPts val="1955"/>
              <a:buNone/>
            </a:pPr>
            <a:r>
              <a:rPr lang="es-CO" sz="1700"/>
              <a:t>Stephen Barboza</a:t>
            </a:r>
            <a:endParaRPr/>
          </a:p>
          <a:p>
            <a:pPr indent="0" lvl="0" marL="0" rtl="0" algn="ctr">
              <a:lnSpc>
                <a:spcPct val="80000"/>
              </a:lnSpc>
              <a:spcBef>
                <a:spcPts val="940"/>
              </a:spcBef>
              <a:spcAft>
                <a:spcPts val="0"/>
              </a:spcAft>
              <a:buSzPts val="1955"/>
              <a:buNone/>
            </a:pPr>
            <a:r>
              <a:rPr lang="es-CO" sz="1700"/>
              <a:t>Nicolas Ardila</a:t>
            </a:r>
            <a:endParaRPr/>
          </a:p>
          <a:p>
            <a:pPr indent="0" lvl="0" marL="0" rtl="0" algn="ctr">
              <a:lnSpc>
                <a:spcPct val="80000"/>
              </a:lnSpc>
              <a:spcBef>
                <a:spcPts val="940"/>
              </a:spcBef>
              <a:spcAft>
                <a:spcPts val="0"/>
              </a:spcAft>
              <a:buSzPts val="1955"/>
              <a:buNone/>
            </a:pPr>
            <a:r>
              <a:rPr lang="es-CO" sz="1700"/>
              <a:t>Johan rico</a:t>
            </a:r>
            <a:endParaRPr/>
          </a:p>
          <a:p>
            <a:pPr indent="0" lvl="0" marL="0" rtl="0" algn="ctr">
              <a:lnSpc>
                <a:spcPct val="80000"/>
              </a:lnSpc>
              <a:spcBef>
                <a:spcPts val="940"/>
              </a:spcBef>
              <a:spcAft>
                <a:spcPts val="0"/>
              </a:spcAft>
              <a:buSzPts val="1955"/>
              <a:buNone/>
            </a:pPr>
            <a:r>
              <a:rPr lang="es-CO" sz="1700"/>
              <a:t>Daniel Delgado</a:t>
            </a:r>
            <a:endParaRPr/>
          </a:p>
          <a:p>
            <a:pPr indent="-218757" lvl="0" marL="342900" rtl="0" algn="ctr">
              <a:lnSpc>
                <a:spcPct val="80000"/>
              </a:lnSpc>
              <a:spcBef>
                <a:spcPts val="940"/>
              </a:spcBef>
              <a:spcAft>
                <a:spcPts val="0"/>
              </a:spcAft>
              <a:buSzPts val="1955"/>
              <a:buFont typeface="Noto Sans Symbols"/>
              <a:buNone/>
            </a:pPr>
            <a:r>
              <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9"/>
          <p:cNvSpPr txBox="1"/>
          <p:nvPr>
            <p:ph type="title"/>
          </p:nvPr>
        </p:nvSpPr>
        <p:spPr>
          <a:xfrm>
            <a:off x="762000" y="685800"/>
            <a:ext cx="7524732" cy="5029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600"/>
              <a:buFont typeface="Garamond"/>
              <a:buNone/>
            </a:pPr>
            <a:r>
              <a:rPr b="1" lang="es-CO" sz="3600"/>
              <a:t>6. INSTRUMENTOS Y TÉCNICA DE RECOLECCIÓN DE DATOS</a:t>
            </a:r>
            <a:br>
              <a:rPr lang="es-CO" sz="3600"/>
            </a:br>
            <a:br>
              <a:rPr lang="es-CO" sz="3600"/>
            </a:br>
            <a:r>
              <a:rPr lang="es-CO" sz="1620"/>
              <a:t>Es importante resaltar que un sistema de información inicia con una investigación preliminar de la información concerniente al proyecto que se pretende desarrollar. Para conocer los requerimientos de los usuarios para el manejo de la información.</a:t>
            </a:r>
            <a:br>
              <a:rPr lang="es-CO" sz="1620"/>
            </a:br>
            <a:br>
              <a:rPr lang="es-CO" sz="1620"/>
            </a:br>
            <a:r>
              <a:rPr lang="es-CO" sz="1620"/>
              <a:t>La entrevista semiestructurada da cuenta de la información y de las observaciones del manejo de inventarios, en consecuencia, se aplicará a los empleados encargados de dichos procesos.</a:t>
            </a:r>
            <a:br>
              <a:rPr lang="es-CO" sz="1620"/>
            </a:br>
            <a:br>
              <a:rPr lang="es-CO" sz="1620"/>
            </a:br>
            <a:r>
              <a:rPr lang="es-CO" sz="1620"/>
              <a:t>La observación permite documentar los procedimientos del almacenaje y los involucrados</a:t>
            </a:r>
            <a:br>
              <a:rPr lang="es-CO" sz="1620"/>
            </a:br>
            <a:endParaRPr sz="1620"/>
          </a:p>
        </p:txBody>
      </p:sp>
      <p:sp>
        <p:nvSpPr>
          <p:cNvPr id="209" name="Google Shape;209;p9"/>
          <p:cNvSpPr txBox="1"/>
          <p:nvPr>
            <p:ph idx="1" type="body"/>
          </p:nvPr>
        </p:nvSpPr>
        <p:spPr>
          <a:xfrm>
            <a:off x="1304272" y="3200400"/>
            <a:ext cx="3724928"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760"/>
              <a:buNone/>
            </a:pPr>
            <a:br>
              <a:rPr lang="es-CO"/>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10"/>
          <p:cNvSpPr txBox="1"/>
          <p:nvPr>
            <p:ph type="title"/>
          </p:nvPr>
        </p:nvSpPr>
        <p:spPr>
          <a:xfrm>
            <a:off x="1176865" y="1371600"/>
            <a:ext cx="6798734"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600"/>
              <a:buFont typeface="Garamond"/>
              <a:buNone/>
            </a:pPr>
            <a:r>
              <a:rPr b="1" lang="es-CO" sz="3600"/>
              <a:t>6.1 Análisis del levantamiento de información</a:t>
            </a:r>
            <a:br>
              <a:rPr lang="es-CO" sz="3600"/>
            </a:br>
            <a:br>
              <a:rPr lang="es-CO" sz="3600"/>
            </a:br>
            <a:endParaRPr sz="3600"/>
          </a:p>
        </p:txBody>
      </p:sp>
      <p:sp>
        <p:nvSpPr>
          <p:cNvPr id="215" name="Google Shape;215;p10"/>
          <p:cNvSpPr txBox="1"/>
          <p:nvPr>
            <p:ph idx="1" type="body"/>
          </p:nvPr>
        </p:nvSpPr>
        <p:spPr>
          <a:xfrm>
            <a:off x="609600" y="2490135"/>
            <a:ext cx="8001000" cy="383446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760"/>
              <a:buNone/>
            </a:pPr>
            <a:r>
              <a:rPr lang="es-CO"/>
              <a:t>Luego de realizar la recolección de información se pudo determinar que la organización del control y manejo del inventario no es seguro, ya que la pérdida del documento significa la perdida de los datos en los cuales se tienen el manejo de todos los elementos del inventario. </a:t>
            </a:r>
            <a:endParaRPr/>
          </a:p>
          <a:p>
            <a:pPr indent="0" lvl="0" marL="0" rtl="0" algn="l">
              <a:spcBef>
                <a:spcPts val="1080"/>
              </a:spcBef>
              <a:spcAft>
                <a:spcPts val="0"/>
              </a:spcAft>
              <a:buSzPts val="2760"/>
              <a:buNone/>
            </a:pPr>
            <a:br>
              <a:rPr lang="es-CO"/>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11"/>
          <p:cNvSpPr txBox="1"/>
          <p:nvPr>
            <p:ph type="title"/>
          </p:nvPr>
        </p:nvSpPr>
        <p:spPr>
          <a:xfrm>
            <a:off x="1176866" y="1371600"/>
            <a:ext cx="6798734"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600"/>
              <a:buFont typeface="Garamond"/>
              <a:buNone/>
            </a:pPr>
            <a:r>
              <a:rPr b="1" lang="es-CO" sz="3600"/>
              <a:t>7. MAPA DE PROCESOS</a:t>
            </a:r>
            <a:br>
              <a:rPr lang="es-CO" sz="3600"/>
            </a:br>
            <a:br>
              <a:rPr lang="es-CO" sz="3600"/>
            </a:br>
            <a:endParaRPr sz="3600"/>
          </a:p>
        </p:txBody>
      </p:sp>
      <p:pic>
        <p:nvPicPr>
          <p:cNvPr id="221" name="Google Shape;221;p11"/>
          <p:cNvPicPr preferRelativeResize="0"/>
          <p:nvPr/>
        </p:nvPicPr>
        <p:blipFill>
          <a:blip r:embed="rId3">
            <a:alphaModFix/>
          </a:blip>
          <a:stretch>
            <a:fillRect/>
          </a:stretch>
        </p:blipFill>
        <p:spPr>
          <a:xfrm>
            <a:off x="966013" y="2565850"/>
            <a:ext cx="7446851" cy="3281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12"/>
          <p:cNvSpPr txBox="1"/>
          <p:nvPr>
            <p:ph type="title"/>
          </p:nvPr>
        </p:nvSpPr>
        <p:spPr>
          <a:xfrm>
            <a:off x="1176866" y="915337"/>
            <a:ext cx="6798734"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600"/>
              <a:buFont typeface="Garamond"/>
              <a:buNone/>
            </a:pPr>
            <a:r>
              <a:rPr lang="es-CO" sz="3600"/>
              <a:t>7.1.bpmn usuario </a:t>
            </a:r>
            <a:endParaRPr/>
          </a:p>
        </p:txBody>
      </p:sp>
      <p:pic>
        <p:nvPicPr>
          <p:cNvPr id="227" name="Google Shape;227;p12"/>
          <p:cNvPicPr preferRelativeResize="0"/>
          <p:nvPr>
            <p:ph idx="1" type="body"/>
          </p:nvPr>
        </p:nvPicPr>
        <p:blipFill rotWithShape="1">
          <a:blip r:embed="rId3">
            <a:alphaModFix/>
          </a:blip>
          <a:srcRect b="0" l="0" r="0" t="0"/>
          <a:stretch/>
        </p:blipFill>
        <p:spPr>
          <a:xfrm>
            <a:off x="1176338" y="2585154"/>
            <a:ext cx="6799262" cy="32561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13"/>
          <p:cNvSpPr txBox="1"/>
          <p:nvPr>
            <p:ph type="title"/>
          </p:nvPr>
        </p:nvSpPr>
        <p:spPr>
          <a:xfrm>
            <a:off x="1176866" y="915337"/>
            <a:ext cx="6798734"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600"/>
              <a:buFont typeface="Garamond"/>
              <a:buNone/>
            </a:pPr>
            <a:r>
              <a:rPr lang="es-CO" sz="3600"/>
              <a:t>7.2.bpmn entrada de inventario</a:t>
            </a:r>
            <a:endParaRPr/>
          </a:p>
        </p:txBody>
      </p:sp>
      <p:pic>
        <p:nvPicPr>
          <p:cNvPr id="233" name="Google Shape;233;p13"/>
          <p:cNvPicPr preferRelativeResize="0"/>
          <p:nvPr>
            <p:ph idx="1" type="body"/>
          </p:nvPr>
        </p:nvPicPr>
        <p:blipFill rotWithShape="1">
          <a:blip r:embed="rId3">
            <a:alphaModFix/>
          </a:blip>
          <a:srcRect b="0" l="0" r="0" t="0"/>
          <a:stretch/>
        </p:blipFill>
        <p:spPr>
          <a:xfrm>
            <a:off x="1176338" y="2503932"/>
            <a:ext cx="6799262" cy="34185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14"/>
          <p:cNvSpPr txBox="1"/>
          <p:nvPr>
            <p:ph type="title"/>
          </p:nvPr>
        </p:nvSpPr>
        <p:spPr>
          <a:xfrm>
            <a:off x="1176866" y="915337"/>
            <a:ext cx="6798734"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000"/>
              <a:buFont typeface="Garamond"/>
              <a:buNone/>
            </a:pPr>
            <a:r>
              <a:rPr lang="es-CO"/>
              <a:t>7.3.solicitud articulo</a:t>
            </a:r>
            <a:endParaRPr/>
          </a:p>
        </p:txBody>
      </p:sp>
      <p:pic>
        <p:nvPicPr>
          <p:cNvPr id="239" name="Google Shape;239;p14"/>
          <p:cNvPicPr preferRelativeResize="0"/>
          <p:nvPr>
            <p:ph idx="1" type="body"/>
          </p:nvPr>
        </p:nvPicPr>
        <p:blipFill rotWithShape="1">
          <a:blip r:embed="rId3">
            <a:alphaModFix/>
          </a:blip>
          <a:srcRect b="0" l="0" r="0" t="0"/>
          <a:stretch/>
        </p:blipFill>
        <p:spPr>
          <a:xfrm>
            <a:off x="1176338" y="2560194"/>
            <a:ext cx="6799262" cy="33060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15"/>
          <p:cNvSpPr txBox="1"/>
          <p:nvPr>
            <p:ph type="title"/>
          </p:nvPr>
        </p:nvSpPr>
        <p:spPr>
          <a:xfrm>
            <a:off x="609600" y="1066800"/>
            <a:ext cx="8001000"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2790"/>
              <a:buFont typeface="Garamond"/>
              <a:buNone/>
            </a:pPr>
            <a:r>
              <a:rPr b="1" lang="es-CO" sz="2790"/>
              <a:t>8. REQUERIMIENTOS FUNCIONALES (RF) Y NO FUNCIONALES(RNF)</a:t>
            </a:r>
            <a:br>
              <a:rPr lang="es-CO" sz="3600"/>
            </a:br>
            <a:br>
              <a:rPr lang="es-CO" sz="3600"/>
            </a:br>
            <a:endParaRPr sz="3600"/>
          </a:p>
        </p:txBody>
      </p:sp>
      <p:sp>
        <p:nvSpPr>
          <p:cNvPr id="245" name="Google Shape;245;p15"/>
          <p:cNvSpPr txBox="1"/>
          <p:nvPr>
            <p:ph idx="1" type="body"/>
          </p:nvPr>
        </p:nvSpPr>
        <p:spPr>
          <a:xfrm>
            <a:off x="381000" y="1905000"/>
            <a:ext cx="6798736" cy="3444997"/>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b="1" lang="es-CO"/>
              <a:t>8.1 Requerimientos Funcionales</a:t>
            </a:r>
            <a:endParaRPr/>
          </a:p>
          <a:p>
            <a:pPr indent="0" lvl="0" marL="0" rtl="0" algn="l">
              <a:spcBef>
                <a:spcPts val="1080"/>
              </a:spcBef>
              <a:spcAft>
                <a:spcPts val="0"/>
              </a:spcAft>
              <a:buSzPts val="2760"/>
              <a:buNone/>
            </a:pPr>
            <a:br>
              <a:rPr lang="es-CO"/>
            </a:br>
            <a:endParaRPr/>
          </a:p>
        </p:txBody>
      </p:sp>
      <p:graphicFrame>
        <p:nvGraphicFramePr>
          <p:cNvPr id="246" name="Google Shape;246;p15"/>
          <p:cNvGraphicFramePr/>
          <p:nvPr/>
        </p:nvGraphicFramePr>
        <p:xfrm>
          <a:off x="609600" y="2559027"/>
          <a:ext cx="3000000" cy="3000000"/>
        </p:xfrm>
        <a:graphic>
          <a:graphicData uri="http://schemas.openxmlformats.org/drawingml/2006/table">
            <a:tbl>
              <a:tblPr>
                <a:noFill/>
                <a:tableStyleId>{C10A8364-D2B3-41CE-BA73-92903F4AA633}</a:tableStyleId>
              </a:tblPr>
              <a:tblGrid>
                <a:gridCol w="1327700"/>
                <a:gridCol w="6673300"/>
              </a:tblGrid>
              <a:tr h="5181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Identificación del requerimiento:</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RF01</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015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Nombre del Requerimiento:</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Autentificación de Usuario.</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2825">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Características:</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El usuario deberá identificarse para acceder a cualquier parte del sistema.</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81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Descripción del requerimiento:</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El usuario debe suministrar datos como: Nombre de usuario y password.</a:t>
                      </a:r>
                      <a:endParaRPr sz="1800" u="none" cap="none" strike="noStrike"/>
                    </a:p>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El sistema podrá ser consultado por el usuario y tendrá accesibilidad total al sistema.</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86575">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Requerimiento NO funcional:</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RNF01</a:t>
                      </a:r>
                      <a:endParaRPr/>
                    </a:p>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RNF03</a:t>
                      </a:r>
                      <a:endParaRPr/>
                    </a:p>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RNF04</a:t>
                      </a:r>
                      <a:endParaRPr/>
                    </a:p>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RNF06</a:t>
                      </a:r>
                      <a:endParaRPr/>
                    </a:p>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RNF07</a:t>
                      </a:r>
                      <a:endParaRPr/>
                    </a:p>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RNF08</a:t>
                      </a:r>
                      <a:endParaRPr/>
                    </a:p>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RNF14</a:t>
                      </a:r>
                      <a:endParaRPr/>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0150">
                <a:tc gridSpan="2">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Prioridad del requerimiento:</a:t>
                      </a:r>
                      <a:endParaRPr sz="1800" u="none" cap="none" strike="noStrike"/>
                    </a:p>
                    <a:p>
                      <a:pPr indent="0" lvl="0" marL="0" marR="0" rtl="0" algn="l">
                        <a:spcBef>
                          <a:spcPts val="0"/>
                        </a:spcBef>
                        <a:spcAft>
                          <a:spcPts val="0"/>
                        </a:spcAft>
                        <a:buNone/>
                      </a:pPr>
                      <a:r>
                        <a:rPr b="0" i="0" lang="es-CO" sz="1000" u="none" cap="none" strike="noStrike">
                          <a:solidFill>
                            <a:srgbClr val="000000"/>
                          </a:solidFill>
                          <a:latin typeface="Arial"/>
                          <a:ea typeface="Arial"/>
                          <a:cs typeface="Arial"/>
                          <a:sym typeface="Arial"/>
                        </a:rPr>
                        <a:t>Alta</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sp>
        <p:nvSpPr>
          <p:cNvPr id="247" name="Google Shape;247;p15"/>
          <p:cNvSpPr/>
          <p:nvPr/>
        </p:nvSpPr>
        <p:spPr>
          <a:xfrm>
            <a:off x="1833563" y="2566988"/>
            <a:ext cx="9144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graphicFrame>
        <p:nvGraphicFramePr>
          <p:cNvPr id="252" name="Google Shape;252;p16"/>
          <p:cNvGraphicFramePr/>
          <p:nvPr/>
        </p:nvGraphicFramePr>
        <p:xfrm>
          <a:off x="609600" y="533400"/>
          <a:ext cx="3000000" cy="3000000"/>
        </p:xfrm>
        <a:graphic>
          <a:graphicData uri="http://schemas.openxmlformats.org/drawingml/2006/table">
            <a:tbl>
              <a:tblPr>
                <a:noFill/>
                <a:tableStyleId>{C10A8364-D2B3-41CE-BA73-92903F4AA633}</a:tableStyleId>
              </a:tblPr>
              <a:tblGrid>
                <a:gridCol w="1805775"/>
                <a:gridCol w="6195225"/>
              </a:tblGrid>
              <a:tr h="1270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Identificación del requerimiento: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RF02</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Nombre del Requerimiento: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Consultar Información.</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Características: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El sistema ofrecerá al usuario información general acerca de todos los productos.</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Descripción del requerimiento:</a:t>
                      </a:r>
                      <a:r>
                        <a:rPr b="1" i="1" lang="es-CO" sz="1000" u="none" cap="none" strike="noStrike">
                          <a:solidFill>
                            <a:srgbClr val="000000"/>
                          </a:solidFill>
                          <a:latin typeface="Arial"/>
                          <a:ea typeface="Arial"/>
                          <a:cs typeface="Arial"/>
                          <a:sym typeface="Arial"/>
                        </a:rPr>
                        <a:t>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Consultar información general sobre los productos de consumo que la institución ofrece.</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Requerimiento NO funcional: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RNF01</a:t>
                      </a:r>
                      <a:endParaRPr/>
                    </a:p>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RNF03</a:t>
                      </a:r>
                      <a:endParaRPr/>
                    </a:p>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RNF05</a:t>
                      </a:r>
                      <a:endParaRPr/>
                    </a:p>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RNF06</a:t>
                      </a:r>
                      <a:endParaRPr/>
                    </a:p>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RNF08</a:t>
                      </a:r>
                      <a:endParaRPr/>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gridSpan="2">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Prioridad del requerimiento:     </a:t>
                      </a:r>
                      <a:endParaRPr sz="1800" u="none" cap="none" strike="noStrike"/>
                    </a:p>
                    <a:p>
                      <a:pPr indent="0" lvl="0" marL="0" marR="0" rtl="0" algn="l">
                        <a:spcBef>
                          <a:spcPts val="0"/>
                        </a:spcBef>
                        <a:spcAft>
                          <a:spcPts val="0"/>
                        </a:spcAft>
                        <a:buNone/>
                      </a:pPr>
                      <a:r>
                        <a:rPr b="0" i="0" lang="es-CO" sz="1000" u="none" cap="none" strike="noStrike">
                          <a:solidFill>
                            <a:srgbClr val="000000"/>
                          </a:solidFill>
                          <a:latin typeface="Arial"/>
                          <a:ea typeface="Arial"/>
                          <a:cs typeface="Arial"/>
                          <a:sym typeface="Arial"/>
                        </a:rPr>
                        <a:t>Alta</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graphicFrame>
        <p:nvGraphicFramePr>
          <p:cNvPr id="253" name="Google Shape;253;p16"/>
          <p:cNvGraphicFramePr/>
          <p:nvPr/>
        </p:nvGraphicFramePr>
        <p:xfrm>
          <a:off x="533400" y="3352800"/>
          <a:ext cx="3000000" cy="3000000"/>
        </p:xfrm>
        <a:graphic>
          <a:graphicData uri="http://schemas.openxmlformats.org/drawingml/2006/table">
            <a:tbl>
              <a:tblPr>
                <a:noFill/>
                <a:tableStyleId>{C10A8364-D2B3-41CE-BA73-92903F4AA633}</a:tableStyleId>
              </a:tblPr>
              <a:tblGrid>
                <a:gridCol w="1822975"/>
                <a:gridCol w="6254225"/>
              </a:tblGrid>
              <a:tr h="730675">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Identificación del requerimiento: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RF03</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00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Nombre del Requerimiento: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Modificar.</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00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Características: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El sistema permitirá al usuario modificar los datos de los productos creados por el usuario.</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75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Descripción del requerimiento:</a:t>
                      </a:r>
                      <a:r>
                        <a:rPr b="1" i="1" lang="es-CO" sz="1000" u="none" cap="none" strike="noStrike">
                          <a:solidFill>
                            <a:srgbClr val="000000"/>
                          </a:solidFill>
                          <a:latin typeface="Arial"/>
                          <a:ea typeface="Arial"/>
                          <a:cs typeface="Arial"/>
                          <a:sym typeface="Arial"/>
                        </a:rPr>
                        <a:t>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Permite al usuario modificar datos de los productos creados.</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050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Requerimiento NO funcional: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RNF01</a:t>
                      </a:r>
                      <a:endParaRPr/>
                    </a:p>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RNF03</a:t>
                      </a:r>
                      <a:endParaRPr/>
                    </a:p>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RNF05</a:t>
                      </a:r>
                      <a:endParaRPr/>
                    </a:p>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RNF08</a:t>
                      </a:r>
                      <a:endParaRPr/>
                    </a:p>
                    <a:p>
                      <a:pPr indent="-63500" lvl="0" marL="0" marR="0" rtl="0" algn="just">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RNF10</a:t>
                      </a:r>
                      <a:endParaRPr/>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750">
                <a:tc gridSpan="2">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Prioridad del requerimiento:     </a:t>
                      </a:r>
                      <a:endParaRPr sz="1800" u="none" cap="none" strike="noStrike"/>
                    </a:p>
                    <a:p>
                      <a:pPr indent="0" lvl="0" marL="0" marR="0" rtl="0" algn="l">
                        <a:spcBef>
                          <a:spcPts val="0"/>
                        </a:spcBef>
                        <a:spcAft>
                          <a:spcPts val="0"/>
                        </a:spcAft>
                        <a:buNone/>
                      </a:pPr>
                      <a:r>
                        <a:rPr b="0" i="0" lang="es-CO" sz="1000" u="none" cap="none" strike="noStrike">
                          <a:solidFill>
                            <a:srgbClr val="000000"/>
                          </a:solidFill>
                          <a:latin typeface="Arial"/>
                          <a:ea typeface="Arial"/>
                          <a:cs typeface="Arial"/>
                          <a:sym typeface="Arial"/>
                        </a:rPr>
                        <a:t>Alta</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sp>
        <p:nvSpPr>
          <p:cNvPr id="254" name="Google Shape;254;p16"/>
          <p:cNvSpPr/>
          <p:nvPr/>
        </p:nvSpPr>
        <p:spPr>
          <a:xfrm>
            <a:off x="1067594" y="2854088"/>
            <a:ext cx="184731" cy="2215991"/>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br>
              <a:rPr b="0" i="0" lang="es-CO" sz="1800" u="none" cap="none" strike="noStrike">
                <a:solidFill>
                  <a:schemeClr val="dk1"/>
                </a:solidFill>
                <a:latin typeface="Arial"/>
                <a:ea typeface="Arial"/>
                <a:cs typeface="Arial"/>
                <a:sym typeface="Arial"/>
              </a:rPr>
            </a:br>
            <a:br>
              <a:rPr b="0" i="0" lang="es-CO" sz="1800" u="none" cap="none" strike="noStrike">
                <a:solidFill>
                  <a:schemeClr val="dk1"/>
                </a:solidFill>
                <a:latin typeface="Arial"/>
                <a:ea typeface="Arial"/>
                <a:cs typeface="Arial"/>
                <a:sym typeface="Arial"/>
              </a:rPr>
            </a:br>
            <a:br>
              <a:rPr b="0" i="0" lang="es-CO" sz="1800" u="none" cap="none" strike="noStrike">
                <a:solidFill>
                  <a:schemeClr val="dk1"/>
                </a:solidFill>
                <a:latin typeface="Arial"/>
                <a:ea typeface="Arial"/>
                <a:cs typeface="Arial"/>
                <a:sym typeface="Arial"/>
              </a:rPr>
            </a:b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17"/>
          <p:cNvSpPr/>
          <p:nvPr/>
        </p:nvSpPr>
        <p:spPr>
          <a:xfrm>
            <a:off x="533400" y="609600"/>
            <a:ext cx="4572000" cy="10259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u="none" strike="noStrike">
                <a:solidFill>
                  <a:srgbClr val="000000"/>
                </a:solidFill>
                <a:latin typeface="Times New Roman"/>
                <a:ea typeface="Times New Roman"/>
                <a:cs typeface="Times New Roman"/>
                <a:sym typeface="Times New Roman"/>
              </a:rPr>
              <a:t>8.2 Requerimientos no funcionales</a:t>
            </a:r>
            <a:endParaRPr b="0" sz="1800">
              <a:solidFill>
                <a:schemeClr val="dk1"/>
              </a:solidFill>
              <a:latin typeface="Arial"/>
              <a:ea typeface="Arial"/>
              <a:cs typeface="Arial"/>
              <a:sym typeface="Arial"/>
            </a:endParaRPr>
          </a:p>
          <a:p>
            <a:pPr indent="0" lvl="0" marL="0" marR="0" rtl="0" algn="l">
              <a:spcBef>
                <a:spcPts val="800"/>
              </a:spcBef>
              <a:spcAft>
                <a:spcPts val="0"/>
              </a:spcAft>
              <a:buNone/>
            </a:pPr>
            <a:br>
              <a:rPr lang="es-CO"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graphicFrame>
        <p:nvGraphicFramePr>
          <p:cNvPr id="260" name="Google Shape;260;p17"/>
          <p:cNvGraphicFramePr/>
          <p:nvPr/>
        </p:nvGraphicFramePr>
        <p:xfrm>
          <a:off x="533400" y="1122561"/>
          <a:ext cx="3000000" cy="3000000"/>
        </p:xfrm>
        <a:graphic>
          <a:graphicData uri="http://schemas.openxmlformats.org/drawingml/2006/table">
            <a:tbl>
              <a:tblPr>
                <a:noFill/>
                <a:tableStyleId>{C10A8364-D2B3-41CE-BA73-92903F4AA633}</a:tableStyleId>
              </a:tblPr>
              <a:tblGrid>
                <a:gridCol w="1822975"/>
                <a:gridCol w="6254225"/>
              </a:tblGrid>
              <a:tr h="1270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Identificación del requerimiento: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000" u="none" cap="none" strike="noStrike">
                          <a:solidFill>
                            <a:srgbClr val="000000"/>
                          </a:solidFill>
                          <a:latin typeface="Arial"/>
                          <a:ea typeface="Arial"/>
                          <a:cs typeface="Arial"/>
                          <a:sym typeface="Arial"/>
                        </a:rPr>
                        <a:t>RNF01</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Nombre del Requerimiento: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000" u="none" cap="none" strike="noStrike">
                          <a:solidFill>
                            <a:srgbClr val="000000"/>
                          </a:solidFill>
                          <a:latin typeface="Arial"/>
                          <a:ea typeface="Arial"/>
                          <a:cs typeface="Arial"/>
                          <a:sym typeface="Arial"/>
                        </a:rPr>
                        <a:t>Interfaz del sistema.</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Características: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000" u="none" cap="none" strike="noStrike">
                          <a:solidFill>
                            <a:srgbClr val="000000"/>
                          </a:solidFill>
                          <a:latin typeface="Arial"/>
                          <a:ea typeface="Arial"/>
                          <a:cs typeface="Arial"/>
                          <a:sym typeface="Arial"/>
                        </a:rPr>
                        <a:t>El sistema presentara una interfaz de usuario sencilla para que sea de fácil manejo a los usuarios del sistema.</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Descripción del requerimiento:</a:t>
                      </a:r>
                      <a:r>
                        <a:rPr b="1" i="1" lang="es-CO" sz="1000" u="none" cap="none" strike="noStrike">
                          <a:solidFill>
                            <a:srgbClr val="000000"/>
                          </a:solidFill>
                          <a:latin typeface="Arial"/>
                          <a:ea typeface="Arial"/>
                          <a:cs typeface="Arial"/>
                          <a:sym typeface="Arial"/>
                        </a:rPr>
                        <a:t>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El sistema debe tener una interfaz de uso intuitiva y sencilla.</a:t>
                      </a:r>
                      <a:endParaRPr sz="1800" u="none" cap="none" strike="noStrike"/>
                    </a:p>
                    <a:p>
                      <a:pPr indent="0" lvl="0" marL="0" marR="0" rtl="0" algn="l">
                        <a:spcBef>
                          <a:spcPts val="800"/>
                        </a:spcBef>
                        <a:spcAft>
                          <a:spcPts val="0"/>
                        </a:spcAft>
                        <a:buNone/>
                      </a:pPr>
                      <a:br>
                        <a:rPr lang="es-CO" sz="1800" u="none" cap="none" strike="noStrike"/>
                      </a:b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gridSpan="2">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Prioridad del requerimiento:     </a:t>
                      </a:r>
                      <a:endParaRPr sz="1800" u="none" cap="none" strike="noStrike"/>
                    </a:p>
                    <a:p>
                      <a:pPr indent="0" lvl="0" marL="0" marR="0" rtl="0" algn="l">
                        <a:spcBef>
                          <a:spcPts val="0"/>
                        </a:spcBef>
                        <a:spcAft>
                          <a:spcPts val="0"/>
                        </a:spcAft>
                        <a:buNone/>
                      </a:pPr>
                      <a:r>
                        <a:rPr b="0" i="0" lang="es-CO" sz="1000" u="none" cap="none" strike="noStrike">
                          <a:solidFill>
                            <a:srgbClr val="000000"/>
                          </a:solidFill>
                          <a:latin typeface="Arial"/>
                          <a:ea typeface="Arial"/>
                          <a:cs typeface="Arial"/>
                          <a:sym typeface="Arial"/>
                        </a:rPr>
                        <a:t>Alta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graphicFrame>
        <p:nvGraphicFramePr>
          <p:cNvPr id="261" name="Google Shape;261;p17"/>
          <p:cNvGraphicFramePr/>
          <p:nvPr/>
        </p:nvGraphicFramePr>
        <p:xfrm>
          <a:off x="609600" y="3886200"/>
          <a:ext cx="3000000" cy="3000000"/>
        </p:xfrm>
        <a:graphic>
          <a:graphicData uri="http://schemas.openxmlformats.org/drawingml/2006/table">
            <a:tbl>
              <a:tblPr>
                <a:noFill/>
                <a:tableStyleId>{C10A8364-D2B3-41CE-BA73-92903F4AA633}</a:tableStyleId>
              </a:tblPr>
              <a:tblGrid>
                <a:gridCol w="1805775"/>
                <a:gridCol w="6195225"/>
              </a:tblGrid>
              <a:tr h="1270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Identificación del requerimiento: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000" u="none" cap="none" strike="noStrike">
                          <a:solidFill>
                            <a:srgbClr val="000000"/>
                          </a:solidFill>
                          <a:latin typeface="Arial"/>
                          <a:ea typeface="Arial"/>
                          <a:cs typeface="Arial"/>
                          <a:sym typeface="Arial"/>
                        </a:rPr>
                        <a:t>RNF02</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Nombre del Requerimiento: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000" u="none" cap="none" strike="noStrike">
                          <a:solidFill>
                            <a:srgbClr val="000000"/>
                          </a:solidFill>
                          <a:latin typeface="Arial"/>
                          <a:ea typeface="Arial"/>
                          <a:cs typeface="Arial"/>
                          <a:sym typeface="Arial"/>
                        </a:rPr>
                        <a:t>Manual de Usuario.</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Características: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El sistema deberá de tener un manual de usuario para facilitar el uso del aplicativo que serán realizados por el administrador.</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Descripción del requerimiento:</a:t>
                      </a:r>
                      <a:r>
                        <a:rPr b="1" i="1" lang="es-CO" sz="1000" u="none" cap="none" strike="noStrike">
                          <a:solidFill>
                            <a:srgbClr val="000000"/>
                          </a:solidFill>
                          <a:latin typeface="Arial"/>
                          <a:ea typeface="Arial"/>
                          <a:cs typeface="Arial"/>
                          <a:sym typeface="Arial"/>
                        </a:rPr>
                        <a:t>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El sistema debe de disponer de una documentación fácilmente actualizable que permita realizar operaciones de uso con el menor esfuerzo posible.</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gridSpan="2">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Prioridad del requerimiento:     </a:t>
                      </a:r>
                      <a:endParaRPr sz="1800" u="none" cap="none" strike="noStrike"/>
                    </a:p>
                    <a:p>
                      <a:pPr indent="0" lvl="0" marL="0" marR="0" rtl="0" algn="l">
                        <a:spcBef>
                          <a:spcPts val="0"/>
                        </a:spcBef>
                        <a:spcAft>
                          <a:spcPts val="0"/>
                        </a:spcAft>
                        <a:buNone/>
                      </a:pPr>
                      <a:r>
                        <a:rPr b="0" i="0" lang="es-CO" sz="1000" u="none" cap="none" strike="noStrike">
                          <a:solidFill>
                            <a:srgbClr val="000000"/>
                          </a:solidFill>
                          <a:latin typeface="Arial"/>
                          <a:ea typeface="Arial"/>
                          <a:cs typeface="Arial"/>
                          <a:sym typeface="Arial"/>
                        </a:rPr>
                        <a:t>Alta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sp>
        <p:nvSpPr>
          <p:cNvPr id="262" name="Google Shape;262;p17"/>
          <p:cNvSpPr/>
          <p:nvPr/>
        </p:nvSpPr>
        <p:spPr>
          <a:xfrm>
            <a:off x="991394" y="403860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graphicFrame>
        <p:nvGraphicFramePr>
          <p:cNvPr id="267" name="Google Shape;267;p18"/>
          <p:cNvGraphicFramePr/>
          <p:nvPr/>
        </p:nvGraphicFramePr>
        <p:xfrm>
          <a:off x="762000" y="914400"/>
          <a:ext cx="3000000" cy="3000000"/>
        </p:xfrm>
        <a:graphic>
          <a:graphicData uri="http://schemas.openxmlformats.org/drawingml/2006/table">
            <a:tbl>
              <a:tblPr>
                <a:noFill/>
                <a:tableStyleId>{C10A8364-D2B3-41CE-BA73-92903F4AA633}</a:tableStyleId>
              </a:tblPr>
              <a:tblGrid>
                <a:gridCol w="1680150"/>
                <a:gridCol w="6092250"/>
              </a:tblGrid>
              <a:tr h="44195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Identificación del requerimiento: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000" u="none" cap="none" strike="noStrike">
                          <a:solidFill>
                            <a:srgbClr val="000000"/>
                          </a:solidFill>
                          <a:latin typeface="Arial"/>
                          <a:ea typeface="Arial"/>
                          <a:cs typeface="Arial"/>
                          <a:sym typeface="Arial"/>
                        </a:rPr>
                        <a:t>RNF03</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195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Nombre del Requerimiento: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000" u="none" cap="none" strike="noStrike">
                          <a:solidFill>
                            <a:srgbClr val="000000"/>
                          </a:solidFill>
                          <a:latin typeface="Arial"/>
                          <a:ea typeface="Arial"/>
                          <a:cs typeface="Arial"/>
                          <a:sym typeface="Arial"/>
                        </a:rPr>
                        <a:t>Diseño de la interfaz a la característica de la web.</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195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Características: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El sistema deberá de tener una interfaz de usuario, teniendo en cuenta las características de la web de la institución.</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1950">
                <a:tc>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Descripción del requerimiento:</a:t>
                      </a:r>
                      <a:r>
                        <a:rPr b="1" i="1" lang="es-CO" sz="1000" u="none" cap="none" strike="noStrike">
                          <a:solidFill>
                            <a:srgbClr val="000000"/>
                          </a:solidFill>
                          <a:latin typeface="Arial"/>
                          <a:ea typeface="Arial"/>
                          <a:cs typeface="Arial"/>
                          <a:sym typeface="Arial"/>
                        </a:rPr>
                        <a:t>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0" i="0" lang="es-CO" sz="1000" u="none" cap="none" strike="noStrike">
                          <a:solidFill>
                            <a:srgbClr val="000000"/>
                          </a:solidFill>
                          <a:latin typeface="Arial"/>
                          <a:ea typeface="Arial"/>
                          <a:cs typeface="Arial"/>
                          <a:sym typeface="Arial"/>
                        </a:rPr>
                        <a:t>La interfaz de usuario debe ajustarse a las características de la web de la institución, dentro de la cual estará incorporado el sistema de control y manejo de los diferentes procesos del inventario.</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1950">
                <a:tc gridSpan="2">
                  <a:txBody>
                    <a:bodyPr>
                      <a:noAutofit/>
                    </a:bodyPr>
                    <a:lstStyle/>
                    <a:p>
                      <a:pPr indent="0" lvl="0" marL="0" marR="0" rtl="0" algn="l">
                        <a:spcBef>
                          <a:spcPts val="0"/>
                        </a:spcBef>
                        <a:spcAft>
                          <a:spcPts val="0"/>
                        </a:spcAft>
                        <a:buNone/>
                      </a:pPr>
                      <a:r>
                        <a:rPr b="1" i="0" lang="es-CO" sz="1000" u="none" cap="none" strike="noStrike">
                          <a:solidFill>
                            <a:srgbClr val="000000"/>
                          </a:solidFill>
                          <a:latin typeface="Arial"/>
                          <a:ea typeface="Arial"/>
                          <a:cs typeface="Arial"/>
                          <a:sym typeface="Arial"/>
                        </a:rPr>
                        <a:t>Prioridad del requerimiento:     </a:t>
                      </a:r>
                      <a:endParaRPr sz="1800" u="none" cap="none" strike="noStrike"/>
                    </a:p>
                    <a:p>
                      <a:pPr indent="0" lvl="0" marL="0" marR="0" rtl="0" algn="l">
                        <a:spcBef>
                          <a:spcPts val="0"/>
                        </a:spcBef>
                        <a:spcAft>
                          <a:spcPts val="0"/>
                        </a:spcAft>
                        <a:buNone/>
                      </a:pPr>
                      <a:r>
                        <a:rPr b="0" i="0" lang="es-CO" sz="1000" u="none" cap="none" strike="noStrike">
                          <a:solidFill>
                            <a:srgbClr val="000000"/>
                          </a:solidFill>
                          <a:latin typeface="Arial"/>
                          <a:ea typeface="Arial"/>
                          <a:cs typeface="Arial"/>
                          <a:sym typeface="Arial"/>
                        </a:rPr>
                        <a:t>Alta </a:t>
                      </a:r>
                      <a:endParaRPr sz="1800" u="none" cap="none" strike="noStrike"/>
                    </a:p>
                  </a:txBody>
                  <a:tcPr marT="45725" marB="45725"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sp>
        <p:nvSpPr>
          <p:cNvPr id="268" name="Google Shape;268;p18"/>
          <p:cNvSpPr/>
          <p:nvPr/>
        </p:nvSpPr>
        <p:spPr>
          <a:xfrm>
            <a:off x="1524794" y="373380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br>
              <a:rPr b="0" i="0" lang="es-CO" sz="1800" u="none" cap="none" strike="noStrike">
                <a:solidFill>
                  <a:schemeClr val="dk1"/>
                </a:solidFill>
                <a:latin typeface="Arial"/>
                <a:ea typeface="Arial"/>
                <a:cs typeface="Arial"/>
                <a:sym typeface="Arial"/>
              </a:rPr>
            </a:b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
          <p:cNvSpPr txBox="1"/>
          <p:nvPr>
            <p:ph type="title"/>
          </p:nvPr>
        </p:nvSpPr>
        <p:spPr>
          <a:xfrm>
            <a:off x="1295400" y="2819400"/>
            <a:ext cx="6798734"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600"/>
              <a:buFont typeface="Garamond"/>
              <a:buNone/>
            </a:pPr>
            <a:br>
              <a:rPr lang="es-CO" sz="3600"/>
            </a:br>
            <a:r>
              <a:rPr b="1" lang="es-CO" sz="2430"/>
              <a:t>IMPLEMENTACION</a:t>
            </a:r>
            <a:r>
              <a:rPr b="1" lang="es-CO" sz="2430"/>
              <a:t> DE UN SISTEMA DE INFORMACIÓN PARA EL CONTROL Y MANEJO DE INVENTARIOS DEL ALMACÉN DE LA I.E.D</a:t>
            </a:r>
            <a:br>
              <a:rPr lang="es-CO" sz="3600"/>
            </a:br>
            <a:br>
              <a:rPr lang="es-CO" sz="3600"/>
            </a:br>
            <a:br>
              <a:rPr lang="es-CO" sz="3600"/>
            </a:br>
            <a:r>
              <a:rPr lang="es-CO" sz="1979"/>
              <a:t>SERVICIO NACIONAL DE APRENDIZAJE – SENA</a:t>
            </a:r>
            <a:br>
              <a:rPr lang="es-CO" sz="1979"/>
            </a:br>
            <a:r>
              <a:rPr lang="es-CO" sz="1979"/>
              <a:t>CENTRO DE ELECTRICIDAD, ELECTRONICA Y TELECOMUNICACIONES</a:t>
            </a:r>
            <a:br>
              <a:rPr lang="es-CO" sz="1979"/>
            </a:br>
            <a:r>
              <a:rPr lang="es-CO" sz="1979"/>
              <a:t>TECNOLOGO EN ANALISIS Y DESARROLLO EN SISTEMAS DE INFORMACION</a:t>
            </a:r>
            <a:br>
              <a:rPr lang="es-CO" sz="1979"/>
            </a:br>
            <a:r>
              <a:rPr b="1" lang="es-CO" sz="1979"/>
              <a:t>No. FICHA </a:t>
            </a:r>
            <a:r>
              <a:rPr lang="es-CO" sz="1979"/>
              <a:t>1834732</a:t>
            </a:r>
            <a:br>
              <a:rPr lang="es-CO" sz="1979"/>
            </a:br>
            <a:r>
              <a:rPr lang="es-CO" sz="1979"/>
              <a:t>BOGOTA D.C. 2019</a:t>
            </a:r>
            <a:br>
              <a:rPr lang="es-CO" sz="3600"/>
            </a:br>
            <a:br>
              <a:rPr lang="es-CO" sz="3600"/>
            </a:b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g5972cc826a_0_2"/>
          <p:cNvPicPr preferRelativeResize="0"/>
          <p:nvPr/>
        </p:nvPicPr>
        <p:blipFill>
          <a:blip r:embed="rId3">
            <a:alphaModFix/>
          </a:blip>
          <a:stretch>
            <a:fillRect/>
          </a:stretch>
        </p:blipFill>
        <p:spPr>
          <a:xfrm>
            <a:off x="1221525" y="1299750"/>
            <a:ext cx="6979375" cy="4450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
          <p:cNvSpPr txBox="1"/>
          <p:nvPr>
            <p:ph type="title"/>
          </p:nvPr>
        </p:nvSpPr>
        <p:spPr>
          <a:xfrm>
            <a:off x="1295400" y="3581400"/>
            <a:ext cx="6798734"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1979"/>
              <a:buFont typeface="Garamond"/>
              <a:buNone/>
            </a:pPr>
            <a:br>
              <a:rPr lang="es-CO" sz="1979"/>
            </a:br>
            <a:r>
              <a:rPr lang="es-CO" sz="1979">
                <a:latin typeface="Arial"/>
                <a:ea typeface="Arial"/>
                <a:cs typeface="Arial"/>
                <a:sym typeface="Arial"/>
              </a:rPr>
              <a:t>Este proyecto va dirigido a nuestros padres, seres queridos y a todas esas personas que colaboraron en brindar información para que este proyecto no tuviera falta de detalles y saliera de la mejor forma posible</a:t>
            </a:r>
            <a:r>
              <a:rPr lang="es-CO" sz="1979"/>
              <a:t>.</a:t>
            </a:r>
            <a:br>
              <a:rPr lang="es-CO" sz="3600"/>
            </a:br>
            <a:br>
              <a:rPr lang="es-CO" sz="3600"/>
            </a:br>
            <a:endParaRPr sz="3600"/>
          </a:p>
        </p:txBody>
      </p:sp>
      <p:sp>
        <p:nvSpPr>
          <p:cNvPr id="173" name="Google Shape;173;p3"/>
          <p:cNvSpPr txBox="1"/>
          <p:nvPr/>
        </p:nvSpPr>
        <p:spPr>
          <a:xfrm>
            <a:off x="3371872" y="1828800"/>
            <a:ext cx="264578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2800" u="none" cap="none" strike="noStrike">
                <a:solidFill>
                  <a:srgbClr val="A7EBEF"/>
                </a:solidFill>
                <a:latin typeface="Arial"/>
                <a:ea typeface="Arial"/>
                <a:cs typeface="Arial"/>
                <a:sym typeface="Arial"/>
              </a:rPr>
              <a:t>DEDICATORIA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4"/>
          <p:cNvSpPr txBox="1"/>
          <p:nvPr>
            <p:ph type="title"/>
          </p:nvPr>
        </p:nvSpPr>
        <p:spPr>
          <a:xfrm>
            <a:off x="1134533" y="1600200"/>
            <a:ext cx="6798734"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600"/>
              <a:buFont typeface="Garamond"/>
              <a:buNone/>
            </a:pPr>
            <a:r>
              <a:rPr b="1" lang="es-CO" sz="3600"/>
              <a:t>INTRODUCCIÓN</a:t>
            </a:r>
            <a:br>
              <a:rPr b="1" lang="es-CO" sz="3600"/>
            </a:br>
            <a:br>
              <a:rPr lang="es-CO" sz="3600"/>
            </a:br>
            <a:endParaRPr sz="3600"/>
          </a:p>
        </p:txBody>
      </p:sp>
      <p:sp>
        <p:nvSpPr>
          <p:cNvPr id="179" name="Google Shape;179;p4"/>
          <p:cNvSpPr txBox="1"/>
          <p:nvPr>
            <p:ph idx="1" type="body"/>
          </p:nvPr>
        </p:nvSpPr>
        <p:spPr>
          <a:xfrm>
            <a:off x="457200" y="2362201"/>
            <a:ext cx="8153400" cy="3581400"/>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SzPts val="2553"/>
              <a:buChar char="•"/>
            </a:pPr>
            <a:r>
              <a:rPr lang="es-CO" sz="2220"/>
              <a:t>Dentro de toda organización es de vital importancia la administración de elementos/artículos; de aquí la importancia del manejo del inventario, tanto en empresas como en dependencias gubernamentales, instituciones educativas y algunas otras. Cada vez son más las empresas, así como diversas instituciones que dedican esfuerzos a conseguir un buen sistema de información de control de inventarios para la cadena de suministro. </a:t>
            </a:r>
            <a:endParaRPr/>
          </a:p>
          <a:p>
            <a:pPr indent="-285750" lvl="0" marL="285750" rtl="0" algn="l">
              <a:lnSpc>
                <a:spcPct val="90000"/>
              </a:lnSpc>
              <a:spcBef>
                <a:spcPts val="1044"/>
              </a:spcBef>
              <a:spcAft>
                <a:spcPts val="0"/>
              </a:spcAft>
              <a:buSzPts val="2553"/>
              <a:buChar char="•"/>
            </a:pPr>
            <a:r>
              <a:rPr lang="es-CO" sz="2220"/>
              <a:t>Por consiguiente, el presente proyecto analiza la situación del almacén del colegio Nydia Quintero y una posible solución.</a:t>
            </a:r>
            <a:br>
              <a:rPr lang="es-CO" sz="2220"/>
            </a:br>
            <a:endParaRPr sz="22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5"/>
          <p:cNvSpPr txBox="1"/>
          <p:nvPr>
            <p:ph type="title"/>
          </p:nvPr>
        </p:nvSpPr>
        <p:spPr>
          <a:xfrm>
            <a:off x="1176866" y="915337"/>
            <a:ext cx="6798734" cy="1303867"/>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Garamond"/>
              <a:buNone/>
            </a:pPr>
            <a:r>
              <a:rPr b="1" lang="es-CO" sz="3600">
                <a:solidFill>
                  <a:schemeClr val="dk1"/>
                </a:solidFill>
              </a:rPr>
              <a:t>OBJETIVOS</a:t>
            </a:r>
            <a:br>
              <a:rPr b="1" lang="es-CO" sz="3600">
                <a:solidFill>
                  <a:schemeClr val="dk1"/>
                </a:solidFill>
              </a:rPr>
            </a:br>
            <a:endParaRPr b="1" sz="3600">
              <a:solidFill>
                <a:schemeClr val="dk1"/>
              </a:solidFill>
            </a:endParaRPr>
          </a:p>
        </p:txBody>
      </p:sp>
      <p:sp>
        <p:nvSpPr>
          <p:cNvPr id="185" name="Google Shape;185;p5"/>
          <p:cNvSpPr txBox="1"/>
          <p:nvPr>
            <p:ph idx="1" type="body"/>
          </p:nvPr>
        </p:nvSpPr>
        <p:spPr>
          <a:xfrm>
            <a:off x="1176865" y="2490135"/>
            <a:ext cx="6798736" cy="3444997"/>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725"/>
              <a:buNone/>
            </a:pPr>
            <a:r>
              <a:rPr b="1" lang="es-CO" sz="1500"/>
              <a:t>2.1 Objetivo General</a:t>
            </a:r>
            <a:endParaRPr sz="1500"/>
          </a:p>
          <a:p>
            <a:pPr indent="-285750" lvl="0" marL="285750" rtl="0" algn="l">
              <a:lnSpc>
                <a:spcPct val="80000"/>
              </a:lnSpc>
              <a:spcBef>
                <a:spcPts val="900"/>
              </a:spcBef>
              <a:spcAft>
                <a:spcPts val="0"/>
              </a:spcAft>
              <a:buSzPts val="1725"/>
              <a:buFont typeface="Noto Sans Symbols"/>
              <a:buChar char="⮚"/>
            </a:pPr>
            <a:r>
              <a:rPr lang="es-CO" sz="1500"/>
              <a:t>Diseñar, desarrollar e implementar un sistema de información que permita llevar el registro de artículos, el control de las entradas y salidas de los mismos, así como todas aquellas actividades requeridas en el almacén del colegio Nydia Quintero de Turbay I.E.D.</a:t>
            </a:r>
            <a:endParaRPr/>
          </a:p>
          <a:p>
            <a:pPr indent="0" lvl="0" marL="0" rtl="0" algn="l">
              <a:lnSpc>
                <a:spcPct val="80000"/>
              </a:lnSpc>
              <a:spcBef>
                <a:spcPts val="900"/>
              </a:spcBef>
              <a:spcAft>
                <a:spcPts val="0"/>
              </a:spcAft>
              <a:buSzPts val="1725"/>
              <a:buNone/>
            </a:pPr>
            <a:br>
              <a:rPr lang="es-CO" sz="1500"/>
            </a:br>
            <a:r>
              <a:rPr b="1" lang="es-CO" sz="1500"/>
              <a:t>2.2 Objetivos Específicos</a:t>
            </a:r>
            <a:endParaRPr sz="1500"/>
          </a:p>
          <a:p>
            <a:pPr indent="-285750" lvl="0" marL="285750" rtl="0" algn="l">
              <a:lnSpc>
                <a:spcPct val="80000"/>
              </a:lnSpc>
              <a:spcBef>
                <a:spcPts val="900"/>
              </a:spcBef>
              <a:spcAft>
                <a:spcPts val="0"/>
              </a:spcAft>
              <a:buSzPts val="1725"/>
              <a:buFont typeface="Noto Sans Symbols"/>
              <a:buChar char="❑"/>
            </a:pPr>
            <a:r>
              <a:rPr lang="es-CO" sz="1500"/>
              <a:t>Identificar si la institución cuenta con un control sistemático de la entrada y salida de cada uno de los elementos del inventario.</a:t>
            </a:r>
            <a:endParaRPr/>
          </a:p>
          <a:p>
            <a:pPr indent="-285750" lvl="0" marL="285750" rtl="0" algn="l">
              <a:lnSpc>
                <a:spcPct val="80000"/>
              </a:lnSpc>
              <a:spcBef>
                <a:spcPts val="900"/>
              </a:spcBef>
              <a:spcAft>
                <a:spcPts val="0"/>
              </a:spcAft>
              <a:buSzPts val="1725"/>
              <a:buFont typeface="Noto Sans Symbols"/>
              <a:buChar char="❑"/>
            </a:pPr>
            <a:r>
              <a:rPr lang="es-CO" sz="1500"/>
              <a:t>Determinar el proceso actual que se someten cada uno de los elementos del inventario para dimensionar las funciones a realizar y diseñar un plan de acciones correctivas. </a:t>
            </a:r>
            <a:endParaRPr/>
          </a:p>
          <a:p>
            <a:pPr indent="-285750" lvl="0" marL="285750" rtl="0" algn="l">
              <a:lnSpc>
                <a:spcPct val="80000"/>
              </a:lnSpc>
              <a:spcBef>
                <a:spcPts val="900"/>
              </a:spcBef>
              <a:spcAft>
                <a:spcPts val="0"/>
              </a:spcAft>
              <a:buSzPts val="1725"/>
              <a:buFont typeface="Noto Sans Symbols"/>
              <a:buChar char="❑"/>
            </a:pPr>
            <a:r>
              <a:rPr lang="es-CO" sz="1500"/>
              <a:t>Proponer un sistema de control y manejo de elementos del almacén de tal modo que optimice el rendimiento de las operaciones en la Institución.</a:t>
            </a:r>
            <a:endParaRPr/>
          </a:p>
          <a:p>
            <a:pPr indent="-176212" lvl="0" marL="285750" rtl="0" algn="l">
              <a:lnSpc>
                <a:spcPct val="80000"/>
              </a:lnSpc>
              <a:spcBef>
                <a:spcPts val="900"/>
              </a:spcBef>
              <a:spcAft>
                <a:spcPts val="0"/>
              </a:spcAft>
              <a:buSzPts val="1725"/>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6"/>
          <p:cNvSpPr txBox="1"/>
          <p:nvPr>
            <p:ph type="title"/>
          </p:nvPr>
        </p:nvSpPr>
        <p:spPr>
          <a:xfrm>
            <a:off x="1066800" y="1524000"/>
            <a:ext cx="6798734"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600"/>
              <a:buFont typeface="Garamond"/>
              <a:buNone/>
            </a:pPr>
            <a:r>
              <a:rPr b="1" lang="es-CO" sz="3600"/>
              <a:t>3. PLANTEAMIENTO DEL PROBLEMA</a:t>
            </a:r>
            <a:br>
              <a:rPr lang="es-CO" sz="3600"/>
            </a:br>
            <a:br>
              <a:rPr lang="es-CO" sz="3600"/>
            </a:br>
            <a:endParaRPr sz="3600"/>
          </a:p>
        </p:txBody>
      </p:sp>
      <p:sp>
        <p:nvSpPr>
          <p:cNvPr id="191" name="Google Shape;191;p6"/>
          <p:cNvSpPr txBox="1"/>
          <p:nvPr>
            <p:ph idx="1" type="body"/>
          </p:nvPr>
        </p:nvSpPr>
        <p:spPr>
          <a:xfrm>
            <a:off x="427567" y="2438400"/>
            <a:ext cx="8077200" cy="42672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553"/>
              <a:buChar char="•"/>
            </a:pPr>
            <a:r>
              <a:rPr lang="es-CO" sz="2220"/>
              <a:t>Anteriormente el Colegio Nydia Quintero de Turbay no tenia una persona encargada del control de inventario ocasionando un desorden En lo que entraba y salía del colegio.</a:t>
            </a:r>
            <a:endParaRPr sz="2220"/>
          </a:p>
          <a:p>
            <a:pPr indent="-285750" lvl="0" marL="285750" rtl="0" algn="l">
              <a:spcBef>
                <a:spcPts val="1044"/>
              </a:spcBef>
              <a:spcAft>
                <a:spcPts val="0"/>
              </a:spcAft>
              <a:buSzPts val="2553"/>
              <a:buChar char="•"/>
            </a:pPr>
            <a:r>
              <a:rPr lang="es-CO" sz="2220"/>
              <a:t>Actualmente el usuario encargado de llevar el control de estos elementos y bienes hace la gestión por la herramienta Excel de Office, para verificar que entra y sale del colegio ,pero le toma mucho tiempo.</a:t>
            </a:r>
            <a:endParaRPr/>
          </a:p>
          <a:p>
            <a:pPr indent="-285750" lvl="0" marL="285750" rtl="0" algn="l">
              <a:spcBef>
                <a:spcPts val="1044"/>
              </a:spcBef>
              <a:spcAft>
                <a:spcPts val="0"/>
              </a:spcAft>
              <a:buSzPts val="2553"/>
              <a:buChar char="•"/>
            </a:pPr>
            <a:r>
              <a:rPr lang="es-CO" sz="2220"/>
              <a:t>¿Cómo facilitar el proceso de control y manejo de las entradas y salidas e informes de todos los elementos/bienes en el Colegio Nydia Quintero de Turbay? </a:t>
            </a:r>
            <a:endParaRPr/>
          </a:p>
          <a:p>
            <a:pPr indent="-285750" lvl="0" marL="285750" rtl="0" algn="l">
              <a:spcBef>
                <a:spcPts val="1044"/>
              </a:spcBef>
              <a:spcAft>
                <a:spcPts val="0"/>
              </a:spcAft>
              <a:buSzPts val="2553"/>
              <a:buChar char="•"/>
            </a:pPr>
            <a:br>
              <a:rPr lang="es-CO" sz="2220"/>
            </a:br>
            <a:endParaRPr sz="22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7"/>
          <p:cNvSpPr txBox="1"/>
          <p:nvPr>
            <p:ph type="title"/>
          </p:nvPr>
        </p:nvSpPr>
        <p:spPr>
          <a:xfrm>
            <a:off x="1205300" y="1600200"/>
            <a:ext cx="6798734"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600"/>
              <a:buFont typeface="Garamond"/>
              <a:buNone/>
            </a:pPr>
            <a:r>
              <a:rPr b="1" lang="es-CO" sz="3600"/>
              <a:t>4. ALCANCE DEL PROYECTO</a:t>
            </a:r>
            <a:br>
              <a:rPr lang="es-CO" sz="3600"/>
            </a:br>
            <a:br>
              <a:rPr lang="es-CO" sz="3600"/>
            </a:br>
            <a:endParaRPr sz="3600"/>
          </a:p>
        </p:txBody>
      </p:sp>
      <p:sp>
        <p:nvSpPr>
          <p:cNvPr id="197" name="Google Shape;197;p7"/>
          <p:cNvSpPr txBox="1"/>
          <p:nvPr>
            <p:ph idx="1" type="body"/>
          </p:nvPr>
        </p:nvSpPr>
        <p:spPr>
          <a:xfrm>
            <a:off x="685800" y="2490135"/>
            <a:ext cx="7289801" cy="4139265"/>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Font typeface="Noto Sans Symbols"/>
              <a:buChar char="❖"/>
            </a:pPr>
            <a:r>
              <a:rPr lang="es-CO"/>
              <a:t>Permitirá un colegio mejor organizado para los directivos del Nydia Quintero de Turbay.</a:t>
            </a:r>
            <a:endParaRPr/>
          </a:p>
          <a:p>
            <a:pPr indent="-285750" lvl="0" marL="285750" rtl="0" algn="l">
              <a:spcBef>
                <a:spcPts val="1080"/>
              </a:spcBef>
              <a:spcAft>
                <a:spcPts val="0"/>
              </a:spcAft>
              <a:buSzPts val="2760"/>
              <a:buFont typeface="Noto Sans Symbols"/>
              <a:buChar char="❖"/>
            </a:pPr>
            <a:r>
              <a:rPr lang="es-CO"/>
              <a:t>Este aplicativo brindará una información actualizada y en tiempo real a los usuarios que hacen uso de este.</a:t>
            </a:r>
            <a:endParaRPr/>
          </a:p>
          <a:p>
            <a:pPr indent="-285750" lvl="0" marL="285750" rtl="0" algn="l">
              <a:spcBef>
                <a:spcPts val="1080"/>
              </a:spcBef>
              <a:spcAft>
                <a:spcPts val="0"/>
              </a:spcAft>
              <a:buSzPts val="2760"/>
              <a:buFont typeface="Noto Sans Symbols"/>
              <a:buChar char="❖"/>
            </a:pPr>
            <a:r>
              <a:rPr lang="es-CO"/>
              <a:t>El aplicativo será sencillo de usar y los elementos/bienes de consumo estarán con una organización más eficaz.</a:t>
            </a:r>
            <a:endParaRPr/>
          </a:p>
          <a:p>
            <a:pPr indent="-110490" lvl="0" marL="285750" rtl="0" algn="l">
              <a:spcBef>
                <a:spcPts val="1080"/>
              </a:spcBef>
              <a:spcAft>
                <a:spcPts val="0"/>
              </a:spcAft>
              <a:buSzPts val="276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8"/>
          <p:cNvSpPr txBox="1"/>
          <p:nvPr>
            <p:ph type="title"/>
          </p:nvPr>
        </p:nvSpPr>
        <p:spPr>
          <a:xfrm>
            <a:off x="1172633" y="1752600"/>
            <a:ext cx="6798734"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600"/>
              <a:buFont typeface="Garamond"/>
              <a:buNone/>
            </a:pPr>
            <a:r>
              <a:rPr b="1" lang="es-CO" sz="3600"/>
              <a:t>5. JUSTIFICACIÓN</a:t>
            </a:r>
            <a:br>
              <a:rPr lang="es-CO" sz="3600"/>
            </a:br>
            <a:br>
              <a:rPr lang="es-CO" sz="3600"/>
            </a:br>
            <a:endParaRPr sz="3600"/>
          </a:p>
        </p:txBody>
      </p:sp>
      <p:sp>
        <p:nvSpPr>
          <p:cNvPr id="203" name="Google Shape;203;p8"/>
          <p:cNvSpPr txBox="1"/>
          <p:nvPr>
            <p:ph idx="1" type="body"/>
          </p:nvPr>
        </p:nvSpPr>
        <p:spPr>
          <a:xfrm>
            <a:off x="533400" y="2490135"/>
            <a:ext cx="8077200" cy="4367865"/>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151"/>
              <a:buNone/>
            </a:pPr>
            <a:r>
              <a:rPr lang="es-CO" sz="1870"/>
              <a:t>El presente proyecto trata de resolver el problema con el tiempo y actividades de los usuarios del almacén , facilitando por medio de un software el control y manejo de los inventarios.</a:t>
            </a:r>
            <a:endParaRPr/>
          </a:p>
          <a:p>
            <a:pPr indent="0" lvl="0" marL="0" rtl="0" algn="l">
              <a:lnSpc>
                <a:spcPct val="80000"/>
              </a:lnSpc>
              <a:spcBef>
                <a:spcPts val="974"/>
              </a:spcBef>
              <a:spcAft>
                <a:spcPts val="0"/>
              </a:spcAft>
              <a:buSzPts val="2151"/>
              <a:buNone/>
            </a:pPr>
            <a:r>
              <a:rPr lang="es-CO" sz="1870"/>
              <a:t>la implementación del sistema tendrá muchos beneficios, entre los cuales se pueden citar algunos:</a:t>
            </a:r>
            <a:br>
              <a:rPr lang="es-CO" sz="1870"/>
            </a:br>
            <a:endParaRPr sz="1870"/>
          </a:p>
          <a:p>
            <a:pPr indent="-285750" lvl="1" marL="742950" rtl="0" algn="l">
              <a:lnSpc>
                <a:spcPct val="80000"/>
              </a:lnSpc>
              <a:spcBef>
                <a:spcPts val="974"/>
              </a:spcBef>
              <a:spcAft>
                <a:spcPts val="0"/>
              </a:spcAft>
              <a:buSzPts val="2151"/>
              <a:buFont typeface="Noto Sans Symbols"/>
              <a:buChar char="✔"/>
            </a:pPr>
            <a:r>
              <a:rPr lang="es-CO" sz="1870"/>
              <a:t>Controlar el proceso de requisitos de las diferentes áreas de la Institución para el almacén.</a:t>
            </a:r>
            <a:endParaRPr/>
          </a:p>
          <a:p>
            <a:pPr indent="-285750" lvl="1" marL="742950" rtl="0" algn="l">
              <a:lnSpc>
                <a:spcPct val="80000"/>
              </a:lnSpc>
              <a:spcBef>
                <a:spcPts val="974"/>
              </a:spcBef>
              <a:spcAft>
                <a:spcPts val="0"/>
              </a:spcAft>
              <a:buSzPts val="2151"/>
              <a:buFont typeface="Noto Sans Symbols"/>
              <a:buChar char="✔"/>
            </a:pPr>
            <a:r>
              <a:rPr lang="es-CO" sz="1870"/>
              <a:t>Brindar seguridad al usuario para no permitir la manipulación de la base de datos.</a:t>
            </a:r>
            <a:endParaRPr/>
          </a:p>
          <a:p>
            <a:pPr indent="-285750" lvl="1" marL="742950" rtl="0" algn="l">
              <a:lnSpc>
                <a:spcPct val="80000"/>
              </a:lnSpc>
              <a:spcBef>
                <a:spcPts val="974"/>
              </a:spcBef>
              <a:spcAft>
                <a:spcPts val="0"/>
              </a:spcAft>
              <a:buSzPts val="2151"/>
              <a:buFont typeface="Noto Sans Symbols"/>
              <a:buChar char="✔"/>
            </a:pPr>
            <a:r>
              <a:rPr lang="es-CO" sz="1870"/>
              <a:t>Generar aquellos reportes correspondientes para cada uno de los procesos del almacén.</a:t>
            </a:r>
            <a:endParaRPr/>
          </a:p>
          <a:p>
            <a:pPr indent="-285750" lvl="0" marL="285750" rtl="0" algn="l">
              <a:lnSpc>
                <a:spcPct val="80000"/>
              </a:lnSpc>
              <a:spcBef>
                <a:spcPts val="1008"/>
              </a:spcBef>
              <a:spcAft>
                <a:spcPts val="0"/>
              </a:spcAft>
              <a:buSzPts val="2346"/>
              <a:buChar char="•"/>
            </a:pPr>
            <a:br>
              <a:rPr lang="es-CO" sz="2040"/>
            </a:br>
            <a:endParaRPr sz="2040"/>
          </a:p>
        </p:txBody>
      </p:sp>
    </p:spTree>
  </p:cSld>
  <p:clrMapOvr>
    <a:masterClrMapping/>
  </p:clrMapOvr>
</p:sld>
</file>

<file path=ppt/theme/theme1.xml><?xml version="1.0" encoding="utf-8"?>
<a:theme xmlns:a="http://schemas.openxmlformats.org/drawingml/2006/main" xmlns:r="http://schemas.openxmlformats.org/officeDocument/2006/relationships" name="Orgánico">
  <a:themeElements>
    <a:clrScheme name="Azul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2009-12-08T17:51:58Z</dcterms:created>
  <dc:creator>r.eash</dc:creator>
</cp:coreProperties>
</file>