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84" r:id="rId21"/>
    <p:sldId id="275" r:id="rId22"/>
    <p:sldId id="277" r:id="rId23"/>
    <p:sldId id="278" r:id="rId24"/>
    <p:sldId id="279" r:id="rId25"/>
    <p:sldId id="280" r:id="rId26"/>
    <p:sldId id="281" r:id="rId27"/>
    <p:sldId id="282" r:id="rId28"/>
    <p:sldId id="283"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jsjo04y6+X/2WiSQ8I/WeyXE1m2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D924A9-C706-46DA-A7FB-E7DECC7DCF1B}">
  <a:tblStyle styleId="{18D924A9-C706-46DA-A7FB-E7DECC7DCF1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Arial"/>
                <a:ea typeface="Arial"/>
                <a:cs typeface="Arial"/>
                <a:sym typeface="Arial"/>
              </a:rPr>
              <a:t>‹Nº›</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5c73f2acb1_2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5c73f2acb1_2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g5c73f2acb1_2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CO"/>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c73f2acb1_2_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c73f2acb1_2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g5c73f2acb1_2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CO"/>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c73f2acb1_2_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c73f2acb1_2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g5c73f2acb1_2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CO"/>
              <a:t>23</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c73f2acb1_2_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c73f2acb1_2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g5c73f2acb1_2_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CO"/>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5c73f2acb1_2_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c73f2acb1_2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g5c73f2acb1_2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CO"/>
              <a:t>25</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c73f2acb1_2_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c73f2acb1_2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g5c73f2acb1_2_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CO"/>
              <a:t>26</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c73f2acb1_2_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5c73f2acb1_2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5c73f2acb1_2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CO"/>
              <a:t>27</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5c73f2acb1_2_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5c73f2acb1_2_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g5c73f2acb1_2_4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CO"/>
              <a:t>28</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972cc826a_0_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972cc826a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5972cc826a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CO"/>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c73f2acb1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c73f2acb1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5c73f2acb1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CO"/>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20"/>
        <p:cNvGrpSpPr/>
        <p:nvPr/>
      </p:nvGrpSpPr>
      <p:grpSpPr>
        <a:xfrm>
          <a:off x="0" y="0"/>
          <a:ext cx="0" cy="0"/>
          <a:chOff x="0" y="0"/>
          <a:chExt cx="0" cy="0"/>
        </a:xfrm>
      </p:grpSpPr>
      <p:grpSp>
        <p:nvGrpSpPr>
          <p:cNvPr id="21" name="Google Shape;21;p20"/>
          <p:cNvGrpSpPr/>
          <p:nvPr/>
        </p:nvGrpSpPr>
        <p:grpSpPr>
          <a:xfrm>
            <a:off x="0" y="0"/>
            <a:ext cx="9144000" cy="6858000"/>
            <a:chOff x="0" y="0"/>
            <a:chExt cx="9144000" cy="6858000"/>
          </a:xfrm>
        </p:grpSpPr>
        <p:pic>
          <p:nvPicPr>
            <p:cNvPr id="22" name="Google Shape;22;p20" descr="SD-PanelTitle-V.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23" name="Google Shape;23;p20"/>
            <p:cNvSpPr/>
            <p:nvPr/>
          </p:nvSpPr>
          <p:spPr>
            <a:xfrm>
              <a:off x="1515532" y="1520422"/>
              <a:ext cx="6112935" cy="3818468"/>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24;p20" descr="HDRibbonTitle-UniformTrim.png"/>
            <p:cNvPicPr preferRelativeResize="0"/>
            <p:nvPr/>
          </p:nvPicPr>
          <p:blipFill rotWithShape="1">
            <a:blip r:embed="rId3">
              <a:alphaModFix/>
            </a:blip>
            <a:srcRect l="-2" r="47958"/>
            <a:stretch/>
          </p:blipFill>
          <p:spPr>
            <a:xfrm rot="5400000">
              <a:off x="3739196" y="525780"/>
              <a:ext cx="1664208" cy="612648"/>
            </a:xfrm>
            <a:prstGeom prst="rect">
              <a:avLst/>
            </a:prstGeom>
            <a:noFill/>
            <a:ln>
              <a:noFill/>
            </a:ln>
          </p:spPr>
        </p:pic>
        <p:pic>
          <p:nvPicPr>
            <p:cNvPr id="25" name="Google Shape;25;p20" descr="HDRibbonTitle-UniformTrim.png"/>
            <p:cNvPicPr preferRelativeResize="0"/>
            <p:nvPr/>
          </p:nvPicPr>
          <p:blipFill rotWithShape="1">
            <a:blip r:embed="rId3">
              <a:alphaModFix/>
            </a:blip>
            <a:srcRect l="-2" r="47958"/>
            <a:stretch/>
          </p:blipFill>
          <p:spPr>
            <a:xfrm rot="5400000">
              <a:off x="3739196" y="5719572"/>
              <a:ext cx="1664208" cy="612648"/>
            </a:xfrm>
            <a:prstGeom prst="rect">
              <a:avLst/>
            </a:prstGeom>
            <a:noFill/>
            <a:ln>
              <a:noFill/>
            </a:ln>
          </p:spPr>
        </p:pic>
      </p:grpSp>
      <p:sp>
        <p:nvSpPr>
          <p:cNvPr id="26" name="Google Shape;26;p20"/>
          <p:cNvSpPr txBox="1">
            <a:spLocks noGrp="1"/>
          </p:cNvSpPr>
          <p:nvPr>
            <p:ph type="ctrTitle"/>
          </p:nvPr>
        </p:nvSpPr>
        <p:spPr>
          <a:xfrm>
            <a:off x="1921934" y="1811863"/>
            <a:ext cx="5308866" cy="151553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4800"/>
              <a:buFont typeface="Garamond"/>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0"/>
          <p:cNvSpPr txBox="1">
            <a:spLocks noGrp="1"/>
          </p:cNvSpPr>
          <p:nvPr>
            <p:ph type="subTitle" idx="1"/>
          </p:nvPr>
        </p:nvSpPr>
        <p:spPr>
          <a:xfrm>
            <a:off x="1921934" y="3598327"/>
            <a:ext cx="5308866" cy="1377651"/>
          </a:xfrm>
          <a:prstGeom prst="rect">
            <a:avLst/>
          </a:prstGeom>
          <a:noFill/>
          <a:ln>
            <a:noFill/>
          </a:ln>
        </p:spPr>
        <p:txBody>
          <a:bodyPr spcFirstLastPara="1" wrap="square" lIns="91425" tIns="45700" rIns="91425" bIns="45700" anchor="t" anchorCtr="0">
            <a:normAutofit/>
          </a:bodyPr>
          <a:lstStyle>
            <a:lvl1pPr lvl="0" algn="ctr">
              <a:spcBef>
                <a:spcPts val="400"/>
              </a:spcBef>
              <a:spcAft>
                <a:spcPts val="0"/>
              </a:spcAft>
              <a:buSzPts val="2300"/>
              <a:buNone/>
              <a:defRPr sz="20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a:endParaRPr/>
          </a:p>
        </p:txBody>
      </p:sp>
      <p:sp>
        <p:nvSpPr>
          <p:cNvPr id="28" name="Google Shape;28;p20"/>
          <p:cNvSpPr txBox="1">
            <a:spLocks noGrp="1"/>
          </p:cNvSpPr>
          <p:nvPr>
            <p:ph type="dt" idx="10"/>
          </p:nvPr>
        </p:nvSpPr>
        <p:spPr>
          <a:xfrm>
            <a:off x="6065417" y="5054602"/>
            <a:ext cx="673276"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0"/>
          <p:cNvSpPr txBox="1">
            <a:spLocks noGrp="1"/>
          </p:cNvSpPr>
          <p:nvPr>
            <p:ph type="ftr" idx="11"/>
          </p:nvPr>
        </p:nvSpPr>
        <p:spPr>
          <a:xfrm>
            <a:off x="1921934" y="5054602"/>
            <a:ext cx="406486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0"/>
          <p:cNvSpPr txBox="1">
            <a:spLocks noGrp="1"/>
          </p:cNvSpPr>
          <p:nvPr>
            <p:ph type="sldNum" idx="12"/>
          </p:nvPr>
        </p:nvSpPr>
        <p:spPr>
          <a:xfrm>
            <a:off x="6817317" y="5054602"/>
            <a:ext cx="413483"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cxnSp>
        <p:nvCxnSpPr>
          <p:cNvPr id="31" name="Google Shape;31;p20"/>
          <p:cNvCxnSpPr/>
          <p:nvPr/>
        </p:nvCxnSpPr>
        <p:spPr>
          <a:xfrm>
            <a:off x="2019825" y="3471329"/>
            <a:ext cx="5113083"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panorámica con descripción">
  <p:cSld name="Imagen panorámica con descripción">
    <p:spTree>
      <p:nvGrpSpPr>
        <p:cNvPr id="1" name="Shape 89"/>
        <p:cNvGrpSpPr/>
        <p:nvPr/>
      </p:nvGrpSpPr>
      <p:grpSpPr>
        <a:xfrm>
          <a:off x="0" y="0"/>
          <a:ext cx="0" cy="0"/>
          <a:chOff x="0" y="0"/>
          <a:chExt cx="0" cy="0"/>
        </a:xfrm>
      </p:grpSpPr>
      <p:sp>
        <p:nvSpPr>
          <p:cNvPr id="90" name="Google Shape;90;p29"/>
          <p:cNvSpPr txBox="1">
            <a:spLocks noGrp="1"/>
          </p:cNvSpPr>
          <p:nvPr>
            <p:ph type="title"/>
          </p:nvPr>
        </p:nvSpPr>
        <p:spPr>
          <a:xfrm>
            <a:off x="1176866" y="4815415"/>
            <a:ext cx="6798734"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9"/>
          <p:cNvSpPr>
            <a:spLocks noGrp="1"/>
          </p:cNvSpPr>
          <p:nvPr>
            <p:ph type="pic" idx="2"/>
          </p:nvPr>
        </p:nvSpPr>
        <p:spPr>
          <a:xfrm>
            <a:off x="1026260" y="1032933"/>
            <a:ext cx="7091482" cy="3361269"/>
          </a:xfrm>
          <a:prstGeom prst="roundRect">
            <a:avLst>
              <a:gd name="adj" fmla="val 0"/>
            </a:avLst>
          </a:prstGeom>
          <a:noFill/>
          <a:ln w="57150" cap="flat" cmpd="thickThin">
            <a:solidFill>
              <a:srgbClr val="7F7F7F"/>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92" name="Google Shape;92;p29"/>
          <p:cNvSpPr txBox="1">
            <a:spLocks noGrp="1"/>
          </p:cNvSpPr>
          <p:nvPr>
            <p:ph type="body" idx="1"/>
          </p:nvPr>
        </p:nvSpPr>
        <p:spPr>
          <a:xfrm>
            <a:off x="1176866" y="5382153"/>
            <a:ext cx="6798734" cy="493712"/>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840"/>
              <a:buNone/>
              <a:defRPr sz="16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93" name="Google Shape;93;p29"/>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9"/>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9"/>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96"/>
        <p:cNvGrpSpPr/>
        <p:nvPr/>
      </p:nvGrpSpPr>
      <p:grpSpPr>
        <a:xfrm>
          <a:off x="0" y="0"/>
          <a:ext cx="0" cy="0"/>
          <a:chOff x="0" y="0"/>
          <a:chExt cx="0" cy="0"/>
        </a:xfrm>
      </p:grpSpPr>
      <p:sp>
        <p:nvSpPr>
          <p:cNvPr id="97" name="Google Shape;97;p30"/>
          <p:cNvSpPr txBox="1">
            <a:spLocks noGrp="1"/>
          </p:cNvSpPr>
          <p:nvPr>
            <p:ph type="title"/>
          </p:nvPr>
        </p:nvSpPr>
        <p:spPr>
          <a:xfrm>
            <a:off x="1176866" y="906873"/>
            <a:ext cx="6798734" cy="309786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0"/>
          <p:cNvSpPr txBox="1">
            <a:spLocks noGrp="1"/>
          </p:cNvSpPr>
          <p:nvPr>
            <p:ph type="body" idx="1"/>
          </p:nvPr>
        </p:nvSpPr>
        <p:spPr>
          <a:xfrm>
            <a:off x="1176865" y="4275666"/>
            <a:ext cx="6798736" cy="1600202"/>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99" name="Google Shape;99;p30"/>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0"/>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0"/>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cxnSp>
        <p:nvCxnSpPr>
          <p:cNvPr id="102" name="Google Shape;102;p30"/>
          <p:cNvCxnSpPr/>
          <p:nvPr/>
        </p:nvCxnSpPr>
        <p:spPr>
          <a:xfrm>
            <a:off x="1278465" y="4140199"/>
            <a:ext cx="6606425"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1334333" y="982132"/>
            <a:ext cx="6400250" cy="2370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31"/>
          <p:cNvSpPr txBox="1">
            <a:spLocks noGrp="1"/>
          </p:cNvSpPr>
          <p:nvPr>
            <p:ph type="body" idx="1"/>
          </p:nvPr>
        </p:nvSpPr>
        <p:spPr>
          <a:xfrm>
            <a:off x="1600200" y="3352799"/>
            <a:ext cx="5892798" cy="651933"/>
          </a:xfrm>
          <a:prstGeom prst="rect">
            <a:avLst/>
          </a:prstGeom>
          <a:noFill/>
          <a:ln>
            <a:noFill/>
          </a:ln>
        </p:spPr>
        <p:txBody>
          <a:bodyPr spcFirstLastPara="1" wrap="square" lIns="91425" tIns="45700" rIns="91425" bIns="45700" anchor="ctr" anchorCtr="0">
            <a:normAutofit/>
          </a:bodyPr>
          <a:lstStyle>
            <a:lvl1pPr marL="457200" lvl="0" indent="-228600" algn="r">
              <a:spcBef>
                <a:spcPts val="360"/>
              </a:spcBef>
              <a:spcAft>
                <a:spcPts val="0"/>
              </a:spcAft>
              <a:buSzPts val="2070"/>
              <a:buFont typeface="Garamond"/>
              <a:buNone/>
              <a:defRPr sz="1800"/>
            </a:lvl1pPr>
            <a:lvl2pPr marL="914400" lvl="1" indent="-228600" algn="l">
              <a:spcBef>
                <a:spcPts val="600"/>
              </a:spcBef>
              <a:spcAft>
                <a:spcPts val="0"/>
              </a:spcAft>
              <a:buSzPts val="2300"/>
              <a:buFont typeface="Garamond"/>
              <a:buNone/>
              <a:defRPr/>
            </a:lvl2pPr>
            <a:lvl3pPr marL="1371600" lvl="2" indent="-228600" algn="l">
              <a:spcBef>
                <a:spcPts val="600"/>
              </a:spcBef>
              <a:spcAft>
                <a:spcPts val="0"/>
              </a:spcAft>
              <a:buSzPts val="2070"/>
              <a:buFont typeface="Garamond"/>
              <a:buNone/>
              <a:defRPr/>
            </a:lvl3pPr>
            <a:lvl4pPr marL="1828800" lvl="3" indent="-228600" algn="l">
              <a:spcBef>
                <a:spcPts val="600"/>
              </a:spcBef>
              <a:spcAft>
                <a:spcPts val="0"/>
              </a:spcAft>
              <a:buSzPts val="1840"/>
              <a:buFont typeface="Garamond"/>
              <a:buNone/>
              <a:defRPr/>
            </a:lvl4pPr>
            <a:lvl5pPr marL="2286000" lvl="4" indent="-228600" algn="l">
              <a:spcBef>
                <a:spcPts val="600"/>
              </a:spcBef>
              <a:spcAft>
                <a:spcPts val="0"/>
              </a:spcAft>
              <a:buSzPts val="1610"/>
              <a:buFont typeface="Garamond"/>
              <a:buNone/>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06" name="Google Shape;106;p31"/>
          <p:cNvSpPr txBox="1">
            <a:spLocks noGrp="1"/>
          </p:cNvSpPr>
          <p:nvPr>
            <p:ph type="body" idx="2"/>
          </p:nvPr>
        </p:nvSpPr>
        <p:spPr>
          <a:xfrm>
            <a:off x="1176863" y="4343400"/>
            <a:ext cx="6798738" cy="1532467"/>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07" name="Google Shape;107;p31"/>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31"/>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1"/>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sp>
        <p:nvSpPr>
          <p:cNvPr id="110" name="Google Shape;110;p31"/>
          <p:cNvSpPr txBox="1"/>
          <p:nvPr/>
        </p:nvSpPr>
        <p:spPr>
          <a:xfrm>
            <a:off x="849969" y="905362"/>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7200">
                <a:solidFill>
                  <a:schemeClr val="dk1"/>
                </a:solidFill>
                <a:latin typeface="Arial"/>
                <a:ea typeface="Arial"/>
                <a:cs typeface="Arial"/>
                <a:sym typeface="Arial"/>
              </a:rPr>
              <a:t>“</a:t>
            </a:r>
            <a:endParaRPr/>
          </a:p>
        </p:txBody>
      </p:sp>
      <p:sp>
        <p:nvSpPr>
          <p:cNvPr id="111" name="Google Shape;111;p31"/>
          <p:cNvSpPr txBox="1"/>
          <p:nvPr/>
        </p:nvSpPr>
        <p:spPr>
          <a:xfrm>
            <a:off x="7633503" y="2827870"/>
            <a:ext cx="457319"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s-CO" sz="7200">
                <a:solidFill>
                  <a:schemeClr val="dk1"/>
                </a:solidFill>
                <a:latin typeface="Arial"/>
                <a:ea typeface="Arial"/>
                <a:cs typeface="Arial"/>
                <a:sym typeface="Arial"/>
              </a:rPr>
              <a:t>”</a:t>
            </a:r>
            <a:endParaRPr/>
          </a:p>
        </p:txBody>
      </p:sp>
      <p:cxnSp>
        <p:nvCxnSpPr>
          <p:cNvPr id="112" name="Google Shape;112;p31"/>
          <p:cNvCxnSpPr/>
          <p:nvPr/>
        </p:nvCxnSpPr>
        <p:spPr>
          <a:xfrm>
            <a:off x="1278466" y="4140199"/>
            <a:ext cx="6595534"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13"/>
        <p:cNvGrpSpPr/>
        <p:nvPr/>
      </p:nvGrpSpPr>
      <p:grpSpPr>
        <a:xfrm>
          <a:off x="0" y="0"/>
          <a:ext cx="0" cy="0"/>
          <a:chOff x="0" y="0"/>
          <a:chExt cx="0" cy="0"/>
        </a:xfrm>
      </p:grpSpPr>
      <p:sp>
        <p:nvSpPr>
          <p:cNvPr id="114" name="Google Shape;114;p32"/>
          <p:cNvSpPr txBox="1">
            <a:spLocks noGrp="1"/>
          </p:cNvSpPr>
          <p:nvPr>
            <p:ph type="title"/>
          </p:nvPr>
        </p:nvSpPr>
        <p:spPr>
          <a:xfrm>
            <a:off x="1176869" y="3308581"/>
            <a:ext cx="6798728"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32"/>
          <p:cNvSpPr txBox="1">
            <a:spLocks noGrp="1"/>
          </p:cNvSpPr>
          <p:nvPr>
            <p:ph type="body" idx="1"/>
          </p:nvPr>
        </p:nvSpPr>
        <p:spPr>
          <a:xfrm>
            <a:off x="1176868" y="4777381"/>
            <a:ext cx="679873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6" name="Google Shape;116;p32"/>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2"/>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32"/>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itar la tarjeta de nombre">
  <p:cSld name="Citar la tarjeta de nombre">
    <p:spTree>
      <p:nvGrpSpPr>
        <p:cNvPr id="1" name="Shape 119"/>
        <p:cNvGrpSpPr/>
        <p:nvPr/>
      </p:nvGrpSpPr>
      <p:grpSpPr>
        <a:xfrm>
          <a:off x="0" y="0"/>
          <a:ext cx="0" cy="0"/>
          <a:chOff x="0" y="0"/>
          <a:chExt cx="0" cy="0"/>
        </a:xfrm>
      </p:grpSpPr>
      <p:sp>
        <p:nvSpPr>
          <p:cNvPr id="120" name="Google Shape;120;p33"/>
          <p:cNvSpPr txBox="1">
            <a:spLocks noGrp="1"/>
          </p:cNvSpPr>
          <p:nvPr>
            <p:ph type="title"/>
          </p:nvPr>
        </p:nvSpPr>
        <p:spPr>
          <a:xfrm>
            <a:off x="1409416" y="982132"/>
            <a:ext cx="6325168" cy="2243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3"/>
          <p:cNvSpPr txBox="1">
            <a:spLocks noGrp="1"/>
          </p:cNvSpPr>
          <p:nvPr>
            <p:ph type="body" idx="1"/>
          </p:nvPr>
        </p:nvSpPr>
        <p:spPr>
          <a:xfrm>
            <a:off x="1176868" y="3639312"/>
            <a:ext cx="6798730" cy="886968"/>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2" name="Google Shape;122;p33"/>
          <p:cNvSpPr txBox="1">
            <a:spLocks noGrp="1"/>
          </p:cNvSpPr>
          <p:nvPr>
            <p:ph type="body" idx="2"/>
          </p:nvPr>
        </p:nvSpPr>
        <p:spPr>
          <a:xfrm>
            <a:off x="1176865" y="4529667"/>
            <a:ext cx="6798736" cy="1346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840"/>
              <a:buNone/>
              <a:defRPr sz="1600">
                <a:solidFill>
                  <a:schemeClr val="dk1"/>
                </a:solidFill>
              </a:defRPr>
            </a:lvl1pPr>
            <a:lvl2pPr marL="914400" lvl="1" indent="-228600" algn="l">
              <a:spcBef>
                <a:spcPts val="600"/>
              </a:spcBef>
              <a:spcAft>
                <a:spcPts val="0"/>
              </a:spcAft>
              <a:buSzPts val="1840"/>
              <a:buNone/>
              <a:defRPr sz="16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3" name="Google Shape;123;p33"/>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33"/>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3"/>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sp>
        <p:nvSpPr>
          <p:cNvPr id="126" name="Google Shape;126;p33"/>
          <p:cNvSpPr txBox="1"/>
          <p:nvPr/>
        </p:nvSpPr>
        <p:spPr>
          <a:xfrm>
            <a:off x="878060" y="896895"/>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8000">
                <a:solidFill>
                  <a:schemeClr val="dk1"/>
                </a:solidFill>
                <a:latin typeface="Arial"/>
                <a:ea typeface="Arial"/>
                <a:cs typeface="Arial"/>
                <a:sym typeface="Arial"/>
              </a:rPr>
              <a:t>“</a:t>
            </a:r>
            <a:endParaRPr/>
          </a:p>
        </p:txBody>
      </p:sp>
      <p:sp>
        <p:nvSpPr>
          <p:cNvPr id="127" name="Google Shape;127;p33"/>
          <p:cNvSpPr txBox="1"/>
          <p:nvPr/>
        </p:nvSpPr>
        <p:spPr>
          <a:xfrm>
            <a:off x="7649796" y="2607728"/>
            <a:ext cx="457319"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s-CO" sz="8000">
                <a:solidFill>
                  <a:schemeClr val="dk1"/>
                </a:solidFill>
                <a:latin typeface="Arial"/>
                <a:ea typeface="Arial"/>
                <a:cs typeface="Arial"/>
                <a:sym typeface="Arial"/>
              </a:rPr>
              <a:t>”</a:t>
            </a:r>
            <a:endParaRPr/>
          </a:p>
        </p:txBody>
      </p:sp>
      <p:cxnSp>
        <p:nvCxnSpPr>
          <p:cNvPr id="128" name="Google Shape;128;p33"/>
          <p:cNvCxnSpPr/>
          <p:nvPr/>
        </p:nvCxnSpPr>
        <p:spPr>
          <a:xfrm>
            <a:off x="1278466" y="3429000"/>
            <a:ext cx="6595534"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dadero o falso">
  <p:cSld name="Verdadero o falso">
    <p:spTree>
      <p:nvGrpSpPr>
        <p:cNvPr id="1" name="Shape 129"/>
        <p:cNvGrpSpPr/>
        <p:nvPr/>
      </p:nvGrpSpPr>
      <p:grpSpPr>
        <a:xfrm>
          <a:off x="0" y="0"/>
          <a:ext cx="0" cy="0"/>
          <a:chOff x="0" y="0"/>
          <a:chExt cx="0" cy="0"/>
        </a:xfrm>
      </p:grpSpPr>
      <p:sp>
        <p:nvSpPr>
          <p:cNvPr id="130" name="Google Shape;130;p34"/>
          <p:cNvSpPr txBox="1">
            <a:spLocks noGrp="1"/>
          </p:cNvSpPr>
          <p:nvPr>
            <p:ph type="title"/>
          </p:nvPr>
        </p:nvSpPr>
        <p:spPr>
          <a:xfrm>
            <a:off x="1176865" y="982131"/>
            <a:ext cx="6798734" cy="22944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3200"/>
              <a:buFont typeface="Garamond"/>
              <a:buNone/>
              <a:defRPr sz="32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4"/>
          <p:cNvSpPr txBox="1">
            <a:spLocks noGrp="1"/>
          </p:cNvSpPr>
          <p:nvPr>
            <p:ph type="body" idx="1"/>
          </p:nvPr>
        </p:nvSpPr>
        <p:spPr>
          <a:xfrm>
            <a:off x="1176868" y="3566160"/>
            <a:ext cx="6798730" cy="905256"/>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32" name="Google Shape;132;p34"/>
          <p:cNvSpPr txBox="1">
            <a:spLocks noGrp="1"/>
          </p:cNvSpPr>
          <p:nvPr>
            <p:ph type="body" idx="2"/>
          </p:nvPr>
        </p:nvSpPr>
        <p:spPr>
          <a:xfrm>
            <a:off x="1176866" y="4470400"/>
            <a:ext cx="6798734" cy="14054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840"/>
              <a:buNone/>
              <a:defRPr sz="1600">
                <a:solidFill>
                  <a:schemeClr val="dk1"/>
                </a:solidFill>
              </a:defRPr>
            </a:lvl1pPr>
            <a:lvl2pPr marL="914400" lvl="1" indent="-228600" algn="l">
              <a:spcBef>
                <a:spcPts val="600"/>
              </a:spcBef>
              <a:spcAft>
                <a:spcPts val="0"/>
              </a:spcAft>
              <a:buSzPts val="1840"/>
              <a:buNone/>
              <a:defRPr sz="16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33" name="Google Shape;133;p34"/>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4"/>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4"/>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cxnSp>
        <p:nvCxnSpPr>
          <p:cNvPr id="136" name="Google Shape;136;p34"/>
          <p:cNvCxnSpPr/>
          <p:nvPr/>
        </p:nvCxnSpPr>
        <p:spPr>
          <a:xfrm>
            <a:off x="1278469" y="3429000"/>
            <a:ext cx="6606421"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37"/>
        <p:cNvGrpSpPr/>
        <p:nvPr/>
      </p:nvGrpSpPr>
      <p:grpSpPr>
        <a:xfrm>
          <a:off x="0" y="0"/>
          <a:ext cx="0" cy="0"/>
          <a:chOff x="0" y="0"/>
          <a:chExt cx="0" cy="0"/>
        </a:xfrm>
      </p:grpSpPr>
      <p:sp>
        <p:nvSpPr>
          <p:cNvPr id="138" name="Google Shape;138;p35"/>
          <p:cNvSpPr txBox="1">
            <a:spLocks noGrp="1"/>
          </p:cNvSpPr>
          <p:nvPr>
            <p:ph type="title"/>
          </p:nvPr>
        </p:nvSpPr>
        <p:spPr>
          <a:xfrm>
            <a:off x="1176866" y="915337"/>
            <a:ext cx="6798734"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0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35"/>
          <p:cNvSpPr txBox="1">
            <a:spLocks noGrp="1"/>
          </p:cNvSpPr>
          <p:nvPr>
            <p:ph type="body" idx="1"/>
          </p:nvPr>
        </p:nvSpPr>
        <p:spPr>
          <a:xfrm rot="5400000">
            <a:off x="2883366" y="783633"/>
            <a:ext cx="3385733" cy="6798736"/>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40" name="Google Shape;140;p35"/>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5"/>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5"/>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cxnSp>
        <p:nvCxnSpPr>
          <p:cNvPr id="143" name="Google Shape;143;p35"/>
          <p:cNvCxnSpPr/>
          <p:nvPr/>
        </p:nvCxnSpPr>
        <p:spPr>
          <a:xfrm>
            <a:off x="1278466" y="2354670"/>
            <a:ext cx="6606424"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44"/>
        <p:cNvGrpSpPr/>
        <p:nvPr/>
      </p:nvGrpSpPr>
      <p:grpSpPr>
        <a:xfrm>
          <a:off x="0" y="0"/>
          <a:ext cx="0" cy="0"/>
          <a:chOff x="0" y="0"/>
          <a:chExt cx="0" cy="0"/>
        </a:xfrm>
      </p:grpSpPr>
      <p:sp>
        <p:nvSpPr>
          <p:cNvPr id="145" name="Google Shape;145;p36"/>
          <p:cNvSpPr txBox="1">
            <a:spLocks noGrp="1"/>
          </p:cNvSpPr>
          <p:nvPr>
            <p:ph type="title"/>
          </p:nvPr>
        </p:nvSpPr>
        <p:spPr>
          <a:xfrm rot="5400000">
            <a:off x="4681634" y="2581906"/>
            <a:ext cx="4968995" cy="161893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36"/>
          <p:cNvSpPr txBox="1">
            <a:spLocks noGrp="1"/>
          </p:cNvSpPr>
          <p:nvPr>
            <p:ph type="body" idx="1"/>
          </p:nvPr>
        </p:nvSpPr>
        <p:spPr>
          <a:xfrm rot="5400000">
            <a:off x="1150125" y="933615"/>
            <a:ext cx="4968993" cy="4915509"/>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47" name="Google Shape;147;p36"/>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6"/>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36"/>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cxnSp>
        <p:nvCxnSpPr>
          <p:cNvPr id="150" name="Google Shape;150;p36"/>
          <p:cNvCxnSpPr/>
          <p:nvPr/>
        </p:nvCxnSpPr>
        <p:spPr>
          <a:xfrm>
            <a:off x="6245512" y="906873"/>
            <a:ext cx="0" cy="4968993"/>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2"/>
        <p:cNvGrpSpPr/>
        <p:nvPr/>
      </p:nvGrpSpPr>
      <p:grpSpPr>
        <a:xfrm>
          <a:off x="0" y="0"/>
          <a:ext cx="0" cy="0"/>
          <a:chOff x="0" y="0"/>
          <a:chExt cx="0" cy="0"/>
        </a:xfrm>
      </p:grpSpPr>
      <p:cxnSp>
        <p:nvCxnSpPr>
          <p:cNvPr id="33" name="Google Shape;33;p21"/>
          <p:cNvCxnSpPr/>
          <p:nvPr/>
        </p:nvCxnSpPr>
        <p:spPr>
          <a:xfrm>
            <a:off x="1278466" y="2354670"/>
            <a:ext cx="6595533" cy="0"/>
          </a:xfrm>
          <a:prstGeom prst="straightConnector1">
            <a:avLst/>
          </a:prstGeom>
          <a:noFill/>
          <a:ln w="15875" cap="flat" cmpd="sng">
            <a:solidFill>
              <a:schemeClr val="accent1"/>
            </a:solidFill>
            <a:prstDash val="solid"/>
            <a:round/>
            <a:headEnd type="none" w="sm" len="sm"/>
            <a:tailEnd type="none" w="sm" len="sm"/>
          </a:ln>
        </p:spPr>
      </p:cxnSp>
      <p:sp>
        <p:nvSpPr>
          <p:cNvPr id="34" name="Google Shape;34;p21"/>
          <p:cNvSpPr txBox="1">
            <a:spLocks noGrp="1"/>
          </p:cNvSpPr>
          <p:nvPr>
            <p:ph type="title"/>
          </p:nvPr>
        </p:nvSpPr>
        <p:spPr>
          <a:xfrm>
            <a:off x="1176866" y="915337"/>
            <a:ext cx="6798734"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1"/>
          <p:cNvSpPr txBox="1">
            <a:spLocks noGrp="1"/>
          </p:cNvSpPr>
          <p:nvPr>
            <p:ph type="body" idx="1"/>
          </p:nvPr>
        </p:nvSpPr>
        <p:spPr>
          <a:xfrm>
            <a:off x="1176865" y="2490135"/>
            <a:ext cx="6798736" cy="3444997"/>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36" name="Google Shape;36;p21"/>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1"/>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1"/>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9"/>
        <p:cNvGrpSpPr/>
        <p:nvPr/>
      </p:nvGrpSpPr>
      <p:grpSpPr>
        <a:xfrm>
          <a:off x="0" y="0"/>
          <a:ext cx="0" cy="0"/>
          <a:chOff x="0" y="0"/>
          <a:chExt cx="0" cy="0"/>
        </a:xfrm>
      </p:grpSpPr>
      <p:sp>
        <p:nvSpPr>
          <p:cNvPr id="40" name="Google Shape;40;p22"/>
          <p:cNvSpPr txBox="1">
            <a:spLocks noGrp="1"/>
          </p:cNvSpPr>
          <p:nvPr>
            <p:ph type="title"/>
          </p:nvPr>
        </p:nvSpPr>
        <p:spPr>
          <a:xfrm>
            <a:off x="1176866" y="915337"/>
            <a:ext cx="6798734"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0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2"/>
          <p:cNvSpPr txBox="1">
            <a:spLocks noGrp="1"/>
          </p:cNvSpPr>
          <p:nvPr>
            <p:ph type="body" idx="1"/>
          </p:nvPr>
        </p:nvSpPr>
        <p:spPr>
          <a:xfrm>
            <a:off x="1176868" y="2658533"/>
            <a:ext cx="3337560" cy="5762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760"/>
              <a:buNone/>
              <a:defRPr sz="24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42" name="Google Shape;42;p22"/>
          <p:cNvSpPr txBox="1">
            <a:spLocks noGrp="1"/>
          </p:cNvSpPr>
          <p:nvPr>
            <p:ph type="body" idx="2"/>
          </p:nvPr>
        </p:nvSpPr>
        <p:spPr>
          <a:xfrm>
            <a:off x="1176868" y="3243262"/>
            <a:ext cx="3337560" cy="2706624"/>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3" name="Google Shape;43;p22"/>
          <p:cNvSpPr txBox="1">
            <a:spLocks noGrp="1"/>
          </p:cNvSpPr>
          <p:nvPr>
            <p:ph type="body" idx="3"/>
          </p:nvPr>
        </p:nvSpPr>
        <p:spPr>
          <a:xfrm>
            <a:off x="4641832" y="2658533"/>
            <a:ext cx="3337560" cy="5762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760"/>
              <a:buNone/>
              <a:defRPr sz="24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44" name="Google Shape;44;p22"/>
          <p:cNvSpPr txBox="1">
            <a:spLocks noGrp="1"/>
          </p:cNvSpPr>
          <p:nvPr>
            <p:ph type="body" idx="4"/>
          </p:nvPr>
        </p:nvSpPr>
        <p:spPr>
          <a:xfrm>
            <a:off x="4641832" y="3243262"/>
            <a:ext cx="3337560" cy="2706624"/>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5" name="Google Shape;45;p22"/>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2"/>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2"/>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cxnSp>
        <p:nvCxnSpPr>
          <p:cNvPr id="48" name="Google Shape;48;p22"/>
          <p:cNvCxnSpPr/>
          <p:nvPr/>
        </p:nvCxnSpPr>
        <p:spPr>
          <a:xfrm>
            <a:off x="1278466" y="2354670"/>
            <a:ext cx="6595534"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9"/>
        <p:cNvGrpSpPr/>
        <p:nvPr/>
      </p:nvGrpSpPr>
      <p:grpSpPr>
        <a:xfrm>
          <a:off x="0" y="0"/>
          <a:ext cx="0" cy="0"/>
          <a:chOff x="0" y="0"/>
          <a:chExt cx="0" cy="0"/>
        </a:xfrm>
      </p:grpSpPr>
      <p:sp>
        <p:nvSpPr>
          <p:cNvPr id="50" name="Google Shape;50;p23"/>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3"/>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1278465" y="1641413"/>
            <a:ext cx="6595534" cy="1822514"/>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4000"/>
              <a:buFont typeface="Garamond"/>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4"/>
          <p:cNvSpPr txBox="1">
            <a:spLocks noGrp="1"/>
          </p:cNvSpPr>
          <p:nvPr>
            <p:ph type="body" idx="1"/>
          </p:nvPr>
        </p:nvSpPr>
        <p:spPr>
          <a:xfrm>
            <a:off x="1278465" y="3734859"/>
            <a:ext cx="6595534" cy="1090015"/>
          </a:xfrm>
          <a:prstGeom prst="rect">
            <a:avLst/>
          </a:prstGeom>
          <a:noFill/>
          <a:ln>
            <a:noFill/>
          </a:ln>
        </p:spPr>
        <p:txBody>
          <a:bodyPr spcFirstLastPara="1" wrap="square" lIns="91425" tIns="45700" rIns="91425" bIns="45700" anchor="t" anchorCtr="0">
            <a:normAutofit/>
          </a:bodyPr>
          <a:lstStyle>
            <a:lvl1pPr marL="457200" lvl="0" indent="-228600" algn="ctr">
              <a:spcBef>
                <a:spcPts val="48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56" name="Google Shape;56;p24"/>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4"/>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4"/>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cxnSp>
        <p:nvCxnSpPr>
          <p:cNvPr id="59" name="Google Shape;59;p24"/>
          <p:cNvCxnSpPr/>
          <p:nvPr/>
        </p:nvCxnSpPr>
        <p:spPr>
          <a:xfrm>
            <a:off x="1278466" y="3599392"/>
            <a:ext cx="6595533"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60"/>
        <p:cNvGrpSpPr/>
        <p:nvPr/>
      </p:nvGrpSpPr>
      <p:grpSpPr>
        <a:xfrm>
          <a:off x="0" y="0"/>
          <a:ext cx="0" cy="0"/>
          <a:chOff x="0" y="0"/>
          <a:chExt cx="0" cy="0"/>
        </a:xfrm>
      </p:grpSpPr>
      <p:cxnSp>
        <p:nvCxnSpPr>
          <p:cNvPr id="61" name="Google Shape;61;p25"/>
          <p:cNvCxnSpPr/>
          <p:nvPr/>
        </p:nvCxnSpPr>
        <p:spPr>
          <a:xfrm>
            <a:off x="1278465" y="2356260"/>
            <a:ext cx="6595534" cy="0"/>
          </a:xfrm>
          <a:prstGeom prst="straightConnector1">
            <a:avLst/>
          </a:prstGeom>
          <a:noFill/>
          <a:ln w="15875" cap="flat" cmpd="sng">
            <a:solidFill>
              <a:schemeClr val="accent1"/>
            </a:solidFill>
            <a:prstDash val="solid"/>
            <a:round/>
            <a:headEnd type="none" w="sm" len="sm"/>
            <a:tailEnd type="none" w="sm" len="sm"/>
          </a:ln>
        </p:spPr>
      </p:cxnSp>
      <p:sp>
        <p:nvSpPr>
          <p:cNvPr id="62" name="Google Shape;62;p25"/>
          <p:cNvSpPr txBox="1">
            <a:spLocks noGrp="1"/>
          </p:cNvSpPr>
          <p:nvPr>
            <p:ph type="title"/>
          </p:nvPr>
        </p:nvSpPr>
        <p:spPr>
          <a:xfrm>
            <a:off x="1176866" y="915337"/>
            <a:ext cx="6798734"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5"/>
          <p:cNvSpPr txBox="1">
            <a:spLocks noGrp="1"/>
          </p:cNvSpPr>
          <p:nvPr>
            <p:ph type="body" idx="1"/>
          </p:nvPr>
        </p:nvSpPr>
        <p:spPr>
          <a:xfrm>
            <a:off x="1176866" y="2487168"/>
            <a:ext cx="3337560" cy="3447288"/>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64" name="Google Shape;64;p25"/>
          <p:cNvSpPr txBox="1">
            <a:spLocks noGrp="1"/>
          </p:cNvSpPr>
          <p:nvPr>
            <p:ph type="body" idx="2"/>
          </p:nvPr>
        </p:nvSpPr>
        <p:spPr>
          <a:xfrm>
            <a:off x="4645152" y="2487168"/>
            <a:ext cx="3337560" cy="3447288"/>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65" name="Google Shape;65;p25"/>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1176865" y="915337"/>
            <a:ext cx="6798735"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6"/>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6"/>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cxnSp>
        <p:nvCxnSpPr>
          <p:cNvPr id="73" name="Google Shape;73;p26"/>
          <p:cNvCxnSpPr/>
          <p:nvPr/>
        </p:nvCxnSpPr>
        <p:spPr>
          <a:xfrm>
            <a:off x="1278466" y="2354670"/>
            <a:ext cx="6595534"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a:off x="1176865" y="1388534"/>
            <a:ext cx="2536798"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7"/>
          <p:cNvSpPr txBox="1">
            <a:spLocks noGrp="1"/>
          </p:cNvSpPr>
          <p:nvPr>
            <p:ph type="body" idx="1"/>
          </p:nvPr>
        </p:nvSpPr>
        <p:spPr>
          <a:xfrm>
            <a:off x="4120062" y="982132"/>
            <a:ext cx="3855539" cy="4893735"/>
          </a:xfrm>
          <a:prstGeom prst="rect">
            <a:avLst/>
          </a:prstGeom>
          <a:noFill/>
          <a:ln>
            <a:noFill/>
          </a:ln>
        </p:spPr>
        <p:txBody>
          <a:bodyPr spcFirstLastPara="1" wrap="square" lIns="91425" tIns="45700" rIns="91425" bIns="45700" anchor="ctr"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77" name="Google Shape;77;p27"/>
          <p:cNvSpPr txBox="1">
            <a:spLocks noGrp="1"/>
          </p:cNvSpPr>
          <p:nvPr>
            <p:ph type="body" idx="2"/>
          </p:nvPr>
        </p:nvSpPr>
        <p:spPr>
          <a:xfrm>
            <a:off x="1176865" y="3031065"/>
            <a:ext cx="2536798" cy="2438404"/>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840"/>
              <a:buNone/>
              <a:defRPr sz="16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78" name="Google Shape;78;p27"/>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7"/>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7"/>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cxnSp>
        <p:nvCxnSpPr>
          <p:cNvPr id="81" name="Google Shape;81;p27"/>
          <p:cNvCxnSpPr/>
          <p:nvPr/>
        </p:nvCxnSpPr>
        <p:spPr>
          <a:xfrm>
            <a:off x="1278466" y="2912533"/>
            <a:ext cx="2333594"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82"/>
        <p:cNvGrpSpPr/>
        <p:nvPr/>
      </p:nvGrpSpPr>
      <p:grpSpPr>
        <a:xfrm>
          <a:off x="0" y="0"/>
          <a:ext cx="0" cy="0"/>
          <a:chOff x="0" y="0"/>
          <a:chExt cx="0" cy="0"/>
        </a:xfrm>
      </p:grpSpPr>
      <p:sp>
        <p:nvSpPr>
          <p:cNvPr id="83" name="Google Shape;83;p28"/>
          <p:cNvSpPr txBox="1">
            <a:spLocks noGrp="1"/>
          </p:cNvSpPr>
          <p:nvPr>
            <p:ph type="title"/>
          </p:nvPr>
        </p:nvSpPr>
        <p:spPr>
          <a:xfrm>
            <a:off x="1176865" y="1883832"/>
            <a:ext cx="3632202"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8"/>
          <p:cNvSpPr>
            <a:spLocks noGrp="1"/>
          </p:cNvSpPr>
          <p:nvPr>
            <p:ph type="pic" idx="2"/>
          </p:nvPr>
        </p:nvSpPr>
        <p:spPr>
          <a:xfrm>
            <a:off x="5183070" y="1032933"/>
            <a:ext cx="2929463" cy="4792136"/>
          </a:xfrm>
          <a:prstGeom prst="roundRect">
            <a:avLst>
              <a:gd name="adj" fmla="val 0"/>
            </a:avLst>
          </a:prstGeom>
          <a:noFill/>
          <a:ln w="57150" cap="flat" cmpd="thickThin">
            <a:solidFill>
              <a:srgbClr val="7F7F7F"/>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5" name="Google Shape;85;p28"/>
          <p:cNvSpPr txBox="1">
            <a:spLocks noGrp="1"/>
          </p:cNvSpPr>
          <p:nvPr>
            <p:ph type="body" idx="1"/>
          </p:nvPr>
        </p:nvSpPr>
        <p:spPr>
          <a:xfrm>
            <a:off x="1176865" y="3255432"/>
            <a:ext cx="3632201" cy="1828800"/>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840"/>
              <a:buNone/>
              <a:defRPr sz="16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6" name="Google Shape;86;p28"/>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8"/>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8"/>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grpSp>
        <p:nvGrpSpPr>
          <p:cNvPr id="10" name="Google Shape;10;p19"/>
          <p:cNvGrpSpPr/>
          <p:nvPr/>
        </p:nvGrpSpPr>
        <p:grpSpPr>
          <a:xfrm>
            <a:off x="0" y="0"/>
            <a:ext cx="9144000" cy="6858000"/>
            <a:chOff x="0" y="0"/>
            <a:chExt cx="9144000" cy="6858000"/>
          </a:xfrm>
        </p:grpSpPr>
        <p:pic>
          <p:nvPicPr>
            <p:cNvPr id="11" name="Google Shape;11;p19" descr="SD-PanelContent-V.png"/>
            <p:cNvPicPr preferRelativeResize="0"/>
            <p:nvPr/>
          </p:nvPicPr>
          <p:blipFill rotWithShape="1">
            <a:blip r:embed="rId20">
              <a:alphaModFix/>
            </a:blip>
            <a:srcRect/>
            <a:stretch/>
          </p:blipFill>
          <p:spPr>
            <a:xfrm>
              <a:off x="0" y="0"/>
              <a:ext cx="9144000" cy="6858000"/>
            </a:xfrm>
            <a:prstGeom prst="rect">
              <a:avLst/>
            </a:prstGeom>
            <a:noFill/>
            <a:ln>
              <a:noFill/>
            </a:ln>
          </p:spPr>
        </p:pic>
        <p:sp>
          <p:nvSpPr>
            <p:cNvPr id="12" name="Google Shape;12;p19"/>
            <p:cNvSpPr/>
            <p:nvPr/>
          </p:nvSpPr>
          <p:spPr>
            <a:xfrm>
              <a:off x="553888" y="542807"/>
              <a:ext cx="8039776" cy="5756392"/>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13;p19" descr="HDRibbonContent-UniformTrim.png"/>
            <p:cNvPicPr preferRelativeResize="0"/>
            <p:nvPr/>
          </p:nvPicPr>
          <p:blipFill rotWithShape="1">
            <a:blip r:embed="rId21">
              <a:alphaModFix/>
            </a:blip>
            <a:srcRect l="1" r="14240"/>
            <a:stretch/>
          </p:blipFill>
          <p:spPr>
            <a:xfrm rot="5400000">
              <a:off x="4221675" y="39689"/>
              <a:ext cx="685800" cy="606425"/>
            </a:xfrm>
            <a:prstGeom prst="rect">
              <a:avLst/>
            </a:prstGeom>
            <a:noFill/>
            <a:ln>
              <a:noFill/>
            </a:ln>
          </p:spPr>
        </p:pic>
        <p:pic>
          <p:nvPicPr>
            <p:cNvPr id="14" name="Google Shape;14;p19" descr="HDRibbonContent-UniformTrim.png"/>
            <p:cNvPicPr preferRelativeResize="0"/>
            <p:nvPr/>
          </p:nvPicPr>
          <p:blipFill rotWithShape="1">
            <a:blip r:embed="rId21">
              <a:alphaModFix/>
            </a:blip>
            <a:srcRect l="1" r="14240"/>
            <a:stretch/>
          </p:blipFill>
          <p:spPr>
            <a:xfrm rot="5400000">
              <a:off x="4221675" y="6211888"/>
              <a:ext cx="685800" cy="606425"/>
            </a:xfrm>
            <a:prstGeom prst="rect">
              <a:avLst/>
            </a:prstGeom>
            <a:noFill/>
            <a:ln>
              <a:noFill/>
            </a:ln>
          </p:spPr>
        </p:pic>
      </p:grpSp>
      <p:sp>
        <p:nvSpPr>
          <p:cNvPr id="15" name="Google Shape;15;p19"/>
          <p:cNvSpPr txBox="1">
            <a:spLocks noGrp="1"/>
          </p:cNvSpPr>
          <p:nvPr>
            <p:ph type="title"/>
          </p:nvPr>
        </p:nvSpPr>
        <p:spPr>
          <a:xfrm>
            <a:off x="1176866" y="915337"/>
            <a:ext cx="6798734" cy="1303867"/>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rgbClr val="262626"/>
              </a:buClr>
              <a:buSzPts val="4000"/>
              <a:buFont typeface="Garamond"/>
              <a:buNone/>
              <a:defRPr sz="40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6" name="Google Shape;16;p19"/>
          <p:cNvSpPr txBox="1">
            <a:spLocks noGrp="1"/>
          </p:cNvSpPr>
          <p:nvPr>
            <p:ph type="body" idx="1"/>
          </p:nvPr>
        </p:nvSpPr>
        <p:spPr>
          <a:xfrm>
            <a:off x="1176865" y="2490135"/>
            <a:ext cx="6798736" cy="3444997"/>
          </a:xfrm>
          <a:prstGeom prst="rect">
            <a:avLst/>
          </a:prstGeom>
          <a:noFill/>
          <a:ln>
            <a:noFill/>
          </a:ln>
        </p:spPr>
        <p:txBody>
          <a:bodyPr spcFirstLastPara="1" wrap="square" lIns="91425" tIns="45700" rIns="91425" bIns="45700" anchor="t" anchorCtr="0">
            <a:normAutofit/>
          </a:bodyPr>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7" name="Google Shape;17;p19"/>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8" name="Google Shape;18;p19"/>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9" name="Google Shape;19;p19"/>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00" b="0" i="0" u="none" strike="noStrike" cap="none">
                <a:solidFill>
                  <a:schemeClr val="dk1"/>
                </a:solidFill>
                <a:latin typeface="Garamond"/>
                <a:ea typeface="Garamond"/>
                <a:cs typeface="Garamond"/>
                <a:sym typeface="Garamond"/>
              </a:defRPr>
            </a:lvl1pPr>
            <a:lvl2pPr marL="0" marR="0" lvl="1" indent="0" algn="r" rtl="0">
              <a:spcBef>
                <a:spcPts val="0"/>
              </a:spcBef>
              <a:spcAft>
                <a:spcPts val="0"/>
              </a:spcAft>
              <a:buNone/>
              <a:defRPr sz="1000" b="0" i="0" u="none" strike="noStrike" cap="none">
                <a:solidFill>
                  <a:schemeClr val="dk1"/>
                </a:solidFill>
                <a:latin typeface="Garamond"/>
                <a:ea typeface="Garamond"/>
                <a:cs typeface="Garamond"/>
                <a:sym typeface="Garamond"/>
              </a:defRPr>
            </a:lvl2pPr>
            <a:lvl3pPr marL="0" marR="0" lvl="2" indent="0" algn="r" rtl="0">
              <a:spcBef>
                <a:spcPts val="0"/>
              </a:spcBef>
              <a:spcAft>
                <a:spcPts val="0"/>
              </a:spcAft>
              <a:buNone/>
              <a:defRPr sz="1000" b="0" i="0" u="none" strike="noStrike" cap="none">
                <a:solidFill>
                  <a:schemeClr val="dk1"/>
                </a:solidFill>
                <a:latin typeface="Garamond"/>
                <a:ea typeface="Garamond"/>
                <a:cs typeface="Garamond"/>
                <a:sym typeface="Garamond"/>
              </a:defRPr>
            </a:lvl3pPr>
            <a:lvl4pPr marL="0" marR="0" lvl="3" indent="0" algn="r" rtl="0">
              <a:spcBef>
                <a:spcPts val="0"/>
              </a:spcBef>
              <a:spcAft>
                <a:spcPts val="0"/>
              </a:spcAft>
              <a:buNone/>
              <a:defRPr sz="1000" b="0" i="0" u="none" strike="noStrike" cap="none">
                <a:solidFill>
                  <a:schemeClr val="dk1"/>
                </a:solidFill>
                <a:latin typeface="Garamond"/>
                <a:ea typeface="Garamond"/>
                <a:cs typeface="Garamond"/>
                <a:sym typeface="Garamond"/>
              </a:defRPr>
            </a:lvl4pPr>
            <a:lvl5pPr marL="0" marR="0" lvl="4" indent="0" algn="r" rtl="0">
              <a:spcBef>
                <a:spcPts val="0"/>
              </a:spcBef>
              <a:spcAft>
                <a:spcPts val="0"/>
              </a:spcAft>
              <a:buNone/>
              <a:defRPr sz="1000" b="0" i="0" u="none" strike="noStrike" cap="none">
                <a:solidFill>
                  <a:schemeClr val="dk1"/>
                </a:solidFill>
                <a:latin typeface="Garamond"/>
                <a:ea typeface="Garamond"/>
                <a:cs typeface="Garamond"/>
                <a:sym typeface="Garamond"/>
              </a:defRPr>
            </a:lvl5pPr>
            <a:lvl6pPr marL="0" marR="0" lvl="5" indent="0" algn="r" rtl="0">
              <a:spcBef>
                <a:spcPts val="0"/>
              </a:spcBef>
              <a:spcAft>
                <a:spcPts val="0"/>
              </a:spcAft>
              <a:buNone/>
              <a:defRPr sz="1000" b="0" i="0" u="none" strike="noStrike" cap="none">
                <a:solidFill>
                  <a:schemeClr val="dk1"/>
                </a:solidFill>
                <a:latin typeface="Garamond"/>
                <a:ea typeface="Garamond"/>
                <a:cs typeface="Garamond"/>
                <a:sym typeface="Garamond"/>
              </a:defRPr>
            </a:lvl6pPr>
            <a:lvl7pPr marL="0" marR="0" lvl="6" indent="0" algn="r" rtl="0">
              <a:spcBef>
                <a:spcPts val="0"/>
              </a:spcBef>
              <a:spcAft>
                <a:spcPts val="0"/>
              </a:spcAft>
              <a:buNone/>
              <a:defRPr sz="1000" b="0" i="0" u="none" strike="noStrike" cap="none">
                <a:solidFill>
                  <a:schemeClr val="dk1"/>
                </a:solidFill>
                <a:latin typeface="Garamond"/>
                <a:ea typeface="Garamond"/>
                <a:cs typeface="Garamond"/>
                <a:sym typeface="Garamond"/>
              </a:defRPr>
            </a:lvl7pPr>
            <a:lvl8pPr marL="0" marR="0" lvl="7" indent="0" algn="r" rtl="0">
              <a:spcBef>
                <a:spcPts val="0"/>
              </a:spcBef>
              <a:spcAft>
                <a:spcPts val="0"/>
              </a:spcAft>
              <a:buNone/>
              <a:defRPr sz="1000" b="0" i="0" u="none" strike="noStrike" cap="none">
                <a:solidFill>
                  <a:schemeClr val="dk1"/>
                </a:solidFill>
                <a:latin typeface="Garamond"/>
                <a:ea typeface="Garamond"/>
                <a:cs typeface="Garamond"/>
                <a:sym typeface="Garamond"/>
              </a:defRPr>
            </a:lvl8pPr>
            <a:lvl9pPr marL="0" marR="0" lvl="8" indent="0" algn="r" rtl="0">
              <a:spcBef>
                <a:spcPts val="0"/>
              </a:spcBef>
              <a:spcAft>
                <a:spcPts val="0"/>
              </a:spcAft>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es-AR" sz="2000" b="1" dirty="0"/>
              <a:t>IMPLEMENTACION DE UN SISTEMA DE GESTION QUE PERMITA CONTROLAR EL MANEJO DE LOS INVENTARIOS EN LA I.E.D.</a:t>
            </a:r>
          </a:p>
        </p:txBody>
      </p:sp>
      <p:sp>
        <p:nvSpPr>
          <p:cNvPr id="6" name="Marcador de texto 5"/>
          <p:cNvSpPr>
            <a:spLocks noGrp="1"/>
          </p:cNvSpPr>
          <p:nvPr>
            <p:ph type="body" idx="1"/>
          </p:nvPr>
        </p:nvSpPr>
        <p:spPr/>
        <p:txBody>
          <a:bodyPr>
            <a:normAutofit fontScale="25000" lnSpcReduction="20000"/>
          </a:bodyPr>
          <a:lstStyle/>
          <a:p>
            <a:pPr marL="97155" indent="0" algn="ctr">
              <a:lnSpc>
                <a:spcPct val="220000"/>
              </a:lnSpc>
              <a:buNone/>
            </a:pPr>
            <a:r>
              <a:rPr lang="es-CO" sz="6400" dirty="0">
                <a:solidFill>
                  <a:schemeClr val="tx1"/>
                </a:solidFill>
              </a:rPr>
              <a:t>SERVICIO NACIONAL DE APRENDIZAJE – SENA</a:t>
            </a:r>
            <a:br>
              <a:rPr lang="es-CO" sz="6400" dirty="0">
                <a:solidFill>
                  <a:schemeClr val="tx1"/>
                </a:solidFill>
              </a:rPr>
            </a:br>
            <a:r>
              <a:rPr lang="es-CO" sz="6400" dirty="0">
                <a:solidFill>
                  <a:schemeClr val="tx1"/>
                </a:solidFill>
              </a:rPr>
              <a:t>CENTRO DE ELECTRICIDAD, ELECTRONICA Y TELECOMUNICACIONES</a:t>
            </a:r>
            <a:br>
              <a:rPr lang="es-CO" sz="6400" dirty="0">
                <a:solidFill>
                  <a:schemeClr val="tx1"/>
                </a:solidFill>
              </a:rPr>
            </a:br>
            <a:r>
              <a:rPr lang="es-CO" sz="6400" dirty="0">
                <a:solidFill>
                  <a:schemeClr val="tx1"/>
                </a:solidFill>
              </a:rPr>
              <a:t>TECNOLOGO EN ANALISIS Y DESARROLLO EN SISTEMAS DE INFORMACION</a:t>
            </a:r>
            <a:br>
              <a:rPr lang="es-CO" sz="6400" dirty="0">
                <a:solidFill>
                  <a:schemeClr val="tx1"/>
                </a:solidFill>
              </a:rPr>
            </a:br>
            <a:r>
              <a:rPr lang="es-CO" sz="6400" b="1" dirty="0">
                <a:solidFill>
                  <a:schemeClr val="tx1"/>
                </a:solidFill>
              </a:rPr>
              <a:t>No. FICHA </a:t>
            </a:r>
            <a:r>
              <a:rPr lang="es-CO" sz="6400" dirty="0">
                <a:solidFill>
                  <a:schemeClr val="tx1"/>
                </a:solidFill>
              </a:rPr>
              <a:t>1834732</a:t>
            </a:r>
            <a:br>
              <a:rPr lang="es-CO" sz="6400" dirty="0">
                <a:solidFill>
                  <a:schemeClr val="tx1"/>
                </a:solidFill>
              </a:rPr>
            </a:br>
            <a:r>
              <a:rPr lang="es-CO" sz="6400" dirty="0">
                <a:solidFill>
                  <a:schemeClr val="tx1"/>
                </a:solidFill>
              </a:rPr>
              <a:t>BOGOTA D.C. 2019</a:t>
            </a:r>
            <a:br>
              <a:rPr lang="es-CO" sz="4000" dirty="0"/>
            </a:br>
            <a:br>
              <a:rPr lang="es-CO" sz="4000" dirty="0"/>
            </a:br>
            <a:endParaRPr lang="es-A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7"/>
          <p:cNvSpPr txBox="1">
            <a:spLocks noGrp="1"/>
          </p:cNvSpPr>
          <p:nvPr>
            <p:ph type="title"/>
          </p:nvPr>
        </p:nvSpPr>
        <p:spPr>
          <a:xfrm>
            <a:off x="1205300" y="1600200"/>
            <a:ext cx="6798734" cy="1303867"/>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2626"/>
              </a:buClr>
              <a:buSzPts val="3600"/>
              <a:buFont typeface="Garamond"/>
              <a:buNone/>
            </a:pPr>
            <a:r>
              <a:rPr lang="es-CO" sz="3600" b="1" dirty="0"/>
              <a:t>ALCANCE DEL PROYECTO</a:t>
            </a:r>
            <a:br>
              <a:rPr lang="es-CO" sz="3600" dirty="0"/>
            </a:br>
            <a:br>
              <a:rPr lang="es-CO" sz="3600" dirty="0"/>
            </a:br>
            <a:endParaRPr sz="3600" dirty="0"/>
          </a:p>
        </p:txBody>
      </p:sp>
      <p:sp>
        <p:nvSpPr>
          <p:cNvPr id="211" name="Google Shape;211;p7"/>
          <p:cNvSpPr txBox="1">
            <a:spLocks noGrp="1"/>
          </p:cNvSpPr>
          <p:nvPr>
            <p:ph type="body" idx="1"/>
          </p:nvPr>
        </p:nvSpPr>
        <p:spPr>
          <a:xfrm>
            <a:off x="545404" y="2252133"/>
            <a:ext cx="7873200" cy="3925229"/>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None/>
            </a:pPr>
            <a:endParaRPr dirty="0">
              <a:latin typeface="Calibri"/>
              <a:ea typeface="Calibri"/>
              <a:cs typeface="Calibri"/>
              <a:sym typeface="Calibri"/>
            </a:endParaRPr>
          </a:p>
          <a:p>
            <a:pPr lvl="0" algn="just">
              <a:lnSpc>
                <a:spcPct val="110000"/>
              </a:lnSpc>
            </a:pPr>
            <a:r>
              <a:rPr lang="es-ES_tradnl" dirty="0"/>
              <a:t>Brindar seguridad al usuario para no permitir la manipulación de la base de datos.</a:t>
            </a:r>
            <a:endParaRPr lang="es-AR" dirty="0"/>
          </a:p>
          <a:p>
            <a:pPr lvl="0" algn="just">
              <a:lnSpc>
                <a:spcPct val="110000"/>
              </a:lnSpc>
            </a:pPr>
            <a:r>
              <a:rPr lang="es-ES_tradnl" dirty="0"/>
              <a:t>Generar aquellos reportes correspondientes para cada uno de los procesos del almacén.</a:t>
            </a:r>
            <a:endParaRPr lang="es-AR" dirty="0"/>
          </a:p>
          <a:p>
            <a:pPr lvl="0" algn="just">
              <a:lnSpc>
                <a:spcPct val="110000"/>
              </a:lnSpc>
            </a:pPr>
            <a:r>
              <a:rPr lang="es-ES_tradnl" dirty="0"/>
              <a:t>Brindar al cliente total eficiencia a la hora de manipular el sistema.</a:t>
            </a:r>
            <a:endParaRPr lang="es-AR" dirty="0"/>
          </a:p>
          <a:p>
            <a:pPr lvl="0" algn="just">
              <a:lnSpc>
                <a:spcPct val="110000"/>
              </a:lnSpc>
            </a:pPr>
            <a:r>
              <a:rPr lang="es-ES_tradnl" dirty="0"/>
              <a:t>Brindar al cliente información detallada acerca de cada elemento de consumo como también la hora en que ingresa el elemento al sistema, entre otras cosas...</a:t>
            </a:r>
            <a:endParaRPr lang="es-AR" dirty="0"/>
          </a:p>
          <a:p>
            <a:pPr marL="285750" lvl="0" indent="-110490" algn="just" rtl="0">
              <a:spcBef>
                <a:spcPts val="1080"/>
              </a:spcBef>
              <a:spcAft>
                <a:spcPts val="0"/>
              </a:spcAft>
              <a:buSzPts val="276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9"/>
          <p:cNvSpPr txBox="1">
            <a:spLocks noGrp="1"/>
          </p:cNvSpPr>
          <p:nvPr>
            <p:ph type="title"/>
          </p:nvPr>
        </p:nvSpPr>
        <p:spPr>
          <a:xfrm>
            <a:off x="762000" y="685800"/>
            <a:ext cx="7524600" cy="1588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3600"/>
              <a:buFont typeface="Garamond"/>
              <a:buNone/>
            </a:pPr>
            <a:r>
              <a:rPr lang="es-CO" sz="3600" b="1" dirty="0"/>
              <a:t>INSTRUMENTOS Y TÉCNICA DE RECOLECCIÓN DE DATOS</a:t>
            </a:r>
            <a:endParaRPr sz="1620" dirty="0"/>
          </a:p>
        </p:txBody>
      </p:sp>
      <p:sp>
        <p:nvSpPr>
          <p:cNvPr id="217" name="Google Shape;217;p9"/>
          <p:cNvSpPr txBox="1">
            <a:spLocks noGrp="1"/>
          </p:cNvSpPr>
          <p:nvPr>
            <p:ph type="body" idx="1"/>
          </p:nvPr>
        </p:nvSpPr>
        <p:spPr>
          <a:xfrm>
            <a:off x="1304272" y="3200400"/>
            <a:ext cx="3724928" cy="990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2760"/>
              <a:buNone/>
            </a:pPr>
            <a:br>
              <a:rPr lang="es-CO"/>
            </a:br>
            <a:endParaRPr/>
          </a:p>
        </p:txBody>
      </p:sp>
      <p:sp>
        <p:nvSpPr>
          <p:cNvPr id="218" name="Google Shape;218;p9"/>
          <p:cNvSpPr txBox="1"/>
          <p:nvPr/>
        </p:nvSpPr>
        <p:spPr>
          <a:xfrm>
            <a:off x="974850" y="2563552"/>
            <a:ext cx="7098900" cy="2739600"/>
          </a:xfrm>
          <a:prstGeom prst="rect">
            <a:avLst/>
          </a:prstGeom>
          <a:noFill/>
          <a:ln>
            <a:noFill/>
          </a:ln>
        </p:spPr>
        <p:txBody>
          <a:bodyPr spcFirstLastPara="1" wrap="square" lIns="91425" tIns="91425" rIns="91425" bIns="91425" anchor="t" anchorCtr="0">
            <a:noAutofit/>
          </a:bodyPr>
          <a:lstStyle/>
          <a:p>
            <a:pPr lvl="0" algn="just"/>
            <a:r>
              <a:rPr lang="es-AR" sz="2400" dirty="0">
                <a:latin typeface="Garamond"/>
                <a:ea typeface="Garamond"/>
                <a:cs typeface="Garamond"/>
                <a:sym typeface="Garamond"/>
              </a:rPr>
              <a:t>Es importante resaltar que un sistema de información inicia con una investigación preliminar de la información concerniente al proyecto que se pretende desarrollar. Para conocer los requerimientos de los usuarios se utilizan las técnicas de recopilación de información como son la entrevista, la observación y encuestas para saber todos los requerimientos del cliente y conocer específicamente las necesidades que se tienen para el manejo de la información.</a:t>
            </a:r>
            <a:endParaRPr sz="2400" dirty="0">
              <a:latin typeface="Garamond"/>
              <a:ea typeface="Garamond"/>
              <a:cs typeface="Garamond"/>
              <a:sym typeface="Garamon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0"/>
          <p:cNvSpPr txBox="1">
            <a:spLocks noGrp="1"/>
          </p:cNvSpPr>
          <p:nvPr>
            <p:ph type="title"/>
          </p:nvPr>
        </p:nvSpPr>
        <p:spPr>
          <a:xfrm>
            <a:off x="1028183" y="1315844"/>
            <a:ext cx="7163833" cy="1817649"/>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2626"/>
              </a:buClr>
              <a:buSzPts val="3600"/>
              <a:buFont typeface="Garamond"/>
              <a:buNone/>
            </a:pPr>
            <a:r>
              <a:rPr lang="es-CO" sz="3600" b="1" dirty="0"/>
              <a:t>ANÁLISIS DEL LEVANTAMIENTO DE INFORMACIÓN</a:t>
            </a:r>
            <a:br>
              <a:rPr lang="es-CO" sz="3600" dirty="0"/>
            </a:br>
            <a:br>
              <a:rPr lang="es-CO" sz="3600" dirty="0"/>
            </a:br>
            <a:endParaRPr sz="3600" dirty="0"/>
          </a:p>
        </p:txBody>
      </p:sp>
      <p:sp>
        <p:nvSpPr>
          <p:cNvPr id="224" name="Google Shape;224;p10"/>
          <p:cNvSpPr txBox="1">
            <a:spLocks noGrp="1"/>
          </p:cNvSpPr>
          <p:nvPr>
            <p:ph type="body" idx="1"/>
          </p:nvPr>
        </p:nvSpPr>
        <p:spPr>
          <a:xfrm>
            <a:off x="609599" y="2913883"/>
            <a:ext cx="8001000" cy="1925748"/>
          </a:xfrm>
          <a:prstGeom prst="rect">
            <a:avLst/>
          </a:prstGeom>
          <a:noFill/>
          <a:ln>
            <a:noFill/>
          </a:ln>
        </p:spPr>
        <p:txBody>
          <a:bodyPr spcFirstLastPara="1" wrap="square" lIns="91425" tIns="45700" rIns="91425" bIns="45700" anchor="t" anchorCtr="0">
            <a:normAutofit/>
          </a:bodyPr>
          <a:lstStyle/>
          <a:p>
            <a:pPr marL="0" lvl="0" indent="0" algn="just">
              <a:spcBef>
                <a:spcPts val="0"/>
              </a:spcBef>
              <a:buSzPts val="2760"/>
              <a:buNone/>
            </a:pPr>
            <a:r>
              <a:rPr lang="es-AR" dirty="0"/>
              <a:t>Luego de realizar la recolección de información se pudo determinar que la organización del control y manejo del inventario del colegio presenta demoras o retrasos, esto hace que el control del inventario no sea eficiente. </a:t>
            </a:r>
            <a:br>
              <a:rPr lang="es-CO" dirty="0"/>
            </a:b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1"/>
          <p:cNvSpPr txBox="1">
            <a:spLocks noGrp="1"/>
          </p:cNvSpPr>
          <p:nvPr>
            <p:ph type="title"/>
          </p:nvPr>
        </p:nvSpPr>
        <p:spPr>
          <a:xfrm>
            <a:off x="1176866" y="1371600"/>
            <a:ext cx="6798734" cy="1303867"/>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2626"/>
              </a:buClr>
              <a:buSzPts val="3600"/>
              <a:buFont typeface="Garamond"/>
              <a:buNone/>
            </a:pPr>
            <a:r>
              <a:rPr lang="es-CO" sz="3600" b="1" dirty="0"/>
              <a:t>MAPA DE PROCESOS</a:t>
            </a:r>
            <a:br>
              <a:rPr lang="es-CO" sz="3600" dirty="0"/>
            </a:br>
            <a:br>
              <a:rPr lang="es-CO" sz="3600" dirty="0"/>
            </a:br>
            <a:endParaRPr sz="3600" dirty="0"/>
          </a:p>
        </p:txBody>
      </p:sp>
      <p:pic>
        <p:nvPicPr>
          <p:cNvPr id="2" name="Imagen 1">
            <a:extLst>
              <a:ext uri="{FF2B5EF4-FFF2-40B4-BE49-F238E27FC236}">
                <a16:creationId xmlns:a16="http://schemas.microsoft.com/office/drawing/2014/main" id="{3344733C-4968-4C63-84A8-54CF932C5FC0}"/>
              </a:ext>
            </a:extLst>
          </p:cNvPr>
          <p:cNvPicPr>
            <a:picLocks noChangeAspect="1"/>
          </p:cNvPicPr>
          <p:nvPr/>
        </p:nvPicPr>
        <p:blipFill>
          <a:blip r:embed="rId3"/>
          <a:stretch>
            <a:fillRect/>
          </a:stretch>
        </p:blipFill>
        <p:spPr>
          <a:xfrm>
            <a:off x="582193" y="2498357"/>
            <a:ext cx="7979613" cy="336835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3"/>
          <p:cNvSpPr txBox="1">
            <a:spLocks noGrp="1"/>
          </p:cNvSpPr>
          <p:nvPr>
            <p:ph type="title"/>
          </p:nvPr>
        </p:nvSpPr>
        <p:spPr>
          <a:xfrm>
            <a:off x="1176866" y="915337"/>
            <a:ext cx="6798734"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3600"/>
              <a:buFont typeface="Garamond"/>
              <a:buNone/>
            </a:pPr>
            <a:r>
              <a:rPr lang="es-CO" sz="3600" dirty="0"/>
              <a:t>ENTRADA DE ARTÍCULOS</a:t>
            </a:r>
            <a:endParaRPr dirty="0"/>
          </a:p>
        </p:txBody>
      </p:sp>
      <p:pic>
        <p:nvPicPr>
          <p:cNvPr id="242" name="Google Shape;242;p13"/>
          <p:cNvPicPr preferRelativeResize="0"/>
          <p:nvPr/>
        </p:nvPicPr>
        <p:blipFill>
          <a:blip r:embed="rId3">
            <a:alphaModFix/>
          </a:blip>
          <a:stretch>
            <a:fillRect/>
          </a:stretch>
        </p:blipFill>
        <p:spPr>
          <a:xfrm>
            <a:off x="623725" y="2636475"/>
            <a:ext cx="7905025" cy="3433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2"/>
          <p:cNvSpPr txBox="1">
            <a:spLocks noGrp="1"/>
          </p:cNvSpPr>
          <p:nvPr>
            <p:ph type="title"/>
          </p:nvPr>
        </p:nvSpPr>
        <p:spPr>
          <a:xfrm>
            <a:off x="609901" y="982244"/>
            <a:ext cx="7877924"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3600"/>
              <a:buFont typeface="Garamond"/>
              <a:buNone/>
            </a:pPr>
            <a:r>
              <a:rPr lang="es-CO" sz="3600" dirty="0"/>
              <a:t>PRESTAMO DE PRODUCTOS A DOCENTES</a:t>
            </a:r>
            <a:endParaRPr dirty="0"/>
          </a:p>
        </p:txBody>
      </p:sp>
      <p:pic>
        <p:nvPicPr>
          <p:cNvPr id="236" name="Google Shape;236;p12"/>
          <p:cNvPicPr preferRelativeResize="0"/>
          <p:nvPr/>
        </p:nvPicPr>
        <p:blipFill>
          <a:blip r:embed="rId3">
            <a:alphaModFix/>
          </a:blip>
          <a:stretch>
            <a:fillRect/>
          </a:stretch>
        </p:blipFill>
        <p:spPr>
          <a:xfrm>
            <a:off x="304950" y="2478431"/>
            <a:ext cx="8487825" cy="355437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4"/>
          <p:cNvSpPr txBox="1">
            <a:spLocks noGrp="1"/>
          </p:cNvSpPr>
          <p:nvPr>
            <p:ph type="title"/>
          </p:nvPr>
        </p:nvSpPr>
        <p:spPr>
          <a:xfrm>
            <a:off x="1176866" y="915337"/>
            <a:ext cx="6798734" cy="1303867"/>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2626"/>
              </a:buClr>
              <a:buSzPts val="4000"/>
              <a:buFont typeface="Garamond"/>
              <a:buNone/>
            </a:pPr>
            <a:r>
              <a:rPr lang="es-CO" dirty="0"/>
              <a:t>INGRESO DE ARTICULOS NUEVOS AL SISTEMA</a:t>
            </a:r>
            <a:endParaRPr dirty="0"/>
          </a:p>
        </p:txBody>
      </p:sp>
      <p:pic>
        <p:nvPicPr>
          <p:cNvPr id="248" name="Google Shape;248;p14"/>
          <p:cNvPicPr preferRelativeResize="0"/>
          <p:nvPr/>
        </p:nvPicPr>
        <p:blipFill>
          <a:blip r:embed="rId3">
            <a:alphaModFix/>
          </a:blip>
          <a:stretch>
            <a:fillRect/>
          </a:stretch>
        </p:blipFill>
        <p:spPr>
          <a:xfrm>
            <a:off x="216005" y="2458474"/>
            <a:ext cx="8720455" cy="385311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5"/>
          <p:cNvSpPr txBox="1">
            <a:spLocks noGrp="1"/>
          </p:cNvSpPr>
          <p:nvPr>
            <p:ph type="title"/>
          </p:nvPr>
        </p:nvSpPr>
        <p:spPr>
          <a:xfrm>
            <a:off x="609600" y="1066800"/>
            <a:ext cx="8001000" cy="1303867"/>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2626"/>
              </a:buClr>
              <a:buSzPts val="2790"/>
              <a:buFont typeface="Garamond"/>
              <a:buNone/>
            </a:pPr>
            <a:r>
              <a:rPr lang="es-CO" sz="2790" b="1" dirty="0"/>
              <a:t>REQUERIMIENTOS FUNCIONALES (RF) Y NO FUNCIONALES(RNF)</a:t>
            </a:r>
            <a:br>
              <a:rPr lang="es-CO" sz="3600" dirty="0"/>
            </a:br>
            <a:br>
              <a:rPr lang="es-CO" sz="3600" dirty="0"/>
            </a:br>
            <a:endParaRPr sz="3600" dirty="0"/>
          </a:p>
        </p:txBody>
      </p:sp>
      <p:sp>
        <p:nvSpPr>
          <p:cNvPr id="254" name="Google Shape;254;p15"/>
          <p:cNvSpPr txBox="1">
            <a:spLocks noGrp="1"/>
          </p:cNvSpPr>
          <p:nvPr>
            <p:ph type="body" idx="1"/>
          </p:nvPr>
        </p:nvSpPr>
        <p:spPr>
          <a:xfrm>
            <a:off x="1210732" y="1949605"/>
            <a:ext cx="6798736" cy="190871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760"/>
              <a:buNone/>
            </a:pPr>
            <a:r>
              <a:rPr lang="es-CO" b="1" dirty="0"/>
              <a:t>Requerimientos Funcionales</a:t>
            </a:r>
            <a:endParaRPr dirty="0"/>
          </a:p>
          <a:p>
            <a:pPr marL="0" lvl="0" indent="0" algn="l" rtl="0">
              <a:spcBef>
                <a:spcPts val="1080"/>
              </a:spcBef>
              <a:spcAft>
                <a:spcPts val="0"/>
              </a:spcAft>
              <a:buSzPts val="2760"/>
              <a:buNone/>
            </a:pPr>
            <a:br>
              <a:rPr lang="es-CO" dirty="0"/>
            </a:br>
            <a:endParaRPr dirty="0"/>
          </a:p>
        </p:txBody>
      </p:sp>
      <p:sp>
        <p:nvSpPr>
          <p:cNvPr id="256" name="Google Shape;256;p15"/>
          <p:cNvSpPr/>
          <p:nvPr/>
        </p:nvSpPr>
        <p:spPr>
          <a:xfrm>
            <a:off x="1833563" y="2241590"/>
            <a:ext cx="9144000" cy="1107996"/>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s-CO" sz="1800" b="0" i="0" u="none" strike="noStrike" cap="none" dirty="0">
                <a:solidFill>
                  <a:schemeClr val="dk1"/>
                </a:solidFill>
                <a:latin typeface="Arial"/>
                <a:ea typeface="Arial"/>
                <a:cs typeface="Arial"/>
                <a:sym typeface="Arial"/>
              </a:rPr>
            </a:br>
            <a:endParaRPr sz="1800" b="0" i="0" u="none" strike="noStrike" cap="none" dirty="0">
              <a:solidFill>
                <a:schemeClr val="dk1"/>
              </a:solidFill>
              <a:latin typeface="Arial"/>
              <a:ea typeface="Arial"/>
              <a:cs typeface="Arial"/>
              <a:sym typeface="Arial"/>
            </a:endParaRPr>
          </a:p>
          <a:p>
            <a:pPr marR="0" lvl="0" algn="l" rtl="0">
              <a:lnSpc>
                <a:spcPct val="100000"/>
              </a:lnSpc>
              <a:spcBef>
                <a:spcPts val="0"/>
              </a:spcBef>
              <a:spcAft>
                <a:spcPts val="0"/>
              </a:spcAft>
              <a:buClr>
                <a:schemeClr val="dk1"/>
              </a:buClr>
              <a:buSzPts val="1800"/>
            </a:pPr>
            <a:br>
              <a:rPr lang="es-CO" sz="1800" b="0" i="0" u="none" strike="noStrike" cap="none" dirty="0">
                <a:solidFill>
                  <a:schemeClr val="dk1"/>
                </a:solidFill>
                <a:latin typeface="Arial"/>
                <a:ea typeface="Arial"/>
                <a:cs typeface="Arial"/>
                <a:sym typeface="Arial"/>
              </a:rPr>
            </a:br>
            <a:endParaRPr sz="1800" b="0" i="0" u="none" strike="noStrike" cap="none" dirty="0">
              <a:solidFill>
                <a:schemeClr val="dk1"/>
              </a:solidFill>
              <a:latin typeface="Arial"/>
              <a:ea typeface="Arial"/>
              <a:cs typeface="Arial"/>
              <a:sym typeface="Arial"/>
            </a:endParaRPr>
          </a:p>
        </p:txBody>
      </p:sp>
      <p:graphicFrame>
        <p:nvGraphicFramePr>
          <p:cNvPr id="3" name="Tabla 2"/>
          <p:cNvGraphicFramePr>
            <a:graphicFrameLocks noGrp="1"/>
          </p:cNvGraphicFramePr>
          <p:nvPr>
            <p:extLst>
              <p:ext uri="{D42A27DB-BD31-4B8C-83A1-F6EECF244321}">
                <p14:modId xmlns:p14="http://schemas.microsoft.com/office/powerpoint/2010/main" val="3071371926"/>
              </p:ext>
            </p:extLst>
          </p:nvPr>
        </p:nvGraphicFramePr>
        <p:xfrm>
          <a:off x="1505416" y="2473713"/>
          <a:ext cx="6417190" cy="3759819"/>
        </p:xfrm>
        <a:graphic>
          <a:graphicData uri="http://schemas.openxmlformats.org/drawingml/2006/table">
            <a:tbl>
              <a:tblPr firstRow="1" firstCol="1" bandRow="1">
                <a:tableStyleId>{18D924A9-C706-46DA-A7FB-E7DECC7DCF1B}</a:tableStyleId>
              </a:tblPr>
              <a:tblGrid>
                <a:gridCol w="1448396">
                  <a:extLst>
                    <a:ext uri="{9D8B030D-6E8A-4147-A177-3AD203B41FA5}">
                      <a16:colId xmlns:a16="http://schemas.microsoft.com/office/drawing/2014/main" val="1139956139"/>
                    </a:ext>
                  </a:extLst>
                </a:gridCol>
                <a:gridCol w="4968794">
                  <a:extLst>
                    <a:ext uri="{9D8B030D-6E8A-4147-A177-3AD203B41FA5}">
                      <a16:colId xmlns:a16="http://schemas.microsoft.com/office/drawing/2014/main" val="1820378657"/>
                    </a:ext>
                  </a:extLst>
                </a:gridCol>
              </a:tblGrid>
              <a:tr h="400086">
                <a:tc>
                  <a:txBody>
                    <a:bodyPr/>
                    <a:lstStyle/>
                    <a:p>
                      <a:pPr>
                        <a:lnSpc>
                          <a:spcPct val="107000"/>
                        </a:lnSpc>
                        <a:spcAft>
                          <a:spcPts val="0"/>
                        </a:spcAft>
                      </a:pPr>
                      <a:r>
                        <a:rPr lang="es-ES_tradnl" sz="1000" kern="1200">
                          <a:effectLst/>
                        </a:rPr>
                        <a:t>Identificación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RF05</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1117624"/>
                  </a:ext>
                </a:extLst>
              </a:tr>
              <a:tr h="400086">
                <a:tc>
                  <a:txBody>
                    <a:bodyPr/>
                    <a:lstStyle/>
                    <a:p>
                      <a:pPr>
                        <a:lnSpc>
                          <a:spcPct val="107000"/>
                        </a:lnSpc>
                        <a:spcAft>
                          <a:spcPts val="0"/>
                        </a:spcAft>
                      </a:pPr>
                      <a:r>
                        <a:rPr lang="es-ES_tradnl" sz="1000" kern="1200">
                          <a:effectLst/>
                        </a:rPr>
                        <a:t>Nombre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Crear Producto.</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3679065"/>
                  </a:ext>
                </a:extLst>
              </a:tr>
              <a:tr h="194849">
                <a:tc>
                  <a:txBody>
                    <a:bodyPr/>
                    <a:lstStyle/>
                    <a:p>
                      <a:pPr>
                        <a:lnSpc>
                          <a:spcPct val="107000"/>
                        </a:lnSpc>
                        <a:spcAft>
                          <a:spcPts val="0"/>
                        </a:spcAft>
                      </a:pPr>
                      <a:r>
                        <a:rPr lang="es-ES_tradnl" sz="1000" kern="1200">
                          <a:effectLst/>
                        </a:rPr>
                        <a:t>Características: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Permite controlar y manejar información referente a los elementos.</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6783755"/>
                  </a:ext>
                </a:extLst>
              </a:tr>
              <a:tr h="938436">
                <a:tc>
                  <a:txBody>
                    <a:bodyPr/>
                    <a:lstStyle/>
                    <a:p>
                      <a:pPr>
                        <a:lnSpc>
                          <a:spcPct val="107000"/>
                        </a:lnSpc>
                        <a:spcAft>
                          <a:spcPts val="0"/>
                        </a:spcAft>
                      </a:pPr>
                      <a:r>
                        <a:rPr lang="es-ES_tradnl" sz="1000" kern="1200">
                          <a:effectLst/>
                        </a:rPr>
                        <a:t>Descripción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ES_tradnl" sz="1000">
                          <a:effectLst/>
                        </a:rPr>
                        <a:t>Registrar producto: Permite al usuario una vez que haya accedido con su cuenta al sistema, registrar el producto y suministrar información relevante al mismo.</a:t>
                      </a:r>
                      <a:endParaRPr lang="es-AR" sz="1100">
                        <a:effectLst/>
                      </a:endParaRPr>
                    </a:p>
                    <a:p>
                      <a:pPr algn="just">
                        <a:lnSpc>
                          <a:spcPct val="107000"/>
                        </a:lnSpc>
                        <a:spcAft>
                          <a:spcPts val="800"/>
                        </a:spcAft>
                      </a:pPr>
                      <a:r>
                        <a:rPr lang="es-ES_tradnl" sz="1000">
                          <a:effectLst/>
                        </a:rPr>
                        <a:t> </a:t>
                      </a:r>
                      <a:endParaRPr lang="es-AR"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3039433380"/>
                  </a:ext>
                </a:extLst>
              </a:tr>
              <a:tr h="1426276">
                <a:tc>
                  <a:txBody>
                    <a:bodyPr/>
                    <a:lstStyle/>
                    <a:p>
                      <a:pPr>
                        <a:lnSpc>
                          <a:spcPct val="107000"/>
                        </a:lnSpc>
                        <a:spcAft>
                          <a:spcPts val="0"/>
                        </a:spcAft>
                      </a:pPr>
                      <a:r>
                        <a:rPr lang="es-ES_tradnl" sz="1000" kern="1200">
                          <a:effectLst/>
                        </a:rPr>
                        <a:t>Requerimiento NO funcional: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07000"/>
                        </a:lnSpc>
                        <a:spcAft>
                          <a:spcPts val="0"/>
                        </a:spcAft>
                        <a:buFont typeface="Symbol" panose="05050102010706020507" pitchFamily="18" charset="2"/>
                        <a:buChar char=""/>
                      </a:pPr>
                      <a:r>
                        <a:rPr lang="es-ES_tradnl" sz="1000">
                          <a:effectLst/>
                        </a:rPr>
                        <a:t>RNF01</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RNF03</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RNF04</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RNF05</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RNF07</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RNF14</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RNF15</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8705391"/>
                  </a:ext>
                </a:extLst>
              </a:tr>
              <a:tr h="400086">
                <a:tc gridSpan="2">
                  <a:txBody>
                    <a:bodyPr/>
                    <a:lstStyle/>
                    <a:p>
                      <a:pPr>
                        <a:lnSpc>
                          <a:spcPct val="107000"/>
                        </a:lnSpc>
                        <a:spcAft>
                          <a:spcPts val="0"/>
                        </a:spcAft>
                      </a:pPr>
                      <a:r>
                        <a:rPr lang="es-ES_tradnl" sz="1000" dirty="0">
                          <a:effectLst/>
                        </a:rPr>
                        <a:t>Prioridad del requerimiento:     </a:t>
                      </a:r>
                      <a:endParaRPr lang="es-AR" sz="1100" dirty="0">
                        <a:effectLst/>
                      </a:endParaRPr>
                    </a:p>
                    <a:p>
                      <a:pPr>
                        <a:lnSpc>
                          <a:spcPct val="107000"/>
                        </a:lnSpc>
                        <a:spcAft>
                          <a:spcPts val="800"/>
                        </a:spcAft>
                      </a:pPr>
                      <a:r>
                        <a:rPr lang="es-ES_tradnl" sz="1000" dirty="0">
                          <a:effectLst/>
                        </a:rPr>
                        <a:t>Alta</a:t>
                      </a:r>
                      <a:endParaRPr lang="es-AR"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hMerge="1">
                  <a:txBody>
                    <a:bodyPr/>
                    <a:lstStyle/>
                    <a:p>
                      <a:endParaRPr lang="es-AR"/>
                    </a:p>
                  </a:txBody>
                  <a:tcPr/>
                </a:tc>
                <a:extLst>
                  <a:ext uri="{0D108BD9-81ED-4DB2-BD59-A6C34878D82A}">
                    <a16:rowId xmlns:a16="http://schemas.microsoft.com/office/drawing/2014/main" val="25020705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3" name="Google Shape;263;p16"/>
          <p:cNvSpPr/>
          <p:nvPr/>
        </p:nvSpPr>
        <p:spPr>
          <a:xfrm>
            <a:off x="1067594" y="2854088"/>
            <a:ext cx="184731" cy="2215991"/>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s-CO"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br>
              <a:rPr lang="es-CO" sz="1800" b="0" i="0" u="none" strike="noStrike" cap="none">
                <a:solidFill>
                  <a:schemeClr val="dk1"/>
                </a:solidFill>
                <a:latin typeface="Arial"/>
                <a:ea typeface="Arial"/>
                <a:cs typeface="Arial"/>
                <a:sym typeface="Arial"/>
              </a:rPr>
            </a:br>
            <a:br>
              <a:rPr lang="es-CO" sz="1800" b="0" i="0" u="none" strike="noStrike" cap="none">
                <a:solidFill>
                  <a:schemeClr val="dk1"/>
                </a:solidFill>
                <a:latin typeface="Arial"/>
                <a:ea typeface="Arial"/>
                <a:cs typeface="Arial"/>
                <a:sym typeface="Arial"/>
              </a:rPr>
            </a:br>
            <a:br>
              <a:rPr lang="es-CO" sz="1800" b="0" i="0" u="none" strike="noStrike" cap="none">
                <a:solidFill>
                  <a:schemeClr val="dk1"/>
                </a:solidFill>
                <a:latin typeface="Arial"/>
                <a:ea typeface="Arial"/>
                <a:cs typeface="Arial"/>
                <a:sym typeface="Arial"/>
              </a:rPr>
            </a:br>
            <a:br>
              <a:rPr lang="es-CO"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aphicFrame>
        <p:nvGraphicFramePr>
          <p:cNvPr id="2" name="Tabla 1"/>
          <p:cNvGraphicFramePr>
            <a:graphicFrameLocks noGrp="1"/>
          </p:cNvGraphicFramePr>
          <p:nvPr>
            <p:extLst>
              <p:ext uri="{D42A27DB-BD31-4B8C-83A1-F6EECF244321}">
                <p14:modId xmlns:p14="http://schemas.microsoft.com/office/powerpoint/2010/main" val="1001645702"/>
              </p:ext>
            </p:extLst>
          </p:nvPr>
        </p:nvGraphicFramePr>
        <p:xfrm>
          <a:off x="880946" y="1392116"/>
          <a:ext cx="7472287" cy="4060830"/>
        </p:xfrm>
        <a:graphic>
          <a:graphicData uri="http://schemas.openxmlformats.org/drawingml/2006/table">
            <a:tbl>
              <a:tblPr firstRow="1" firstCol="1" bandRow="1">
                <a:tableStyleId>{18D924A9-C706-46DA-A7FB-E7DECC7DCF1B}</a:tableStyleId>
              </a:tblPr>
              <a:tblGrid>
                <a:gridCol w="1686538">
                  <a:extLst>
                    <a:ext uri="{9D8B030D-6E8A-4147-A177-3AD203B41FA5}">
                      <a16:colId xmlns:a16="http://schemas.microsoft.com/office/drawing/2014/main" val="2650950600"/>
                    </a:ext>
                  </a:extLst>
                </a:gridCol>
                <a:gridCol w="5785749">
                  <a:extLst>
                    <a:ext uri="{9D8B030D-6E8A-4147-A177-3AD203B41FA5}">
                      <a16:colId xmlns:a16="http://schemas.microsoft.com/office/drawing/2014/main" val="2430988303"/>
                    </a:ext>
                  </a:extLst>
                </a:gridCol>
              </a:tblGrid>
              <a:tr h="507604">
                <a:tc>
                  <a:txBody>
                    <a:bodyPr/>
                    <a:lstStyle/>
                    <a:p>
                      <a:pPr>
                        <a:lnSpc>
                          <a:spcPct val="107000"/>
                        </a:lnSpc>
                        <a:spcAft>
                          <a:spcPts val="0"/>
                        </a:spcAft>
                      </a:pPr>
                      <a:r>
                        <a:rPr lang="es-ES_tradnl" sz="1000" kern="1200">
                          <a:effectLst/>
                        </a:rPr>
                        <a:t>Identificación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RF03</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9334805"/>
                  </a:ext>
                </a:extLst>
              </a:tr>
              <a:tr h="507604">
                <a:tc>
                  <a:txBody>
                    <a:bodyPr/>
                    <a:lstStyle/>
                    <a:p>
                      <a:pPr>
                        <a:lnSpc>
                          <a:spcPct val="107000"/>
                        </a:lnSpc>
                        <a:spcAft>
                          <a:spcPts val="0"/>
                        </a:spcAft>
                      </a:pPr>
                      <a:r>
                        <a:rPr lang="es-ES_tradnl" sz="1000" kern="1200">
                          <a:effectLst/>
                        </a:rPr>
                        <a:t>Nombre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Consultar producto.</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1983814"/>
                  </a:ext>
                </a:extLst>
              </a:tr>
              <a:tr h="253802">
                <a:tc>
                  <a:txBody>
                    <a:bodyPr/>
                    <a:lstStyle/>
                    <a:p>
                      <a:pPr>
                        <a:lnSpc>
                          <a:spcPct val="107000"/>
                        </a:lnSpc>
                        <a:spcAft>
                          <a:spcPts val="0"/>
                        </a:spcAft>
                      </a:pPr>
                      <a:r>
                        <a:rPr lang="es-ES_tradnl" sz="1000" kern="1200">
                          <a:effectLst/>
                        </a:rPr>
                        <a:t>Características: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Permite gestionar información referente al producto.</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170132"/>
                  </a:ext>
                </a:extLst>
              </a:tr>
              <a:tr h="761405">
                <a:tc>
                  <a:txBody>
                    <a:bodyPr/>
                    <a:lstStyle/>
                    <a:p>
                      <a:pPr>
                        <a:lnSpc>
                          <a:spcPct val="107000"/>
                        </a:lnSpc>
                        <a:spcAft>
                          <a:spcPts val="0"/>
                        </a:spcAft>
                      </a:pPr>
                      <a:r>
                        <a:rPr lang="es-ES_tradnl" sz="1000" kern="1200">
                          <a:effectLst/>
                        </a:rPr>
                        <a:t>Descripción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ES_tradnl" sz="1000">
                          <a:effectLst/>
                        </a:rPr>
                        <a:t>Consultar producto: El usuario podrá consultar información detallada acerca de un producto específico mediante una sección del sistema que mostrará esos detalles.</a:t>
                      </a:r>
                      <a:endParaRPr lang="es-AR"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1268440376"/>
                  </a:ext>
                </a:extLst>
              </a:tr>
              <a:tr h="1522811">
                <a:tc>
                  <a:txBody>
                    <a:bodyPr/>
                    <a:lstStyle/>
                    <a:p>
                      <a:pPr>
                        <a:lnSpc>
                          <a:spcPct val="107000"/>
                        </a:lnSpc>
                        <a:spcAft>
                          <a:spcPts val="0"/>
                        </a:spcAft>
                      </a:pPr>
                      <a:r>
                        <a:rPr lang="es-ES_tradnl" sz="1000" kern="1200" dirty="0">
                          <a:effectLst/>
                        </a:rPr>
                        <a:t>Requerimiento NO funcional: </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07000"/>
                        </a:lnSpc>
                        <a:spcAft>
                          <a:spcPts val="0"/>
                        </a:spcAft>
                        <a:buFont typeface="Symbol" panose="05050102010706020507" pitchFamily="18" charset="2"/>
                        <a:buChar char=""/>
                      </a:pPr>
                      <a:r>
                        <a:rPr lang="es-ES_tradnl" sz="1000">
                          <a:effectLst/>
                        </a:rPr>
                        <a:t>RNF01</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RNF03</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RNF04</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RNF05</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RNF08</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RNF10</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6622566"/>
                  </a:ext>
                </a:extLst>
              </a:tr>
              <a:tr h="507604">
                <a:tc gridSpan="2">
                  <a:txBody>
                    <a:bodyPr/>
                    <a:lstStyle/>
                    <a:p>
                      <a:pPr>
                        <a:lnSpc>
                          <a:spcPct val="107000"/>
                        </a:lnSpc>
                        <a:spcAft>
                          <a:spcPts val="0"/>
                        </a:spcAft>
                      </a:pPr>
                      <a:r>
                        <a:rPr lang="es-ES_tradnl" sz="1000" dirty="0">
                          <a:effectLst/>
                        </a:rPr>
                        <a:t>Prioridad del requerimiento:     </a:t>
                      </a:r>
                      <a:endParaRPr lang="es-AR" sz="1100" dirty="0">
                        <a:effectLst/>
                      </a:endParaRPr>
                    </a:p>
                    <a:p>
                      <a:pPr>
                        <a:lnSpc>
                          <a:spcPct val="107000"/>
                        </a:lnSpc>
                        <a:spcAft>
                          <a:spcPts val="800"/>
                        </a:spcAft>
                      </a:pPr>
                      <a:r>
                        <a:rPr lang="es-ES_tradnl" sz="1000" dirty="0">
                          <a:effectLst/>
                        </a:rPr>
                        <a:t>Alta</a:t>
                      </a:r>
                      <a:endParaRPr lang="es-AR"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hMerge="1">
                  <a:txBody>
                    <a:bodyPr/>
                    <a:lstStyle/>
                    <a:p>
                      <a:endParaRPr lang="es-AR"/>
                    </a:p>
                  </a:txBody>
                  <a:tcPr/>
                </a:tc>
                <a:extLst>
                  <a:ext uri="{0D108BD9-81ED-4DB2-BD59-A6C34878D82A}">
                    <a16:rowId xmlns:a16="http://schemas.microsoft.com/office/drawing/2014/main" val="368523431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202440717"/>
              </p:ext>
            </p:extLst>
          </p:nvPr>
        </p:nvGraphicFramePr>
        <p:xfrm>
          <a:off x="1527716" y="1182030"/>
          <a:ext cx="6439493" cy="4472303"/>
        </p:xfrm>
        <a:graphic>
          <a:graphicData uri="http://schemas.openxmlformats.org/drawingml/2006/table">
            <a:tbl>
              <a:tblPr firstRow="1" firstCol="1" bandRow="1">
                <a:tableStyleId>{18D924A9-C706-46DA-A7FB-E7DECC7DCF1B}</a:tableStyleId>
              </a:tblPr>
              <a:tblGrid>
                <a:gridCol w="1453431">
                  <a:extLst>
                    <a:ext uri="{9D8B030D-6E8A-4147-A177-3AD203B41FA5}">
                      <a16:colId xmlns:a16="http://schemas.microsoft.com/office/drawing/2014/main" val="3352072748"/>
                    </a:ext>
                  </a:extLst>
                </a:gridCol>
                <a:gridCol w="4986062">
                  <a:extLst>
                    <a:ext uri="{9D8B030D-6E8A-4147-A177-3AD203B41FA5}">
                      <a16:colId xmlns:a16="http://schemas.microsoft.com/office/drawing/2014/main" val="1728892642"/>
                    </a:ext>
                  </a:extLst>
                </a:gridCol>
              </a:tblGrid>
              <a:tr h="593226">
                <a:tc>
                  <a:txBody>
                    <a:bodyPr/>
                    <a:lstStyle/>
                    <a:p>
                      <a:pPr>
                        <a:lnSpc>
                          <a:spcPct val="107000"/>
                        </a:lnSpc>
                        <a:spcAft>
                          <a:spcPts val="0"/>
                        </a:spcAft>
                      </a:pPr>
                      <a:r>
                        <a:rPr lang="es-ES_tradnl" sz="1000" kern="1200">
                          <a:effectLst/>
                        </a:rPr>
                        <a:t>Identificación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RF04</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3357126"/>
                  </a:ext>
                </a:extLst>
              </a:tr>
              <a:tr h="593226">
                <a:tc>
                  <a:txBody>
                    <a:bodyPr/>
                    <a:lstStyle/>
                    <a:p>
                      <a:pPr>
                        <a:lnSpc>
                          <a:spcPct val="107000"/>
                        </a:lnSpc>
                        <a:spcAft>
                          <a:spcPts val="0"/>
                        </a:spcAft>
                      </a:pPr>
                      <a:r>
                        <a:rPr lang="es-ES_tradnl" sz="1000" kern="1200">
                          <a:effectLst/>
                        </a:rPr>
                        <a:t>Nombre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Actualizar productos.</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3327573"/>
                  </a:ext>
                </a:extLst>
              </a:tr>
              <a:tr h="593226">
                <a:tc>
                  <a:txBody>
                    <a:bodyPr/>
                    <a:lstStyle/>
                    <a:p>
                      <a:pPr>
                        <a:lnSpc>
                          <a:spcPct val="107000"/>
                        </a:lnSpc>
                        <a:spcAft>
                          <a:spcPts val="0"/>
                        </a:spcAft>
                      </a:pPr>
                      <a:r>
                        <a:rPr lang="es-ES_tradnl" sz="1000" kern="1200">
                          <a:effectLst/>
                        </a:rPr>
                        <a:t>Características: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El sistema permitirá al usuario actualizar los datos de los elementos registrados.</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9380274"/>
                  </a:ext>
                </a:extLst>
              </a:tr>
              <a:tr h="593226">
                <a:tc>
                  <a:txBody>
                    <a:bodyPr/>
                    <a:lstStyle/>
                    <a:p>
                      <a:pPr>
                        <a:lnSpc>
                          <a:spcPct val="107000"/>
                        </a:lnSpc>
                        <a:spcAft>
                          <a:spcPts val="0"/>
                        </a:spcAft>
                      </a:pPr>
                      <a:r>
                        <a:rPr lang="es-ES_tradnl" sz="1000" kern="1200">
                          <a:effectLst/>
                        </a:rPr>
                        <a:t>Descripción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ES_tradnl" sz="1000">
                          <a:effectLst/>
                        </a:rPr>
                        <a:t>Actualizar: Permite al usuario actualizar datos de los elementos registrados en el sistema.</a:t>
                      </a:r>
                      <a:endParaRPr lang="es-AR"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70470551"/>
                  </a:ext>
                </a:extLst>
              </a:tr>
              <a:tr h="1506173">
                <a:tc>
                  <a:txBody>
                    <a:bodyPr/>
                    <a:lstStyle/>
                    <a:p>
                      <a:pPr>
                        <a:lnSpc>
                          <a:spcPct val="107000"/>
                        </a:lnSpc>
                        <a:spcAft>
                          <a:spcPts val="0"/>
                        </a:spcAft>
                      </a:pPr>
                      <a:r>
                        <a:rPr lang="es-ES_tradnl" sz="1000" kern="1200">
                          <a:effectLst/>
                        </a:rPr>
                        <a:t>Requerimiento NO funcional: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07000"/>
                        </a:lnSpc>
                        <a:spcAft>
                          <a:spcPts val="0"/>
                        </a:spcAft>
                        <a:buFont typeface="Symbol" panose="05050102010706020507" pitchFamily="18" charset="2"/>
                        <a:buChar char=""/>
                      </a:pPr>
                      <a:r>
                        <a:rPr lang="es-ES_tradnl" sz="1000">
                          <a:effectLst/>
                        </a:rPr>
                        <a:t>RNF01</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RNF03</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RNF05</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RNF08</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RNF10</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867186"/>
                  </a:ext>
                </a:extLst>
              </a:tr>
              <a:tr h="593226">
                <a:tc gridSpan="2">
                  <a:txBody>
                    <a:bodyPr/>
                    <a:lstStyle/>
                    <a:p>
                      <a:pPr>
                        <a:lnSpc>
                          <a:spcPct val="107000"/>
                        </a:lnSpc>
                        <a:spcAft>
                          <a:spcPts val="0"/>
                        </a:spcAft>
                      </a:pPr>
                      <a:r>
                        <a:rPr lang="es-ES_tradnl" sz="1000" dirty="0">
                          <a:effectLst/>
                        </a:rPr>
                        <a:t>Prioridad del requerimiento:     </a:t>
                      </a:r>
                      <a:endParaRPr lang="es-AR" sz="1100" dirty="0">
                        <a:effectLst/>
                      </a:endParaRPr>
                    </a:p>
                    <a:p>
                      <a:pPr>
                        <a:lnSpc>
                          <a:spcPct val="107000"/>
                        </a:lnSpc>
                        <a:spcAft>
                          <a:spcPts val="800"/>
                        </a:spcAft>
                      </a:pPr>
                      <a:r>
                        <a:rPr lang="es-ES_tradnl" sz="1000" dirty="0">
                          <a:effectLst/>
                        </a:rPr>
                        <a:t>Alta</a:t>
                      </a:r>
                      <a:endParaRPr lang="es-AR"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hMerge="1">
                  <a:txBody>
                    <a:bodyPr/>
                    <a:lstStyle/>
                    <a:p>
                      <a:endParaRPr lang="es-AR"/>
                    </a:p>
                  </a:txBody>
                  <a:tcPr/>
                </a:tc>
                <a:extLst>
                  <a:ext uri="{0D108BD9-81ED-4DB2-BD59-A6C34878D82A}">
                    <a16:rowId xmlns:a16="http://schemas.microsoft.com/office/drawing/2014/main" val="353126101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
          <p:cNvSpPr txBox="1">
            <a:spLocks noGrp="1"/>
          </p:cNvSpPr>
          <p:nvPr>
            <p:ph type="ctrTitle"/>
          </p:nvPr>
        </p:nvSpPr>
        <p:spPr>
          <a:xfrm>
            <a:off x="1921946" y="1026800"/>
            <a:ext cx="5308800" cy="15156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262626"/>
              </a:buClr>
              <a:buSzPts val="4800"/>
              <a:buFont typeface="Garamond"/>
              <a:buNone/>
            </a:pPr>
            <a:r>
              <a:rPr lang="es-CO"/>
              <a:t>Proyecto</a:t>
            </a:r>
            <a:endParaRPr/>
          </a:p>
        </p:txBody>
      </p:sp>
      <p:sp>
        <p:nvSpPr>
          <p:cNvPr id="161" name="Google Shape;161;p1"/>
          <p:cNvSpPr txBox="1">
            <a:spLocks noGrp="1"/>
          </p:cNvSpPr>
          <p:nvPr>
            <p:ph type="subTitle" idx="1"/>
          </p:nvPr>
        </p:nvSpPr>
        <p:spPr>
          <a:xfrm>
            <a:off x="1716050" y="3247491"/>
            <a:ext cx="5943600" cy="2133600"/>
          </a:xfrm>
          <a:prstGeom prst="rect">
            <a:avLst/>
          </a:prstGeom>
          <a:noFill/>
          <a:ln>
            <a:noFill/>
          </a:ln>
        </p:spPr>
        <p:txBody>
          <a:bodyPr spcFirstLastPara="1" wrap="square" lIns="91425" tIns="45700" rIns="91425" bIns="45700" anchor="t" anchorCtr="0">
            <a:normAutofit fontScale="70000" lnSpcReduction="20000"/>
          </a:bodyPr>
          <a:lstStyle/>
          <a:p>
            <a:pPr marL="0" lvl="0" indent="0" algn="ctr" rtl="0">
              <a:lnSpc>
                <a:spcPct val="80000"/>
              </a:lnSpc>
              <a:spcBef>
                <a:spcPts val="0"/>
              </a:spcBef>
              <a:spcAft>
                <a:spcPts val="0"/>
              </a:spcAft>
              <a:buSzPts val="1955"/>
              <a:buNone/>
            </a:pPr>
            <a:r>
              <a:rPr lang="es-CO" sz="2400" dirty="0"/>
              <a:t>Presentado por:</a:t>
            </a:r>
            <a:endParaRPr sz="2400" dirty="0"/>
          </a:p>
          <a:p>
            <a:pPr marL="0" lvl="0" indent="0" algn="ctr" rtl="0">
              <a:lnSpc>
                <a:spcPct val="110000"/>
              </a:lnSpc>
              <a:spcBef>
                <a:spcPts val="940"/>
              </a:spcBef>
              <a:spcAft>
                <a:spcPts val="0"/>
              </a:spcAft>
              <a:buSzPts val="1955"/>
              <a:buNone/>
            </a:pPr>
            <a:r>
              <a:rPr lang="es-CO" sz="2400" dirty="0"/>
              <a:t>Federico Aldana</a:t>
            </a:r>
            <a:endParaRPr sz="2400" dirty="0"/>
          </a:p>
          <a:p>
            <a:pPr marL="0" lvl="0" indent="0" algn="ctr" rtl="0">
              <a:lnSpc>
                <a:spcPct val="110000"/>
              </a:lnSpc>
              <a:spcBef>
                <a:spcPts val="940"/>
              </a:spcBef>
              <a:spcAft>
                <a:spcPts val="0"/>
              </a:spcAft>
              <a:buSzPts val="1955"/>
              <a:buNone/>
            </a:pPr>
            <a:r>
              <a:rPr lang="es-CO" sz="2400" dirty="0"/>
              <a:t>Stephen Barboza</a:t>
            </a:r>
            <a:endParaRPr sz="2400" dirty="0"/>
          </a:p>
          <a:p>
            <a:pPr marL="0" lvl="0" indent="0" algn="ctr" rtl="0">
              <a:lnSpc>
                <a:spcPct val="110000"/>
              </a:lnSpc>
              <a:spcBef>
                <a:spcPts val="940"/>
              </a:spcBef>
              <a:spcAft>
                <a:spcPts val="0"/>
              </a:spcAft>
              <a:buSzPts val="1955"/>
              <a:buNone/>
            </a:pPr>
            <a:r>
              <a:rPr lang="es-CO" sz="2400" dirty="0"/>
              <a:t>Nicolás Ardila</a:t>
            </a:r>
            <a:endParaRPr sz="2400" dirty="0"/>
          </a:p>
          <a:p>
            <a:pPr marL="0" lvl="0" indent="0" algn="ctr" rtl="0">
              <a:lnSpc>
                <a:spcPct val="110000"/>
              </a:lnSpc>
              <a:spcBef>
                <a:spcPts val="940"/>
              </a:spcBef>
              <a:spcAft>
                <a:spcPts val="0"/>
              </a:spcAft>
              <a:buSzPts val="1955"/>
              <a:buNone/>
            </a:pPr>
            <a:r>
              <a:rPr lang="es-CO" sz="2400" dirty="0"/>
              <a:t>Johan rico</a:t>
            </a:r>
            <a:endParaRPr sz="2400" dirty="0"/>
          </a:p>
          <a:p>
            <a:pPr marL="0" lvl="0" indent="0" algn="ctr" rtl="0">
              <a:lnSpc>
                <a:spcPct val="110000"/>
              </a:lnSpc>
              <a:spcBef>
                <a:spcPts val="940"/>
              </a:spcBef>
              <a:spcAft>
                <a:spcPts val="0"/>
              </a:spcAft>
              <a:buSzPts val="1955"/>
              <a:buNone/>
            </a:pPr>
            <a:r>
              <a:rPr lang="es-CO" sz="2400" dirty="0"/>
              <a:t>Daniel Delgado</a:t>
            </a:r>
            <a:endParaRPr sz="2400" dirty="0"/>
          </a:p>
          <a:p>
            <a:pPr marL="342900" lvl="0" indent="-218757" algn="ctr" rtl="0">
              <a:lnSpc>
                <a:spcPct val="80000"/>
              </a:lnSpc>
              <a:spcBef>
                <a:spcPts val="940"/>
              </a:spcBef>
              <a:spcAft>
                <a:spcPts val="0"/>
              </a:spcAft>
              <a:buSzPts val="1955"/>
              <a:buFont typeface="Noto Sans Symbols"/>
              <a:buNone/>
            </a:pPr>
            <a:endParaRP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244176190"/>
              </p:ext>
            </p:extLst>
          </p:nvPr>
        </p:nvGraphicFramePr>
        <p:xfrm>
          <a:off x="1293541" y="1137424"/>
          <a:ext cx="6863239" cy="4677227"/>
        </p:xfrm>
        <a:graphic>
          <a:graphicData uri="http://schemas.openxmlformats.org/drawingml/2006/table">
            <a:tbl>
              <a:tblPr firstRow="1" firstCol="1" bandRow="1">
                <a:tableStyleId>{18D924A9-C706-46DA-A7FB-E7DECC7DCF1B}</a:tableStyleId>
              </a:tblPr>
              <a:tblGrid>
                <a:gridCol w="1549072">
                  <a:extLst>
                    <a:ext uri="{9D8B030D-6E8A-4147-A177-3AD203B41FA5}">
                      <a16:colId xmlns:a16="http://schemas.microsoft.com/office/drawing/2014/main" val="681498033"/>
                    </a:ext>
                  </a:extLst>
                </a:gridCol>
                <a:gridCol w="5314167">
                  <a:extLst>
                    <a:ext uri="{9D8B030D-6E8A-4147-A177-3AD203B41FA5}">
                      <a16:colId xmlns:a16="http://schemas.microsoft.com/office/drawing/2014/main" val="3041195940"/>
                    </a:ext>
                  </a:extLst>
                </a:gridCol>
              </a:tblGrid>
              <a:tr h="718139">
                <a:tc>
                  <a:txBody>
                    <a:bodyPr/>
                    <a:lstStyle/>
                    <a:p>
                      <a:pPr>
                        <a:lnSpc>
                          <a:spcPct val="107000"/>
                        </a:lnSpc>
                        <a:spcAft>
                          <a:spcPts val="0"/>
                        </a:spcAft>
                      </a:pPr>
                      <a:r>
                        <a:rPr lang="es-ES_tradnl" sz="1000" kern="1200">
                          <a:effectLst/>
                        </a:rPr>
                        <a:t>Identificación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RF09</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5587797"/>
                  </a:ext>
                </a:extLst>
              </a:tr>
              <a:tr h="718139">
                <a:tc>
                  <a:txBody>
                    <a:bodyPr/>
                    <a:lstStyle/>
                    <a:p>
                      <a:pPr>
                        <a:lnSpc>
                          <a:spcPct val="107000"/>
                        </a:lnSpc>
                        <a:spcAft>
                          <a:spcPts val="0"/>
                        </a:spcAft>
                      </a:pPr>
                      <a:r>
                        <a:rPr lang="es-ES_tradnl" sz="1000" kern="1200">
                          <a:effectLst/>
                        </a:rPr>
                        <a:t>Nombre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Eliminar producto.</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2896208"/>
                  </a:ext>
                </a:extLst>
              </a:tr>
              <a:tr h="349745">
                <a:tc>
                  <a:txBody>
                    <a:bodyPr/>
                    <a:lstStyle/>
                    <a:p>
                      <a:pPr>
                        <a:lnSpc>
                          <a:spcPct val="107000"/>
                        </a:lnSpc>
                        <a:spcAft>
                          <a:spcPts val="0"/>
                        </a:spcAft>
                      </a:pPr>
                      <a:r>
                        <a:rPr lang="es-ES_tradnl" sz="1000" kern="1200">
                          <a:effectLst/>
                        </a:rPr>
                        <a:t>Características: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Permite gestionar información referente al producto.</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7759365"/>
                  </a:ext>
                </a:extLst>
              </a:tr>
              <a:tr h="718139">
                <a:tc>
                  <a:txBody>
                    <a:bodyPr/>
                    <a:lstStyle/>
                    <a:p>
                      <a:pPr>
                        <a:lnSpc>
                          <a:spcPct val="107000"/>
                        </a:lnSpc>
                        <a:spcAft>
                          <a:spcPts val="0"/>
                        </a:spcAft>
                      </a:pPr>
                      <a:r>
                        <a:rPr lang="es-ES_tradnl" sz="1000" kern="1200">
                          <a:effectLst/>
                        </a:rPr>
                        <a:t>Descripción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tabLst>
                          <a:tab pos="450215" algn="l"/>
                        </a:tabLst>
                      </a:pPr>
                      <a:r>
                        <a:rPr lang="es-ES_tradnl" sz="1000">
                          <a:effectLst/>
                        </a:rPr>
                        <a:t>Eliminar Producto: El usuario podrá eliminar producto no deseado ya sea por error o por otra decisión.</a:t>
                      </a:r>
                      <a:endParaRPr lang="es-AR"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3762303484"/>
                  </a:ext>
                </a:extLst>
              </a:tr>
              <a:tr h="1454926">
                <a:tc>
                  <a:txBody>
                    <a:bodyPr/>
                    <a:lstStyle/>
                    <a:p>
                      <a:pPr>
                        <a:lnSpc>
                          <a:spcPct val="107000"/>
                        </a:lnSpc>
                        <a:spcAft>
                          <a:spcPts val="0"/>
                        </a:spcAft>
                      </a:pPr>
                      <a:r>
                        <a:rPr lang="es-ES_tradnl" sz="1000" kern="1200">
                          <a:effectLst/>
                        </a:rPr>
                        <a:t>Requerimiento NO funcional: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07000"/>
                        </a:lnSpc>
                        <a:spcAft>
                          <a:spcPts val="0"/>
                        </a:spcAft>
                        <a:buFont typeface="Symbol" panose="05050102010706020507" pitchFamily="18" charset="2"/>
                        <a:buChar char=""/>
                      </a:pPr>
                      <a:r>
                        <a:rPr lang="es-ES_tradnl" sz="1000">
                          <a:effectLst/>
                        </a:rPr>
                        <a:t>RNF01</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RNF03</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RNF08</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RNF10</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5344903"/>
                  </a:ext>
                </a:extLst>
              </a:tr>
              <a:tr h="718139">
                <a:tc gridSpan="2">
                  <a:txBody>
                    <a:bodyPr/>
                    <a:lstStyle/>
                    <a:p>
                      <a:pPr>
                        <a:lnSpc>
                          <a:spcPct val="107000"/>
                        </a:lnSpc>
                        <a:spcAft>
                          <a:spcPts val="0"/>
                        </a:spcAft>
                      </a:pPr>
                      <a:r>
                        <a:rPr lang="es-ES_tradnl" sz="1000" dirty="0">
                          <a:effectLst/>
                        </a:rPr>
                        <a:t>Prioridad del requerimiento:     </a:t>
                      </a:r>
                      <a:endParaRPr lang="es-AR" sz="1100" dirty="0">
                        <a:effectLst/>
                      </a:endParaRPr>
                    </a:p>
                    <a:p>
                      <a:pPr>
                        <a:lnSpc>
                          <a:spcPct val="107000"/>
                        </a:lnSpc>
                        <a:spcAft>
                          <a:spcPts val="800"/>
                        </a:spcAft>
                      </a:pPr>
                      <a:r>
                        <a:rPr lang="es-ES_tradnl" sz="1000" dirty="0">
                          <a:effectLst/>
                        </a:rPr>
                        <a:t>Alta</a:t>
                      </a:r>
                      <a:endParaRPr lang="es-AR"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hMerge="1">
                  <a:txBody>
                    <a:bodyPr/>
                    <a:lstStyle/>
                    <a:p>
                      <a:endParaRPr lang="es-AR"/>
                    </a:p>
                  </a:txBody>
                  <a:tcPr/>
                </a:tc>
                <a:extLst>
                  <a:ext uri="{0D108BD9-81ED-4DB2-BD59-A6C34878D82A}">
                    <a16:rowId xmlns:a16="http://schemas.microsoft.com/office/drawing/2014/main" val="154590771"/>
                  </a:ext>
                </a:extLst>
              </a:tr>
            </a:tbl>
          </a:graphicData>
        </a:graphic>
      </p:graphicFrame>
    </p:spTree>
    <p:extLst>
      <p:ext uri="{BB962C8B-B14F-4D97-AF65-F5344CB8AC3E}">
        <p14:creationId xmlns:p14="http://schemas.microsoft.com/office/powerpoint/2010/main" val="118990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7"/>
          <p:cNvSpPr/>
          <p:nvPr/>
        </p:nvSpPr>
        <p:spPr>
          <a:xfrm>
            <a:off x="533400" y="609600"/>
            <a:ext cx="4572000" cy="102592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CO" sz="1800" b="1" i="0" u="none" strike="noStrike" dirty="0">
                <a:solidFill>
                  <a:srgbClr val="000000"/>
                </a:solidFill>
                <a:latin typeface="Times New Roman"/>
                <a:ea typeface="Times New Roman"/>
                <a:cs typeface="Times New Roman"/>
                <a:sym typeface="Times New Roman"/>
              </a:rPr>
              <a:t>Requerimientos no funcionales</a:t>
            </a:r>
            <a:endParaRPr sz="1800" b="0" dirty="0">
              <a:solidFill>
                <a:schemeClr val="dk1"/>
              </a:solidFill>
              <a:latin typeface="Arial"/>
              <a:ea typeface="Arial"/>
              <a:cs typeface="Arial"/>
              <a:sym typeface="Arial"/>
            </a:endParaRPr>
          </a:p>
          <a:p>
            <a:pPr marL="0" marR="0" lvl="0" indent="0" algn="l" rtl="0">
              <a:spcBef>
                <a:spcPts val="800"/>
              </a:spcBef>
              <a:spcAft>
                <a:spcPts val="0"/>
              </a:spcAft>
              <a:buNone/>
            </a:pPr>
            <a:br>
              <a:rPr lang="es-CO" sz="1800" dirty="0">
                <a:solidFill>
                  <a:schemeClr val="dk1"/>
                </a:solidFill>
                <a:latin typeface="Arial"/>
                <a:ea typeface="Arial"/>
                <a:cs typeface="Arial"/>
                <a:sym typeface="Arial"/>
              </a:rPr>
            </a:br>
            <a:endParaRPr sz="1800" dirty="0">
              <a:solidFill>
                <a:schemeClr val="dk1"/>
              </a:solidFill>
              <a:latin typeface="Arial"/>
              <a:ea typeface="Arial"/>
              <a:cs typeface="Arial"/>
              <a:sym typeface="Arial"/>
            </a:endParaRPr>
          </a:p>
        </p:txBody>
      </p:sp>
      <p:graphicFrame>
        <p:nvGraphicFramePr>
          <p:cNvPr id="275" name="Google Shape;275;p17"/>
          <p:cNvGraphicFramePr/>
          <p:nvPr>
            <p:extLst>
              <p:ext uri="{D42A27DB-BD31-4B8C-83A1-F6EECF244321}">
                <p14:modId xmlns:p14="http://schemas.microsoft.com/office/powerpoint/2010/main" val="2629812418"/>
              </p:ext>
            </p:extLst>
          </p:nvPr>
        </p:nvGraphicFramePr>
        <p:xfrm>
          <a:off x="609600" y="1158002"/>
          <a:ext cx="8001000" cy="2479090"/>
        </p:xfrm>
        <a:graphic>
          <a:graphicData uri="http://schemas.openxmlformats.org/drawingml/2006/table">
            <a:tbl>
              <a:tblPr>
                <a:noFill/>
                <a:tableStyleId>{18D924A9-C706-46DA-A7FB-E7DECC7DCF1B}</a:tableStyleId>
              </a:tblPr>
              <a:tblGrid>
                <a:gridCol w="1805777">
                  <a:extLst>
                    <a:ext uri="{9D8B030D-6E8A-4147-A177-3AD203B41FA5}">
                      <a16:colId xmlns:a16="http://schemas.microsoft.com/office/drawing/2014/main" val="20000"/>
                    </a:ext>
                  </a:extLst>
                </a:gridCol>
                <a:gridCol w="6195223">
                  <a:extLst>
                    <a:ext uri="{9D8B030D-6E8A-4147-A177-3AD203B41FA5}">
                      <a16:colId xmlns:a16="http://schemas.microsoft.com/office/drawing/2014/main" val="20001"/>
                    </a:ext>
                  </a:extLst>
                </a:gridCol>
              </a:tblGrid>
              <a:tr h="127000">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Identificación del requerimiento: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a:solidFill>
                            <a:srgbClr val="000000"/>
                          </a:solidFill>
                          <a:latin typeface="Arial"/>
                          <a:ea typeface="Arial"/>
                          <a:cs typeface="Arial"/>
                          <a:sym typeface="Arial"/>
                        </a:rPr>
                        <a:t>RNF01</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27000">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Nombre del Requerimiento: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a:solidFill>
                            <a:srgbClr val="000000"/>
                          </a:solidFill>
                          <a:latin typeface="Arial"/>
                          <a:ea typeface="Arial"/>
                          <a:cs typeface="Arial"/>
                          <a:sym typeface="Arial"/>
                        </a:rPr>
                        <a:t>Interfaz del sistema.</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7000">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Características: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a:solidFill>
                            <a:srgbClr val="000000"/>
                          </a:solidFill>
                          <a:latin typeface="Arial"/>
                          <a:ea typeface="Arial"/>
                          <a:cs typeface="Arial"/>
                          <a:sym typeface="Arial"/>
                        </a:rPr>
                        <a:t>El sistema presentara una interfaz de usuario sencilla para que sea de fácil manejo a los usuarios del sistema.</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28600">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Descripción del requerimiento:</a:t>
                      </a:r>
                      <a:r>
                        <a:rPr lang="es-CO" sz="1000" b="1" i="1" u="none" strike="noStrike" cap="none">
                          <a:solidFill>
                            <a:srgbClr val="000000"/>
                          </a:solidFill>
                          <a:latin typeface="Arial"/>
                          <a:ea typeface="Arial"/>
                          <a:cs typeface="Arial"/>
                          <a:sym typeface="Arial"/>
                        </a:rPr>
                        <a:t>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s-CO" sz="1000" b="0" i="0" u="none" strike="noStrike" cap="none">
                          <a:solidFill>
                            <a:srgbClr val="000000"/>
                          </a:solidFill>
                          <a:latin typeface="Arial"/>
                          <a:ea typeface="Arial"/>
                          <a:cs typeface="Arial"/>
                          <a:sym typeface="Arial"/>
                        </a:rPr>
                        <a:t>El sistema debe tener una interfaz de uso intuitiva y sencilla.</a:t>
                      </a:r>
                      <a:endParaRPr sz="1800" u="none" strike="noStrike" cap="none"/>
                    </a:p>
                    <a:p>
                      <a:pPr marL="0" marR="0" lvl="0" indent="0" algn="l" rtl="0">
                        <a:spcBef>
                          <a:spcPts val="800"/>
                        </a:spcBef>
                        <a:spcAft>
                          <a:spcPts val="0"/>
                        </a:spcAft>
                        <a:buNone/>
                      </a:pPr>
                      <a:br>
                        <a:rPr lang="es-CO" sz="1800" u="none" strike="noStrike" cap="none"/>
                      </a:b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27000">
                <a:tc gridSpan="2">
                  <a:txBody>
                    <a:bodyPr/>
                    <a:lstStyle/>
                    <a:p>
                      <a:pPr marL="0" marR="0" lvl="0" indent="0" algn="l" rtl="0">
                        <a:spcBef>
                          <a:spcPts val="0"/>
                        </a:spcBef>
                        <a:spcAft>
                          <a:spcPts val="0"/>
                        </a:spcAft>
                        <a:buNone/>
                      </a:pPr>
                      <a:r>
                        <a:rPr lang="es-CO" sz="1000" b="1" i="0" u="none" strike="noStrike" cap="none" dirty="0">
                          <a:solidFill>
                            <a:srgbClr val="000000"/>
                          </a:solidFill>
                          <a:latin typeface="Arial"/>
                          <a:ea typeface="Arial"/>
                          <a:cs typeface="Arial"/>
                          <a:sym typeface="Arial"/>
                        </a:rPr>
                        <a:t>Prioridad del requerimiento:     </a:t>
                      </a:r>
                      <a:endParaRPr sz="1800" u="none" strike="noStrike" cap="none" dirty="0"/>
                    </a:p>
                    <a:p>
                      <a:pPr marL="0" marR="0" lvl="0" indent="0" algn="l" rtl="0">
                        <a:spcBef>
                          <a:spcPts val="0"/>
                        </a:spcBef>
                        <a:spcAft>
                          <a:spcPts val="0"/>
                        </a:spcAft>
                        <a:buNone/>
                      </a:pPr>
                      <a:r>
                        <a:rPr lang="es-CO" sz="1000" b="0" i="0" u="none" strike="noStrike" cap="none" dirty="0">
                          <a:solidFill>
                            <a:srgbClr val="000000"/>
                          </a:solidFill>
                          <a:latin typeface="Arial"/>
                          <a:ea typeface="Arial"/>
                          <a:cs typeface="Arial"/>
                          <a:sym typeface="Arial"/>
                        </a:rPr>
                        <a:t>Alta </a:t>
                      </a:r>
                      <a:endParaRPr sz="1800" u="none" strike="noStrike" cap="none" dirty="0"/>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s-AR"/>
                    </a:p>
                  </a:txBody>
                  <a:tcPr/>
                </a:tc>
                <a:extLst>
                  <a:ext uri="{0D108BD9-81ED-4DB2-BD59-A6C34878D82A}">
                    <a16:rowId xmlns:a16="http://schemas.microsoft.com/office/drawing/2014/main" val="10004"/>
                  </a:ext>
                </a:extLst>
              </a:tr>
            </a:tbl>
          </a:graphicData>
        </a:graphic>
      </p:graphicFrame>
      <p:graphicFrame>
        <p:nvGraphicFramePr>
          <p:cNvPr id="276" name="Google Shape;276;p17"/>
          <p:cNvGraphicFramePr/>
          <p:nvPr>
            <p:extLst>
              <p:ext uri="{D42A27DB-BD31-4B8C-83A1-F6EECF244321}">
                <p14:modId xmlns:p14="http://schemas.microsoft.com/office/powerpoint/2010/main" val="4179639209"/>
              </p:ext>
            </p:extLst>
          </p:nvPr>
        </p:nvGraphicFramePr>
        <p:xfrm>
          <a:off x="609600" y="3886200"/>
          <a:ext cx="8001000" cy="2202365"/>
        </p:xfrm>
        <a:graphic>
          <a:graphicData uri="http://schemas.openxmlformats.org/drawingml/2006/table">
            <a:tbl>
              <a:tblPr>
                <a:noFill/>
                <a:tableStyleId>{18D924A9-C706-46DA-A7FB-E7DECC7DCF1B}</a:tableStyleId>
              </a:tblPr>
              <a:tblGrid>
                <a:gridCol w="1805775">
                  <a:extLst>
                    <a:ext uri="{9D8B030D-6E8A-4147-A177-3AD203B41FA5}">
                      <a16:colId xmlns:a16="http://schemas.microsoft.com/office/drawing/2014/main" val="20000"/>
                    </a:ext>
                  </a:extLst>
                </a:gridCol>
                <a:gridCol w="6195225">
                  <a:extLst>
                    <a:ext uri="{9D8B030D-6E8A-4147-A177-3AD203B41FA5}">
                      <a16:colId xmlns:a16="http://schemas.microsoft.com/office/drawing/2014/main" val="20001"/>
                    </a:ext>
                  </a:extLst>
                </a:gridCol>
              </a:tblGrid>
              <a:tr h="440473">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Identificación del requerimiento: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a:solidFill>
                            <a:srgbClr val="000000"/>
                          </a:solidFill>
                          <a:latin typeface="Arial"/>
                          <a:ea typeface="Arial"/>
                          <a:cs typeface="Arial"/>
                          <a:sym typeface="Arial"/>
                        </a:rPr>
                        <a:t>RNF02</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40473">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Nombre del Requerimiento: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a:solidFill>
                            <a:srgbClr val="000000"/>
                          </a:solidFill>
                          <a:latin typeface="Arial"/>
                          <a:ea typeface="Arial"/>
                          <a:cs typeface="Arial"/>
                          <a:sym typeface="Arial"/>
                        </a:rPr>
                        <a:t>Manual de Usuario.</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40473">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Características: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s-CO" sz="1000" b="0" i="0" u="none" strike="noStrike" cap="none">
                          <a:solidFill>
                            <a:srgbClr val="000000"/>
                          </a:solidFill>
                          <a:latin typeface="Arial"/>
                          <a:ea typeface="Arial"/>
                          <a:cs typeface="Arial"/>
                          <a:sym typeface="Arial"/>
                        </a:rPr>
                        <a:t>El sistema deberá de tener un manual de usuario para facilitar el uso del aplicativo que serán realizados por el administrador.</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40473">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Descripción del requerimiento:</a:t>
                      </a:r>
                      <a:r>
                        <a:rPr lang="es-CO" sz="1000" b="1" i="1" u="none" strike="noStrike" cap="none">
                          <a:solidFill>
                            <a:srgbClr val="000000"/>
                          </a:solidFill>
                          <a:latin typeface="Arial"/>
                          <a:ea typeface="Arial"/>
                          <a:cs typeface="Arial"/>
                          <a:sym typeface="Arial"/>
                        </a:rPr>
                        <a:t>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s-CO" sz="1000" b="0" i="0" u="none" strike="noStrike" cap="none">
                          <a:solidFill>
                            <a:srgbClr val="000000"/>
                          </a:solidFill>
                          <a:latin typeface="Arial"/>
                          <a:ea typeface="Arial"/>
                          <a:cs typeface="Arial"/>
                          <a:sym typeface="Arial"/>
                        </a:rPr>
                        <a:t>El sistema debe de disponer de una documentación fácilmente actualizable que permita realizar operaciones de uso con el menor esfuerzo posible.</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40473">
                <a:tc gridSpan="2">
                  <a:txBody>
                    <a:bodyPr/>
                    <a:lstStyle/>
                    <a:p>
                      <a:pPr marL="0" marR="0" lvl="0" indent="0" algn="l" rtl="0">
                        <a:spcBef>
                          <a:spcPts val="0"/>
                        </a:spcBef>
                        <a:spcAft>
                          <a:spcPts val="0"/>
                        </a:spcAft>
                        <a:buNone/>
                      </a:pPr>
                      <a:r>
                        <a:rPr lang="es-CO" sz="1000" b="1" i="0" u="none" strike="noStrike" cap="none" dirty="0">
                          <a:solidFill>
                            <a:srgbClr val="000000"/>
                          </a:solidFill>
                          <a:latin typeface="Arial"/>
                          <a:ea typeface="Arial"/>
                          <a:cs typeface="Arial"/>
                          <a:sym typeface="Arial"/>
                        </a:rPr>
                        <a:t>Prioridad del requerimiento:     </a:t>
                      </a:r>
                      <a:endParaRPr sz="1800" u="none" strike="noStrike" cap="none" dirty="0"/>
                    </a:p>
                    <a:p>
                      <a:pPr marL="0" marR="0" lvl="0" indent="0" algn="l" rtl="0">
                        <a:spcBef>
                          <a:spcPts val="0"/>
                        </a:spcBef>
                        <a:spcAft>
                          <a:spcPts val="0"/>
                        </a:spcAft>
                        <a:buNone/>
                      </a:pPr>
                      <a:r>
                        <a:rPr lang="es-CO" sz="1000" b="0" i="0" u="none" strike="noStrike" cap="none" dirty="0">
                          <a:solidFill>
                            <a:srgbClr val="000000"/>
                          </a:solidFill>
                          <a:latin typeface="Arial"/>
                          <a:ea typeface="Arial"/>
                          <a:cs typeface="Arial"/>
                          <a:sym typeface="Arial"/>
                        </a:rPr>
                        <a:t>Alta </a:t>
                      </a:r>
                      <a:endParaRPr sz="1800" u="none" strike="noStrike" cap="none" dirty="0"/>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s-AR"/>
                    </a:p>
                  </a:txBody>
                  <a:tcPr/>
                </a:tc>
                <a:extLst>
                  <a:ext uri="{0D108BD9-81ED-4DB2-BD59-A6C34878D82A}">
                    <a16:rowId xmlns:a16="http://schemas.microsoft.com/office/drawing/2014/main" val="10004"/>
                  </a:ext>
                </a:extLst>
              </a:tr>
            </a:tbl>
          </a:graphicData>
        </a:graphic>
      </p:graphicFrame>
      <p:sp>
        <p:nvSpPr>
          <p:cNvPr id="277" name="Google Shape;277;p17"/>
          <p:cNvSpPr/>
          <p:nvPr/>
        </p:nvSpPr>
        <p:spPr>
          <a:xfrm>
            <a:off x="991394" y="4038600"/>
            <a:ext cx="914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s-CO"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br>
              <a:rPr lang="es-CO"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graphicFrame>
        <p:nvGraphicFramePr>
          <p:cNvPr id="289" name="Google Shape;289;g5c73f2acb1_2_10"/>
          <p:cNvGraphicFramePr/>
          <p:nvPr>
            <p:extLst>
              <p:ext uri="{D42A27DB-BD31-4B8C-83A1-F6EECF244321}">
                <p14:modId xmlns:p14="http://schemas.microsoft.com/office/powerpoint/2010/main" val="2329617006"/>
              </p:ext>
            </p:extLst>
          </p:nvPr>
        </p:nvGraphicFramePr>
        <p:xfrm>
          <a:off x="824300" y="696365"/>
          <a:ext cx="7516812" cy="2767911"/>
        </p:xfrm>
        <a:graphic>
          <a:graphicData uri="http://schemas.openxmlformats.org/drawingml/2006/table">
            <a:tbl>
              <a:tblPr>
                <a:noFill/>
                <a:tableStyleId>{18D924A9-C706-46DA-A7FB-E7DECC7DCF1B}</a:tableStyleId>
              </a:tblPr>
              <a:tblGrid>
                <a:gridCol w="1622200">
                  <a:extLst>
                    <a:ext uri="{9D8B030D-6E8A-4147-A177-3AD203B41FA5}">
                      <a16:colId xmlns:a16="http://schemas.microsoft.com/office/drawing/2014/main" val="20000"/>
                    </a:ext>
                  </a:extLst>
                </a:gridCol>
                <a:gridCol w="5894612">
                  <a:extLst>
                    <a:ext uri="{9D8B030D-6E8A-4147-A177-3AD203B41FA5}">
                      <a16:colId xmlns:a16="http://schemas.microsoft.com/office/drawing/2014/main" val="20001"/>
                    </a:ext>
                  </a:extLst>
                </a:gridCol>
              </a:tblGrid>
              <a:tr h="414473">
                <a:tc>
                  <a:txBody>
                    <a:bodyPr/>
                    <a:lstStyle/>
                    <a:p>
                      <a:pPr marL="0" lvl="0" indent="0" algn="l" rtl="0">
                        <a:spcBef>
                          <a:spcPts val="0"/>
                        </a:spcBef>
                        <a:spcAft>
                          <a:spcPts val="0"/>
                        </a:spcAft>
                        <a:buNone/>
                      </a:pPr>
                      <a:r>
                        <a:rPr lang="es-CO" sz="1000" b="1"/>
                        <a:t>Identificación del requerimiento:</a:t>
                      </a:r>
                      <a:endParaRPr sz="1000" b="1"/>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CO" sz="1000"/>
                        <a:t>RNF05</a:t>
                      </a:r>
                      <a:endParaRPr sz="1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14473">
                <a:tc>
                  <a:txBody>
                    <a:bodyPr/>
                    <a:lstStyle/>
                    <a:p>
                      <a:pPr marL="0" lvl="0" indent="0" algn="l" rtl="0">
                        <a:spcBef>
                          <a:spcPts val="0"/>
                        </a:spcBef>
                        <a:spcAft>
                          <a:spcPts val="0"/>
                        </a:spcAft>
                        <a:buNone/>
                      </a:pPr>
                      <a:r>
                        <a:rPr lang="es-CO" sz="1000" b="1"/>
                        <a:t>Nombre del Requerimiento:</a:t>
                      </a:r>
                      <a:endParaRPr sz="1000" b="1"/>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CO" sz="1000"/>
                        <a:t>Nivel de Usuario</a:t>
                      </a:r>
                      <a:endParaRPr sz="1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86513">
                <a:tc>
                  <a:txBody>
                    <a:bodyPr/>
                    <a:lstStyle/>
                    <a:p>
                      <a:pPr marL="0" lvl="0" indent="0" algn="l" rtl="0">
                        <a:spcBef>
                          <a:spcPts val="0"/>
                        </a:spcBef>
                        <a:spcAft>
                          <a:spcPts val="0"/>
                        </a:spcAft>
                        <a:buNone/>
                      </a:pPr>
                      <a:r>
                        <a:rPr lang="es-CO" sz="1000" b="1"/>
                        <a:t>Características:</a:t>
                      </a:r>
                      <a:endParaRPr sz="1000" b="1"/>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s-CO" sz="1000"/>
                        <a:t>Garantizara al usuario el acceso de información de acuerdo al nivel que posee.</a:t>
                      </a:r>
                      <a:endParaRPr sz="1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40650">
                <a:tc>
                  <a:txBody>
                    <a:bodyPr/>
                    <a:lstStyle/>
                    <a:p>
                      <a:pPr marL="0" lvl="0" indent="0" algn="l" rtl="0">
                        <a:spcBef>
                          <a:spcPts val="0"/>
                        </a:spcBef>
                        <a:spcAft>
                          <a:spcPts val="0"/>
                        </a:spcAft>
                        <a:buNone/>
                      </a:pPr>
                      <a:r>
                        <a:rPr lang="es-CO" sz="1000" b="1"/>
                        <a:t>Descripción del requerimiento:</a:t>
                      </a:r>
                      <a:endParaRPr sz="1000" b="1"/>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s-CO" sz="1000"/>
                        <a:t>Facilidades y controles para permitir el acceso a la información al personal autorizado, con la intención de consultar y subir información pertinente para cada una de ellas.</a:t>
                      </a:r>
                      <a:endParaRPr sz="1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14473">
                <a:tc gridSpan="2">
                  <a:txBody>
                    <a:bodyPr/>
                    <a:lstStyle/>
                    <a:p>
                      <a:pPr marL="0" lvl="0" indent="0" algn="l" rtl="0">
                        <a:spcBef>
                          <a:spcPts val="0"/>
                        </a:spcBef>
                        <a:spcAft>
                          <a:spcPts val="0"/>
                        </a:spcAft>
                        <a:buNone/>
                      </a:pPr>
                      <a:r>
                        <a:rPr lang="es-CO" sz="1000" b="1" dirty="0"/>
                        <a:t>Prioridad del requerimiento: 	</a:t>
                      </a:r>
                      <a:endParaRPr sz="1000" b="1" dirty="0"/>
                    </a:p>
                    <a:p>
                      <a:pPr marL="0" lvl="0" indent="0" algn="l" rtl="0">
                        <a:spcBef>
                          <a:spcPts val="0"/>
                        </a:spcBef>
                        <a:spcAft>
                          <a:spcPts val="0"/>
                        </a:spcAft>
                        <a:buNone/>
                      </a:pPr>
                      <a:r>
                        <a:rPr lang="es-CO" sz="1000" dirty="0"/>
                        <a:t>Alta  	</a:t>
                      </a:r>
                      <a:endParaRPr sz="1000" dirty="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hMerge="1">
                  <a:txBody>
                    <a:bodyPr/>
                    <a:lstStyle/>
                    <a:p>
                      <a:endParaRPr lang="es-AR"/>
                    </a:p>
                  </a:txBody>
                  <a:tcPr/>
                </a:tc>
                <a:extLst>
                  <a:ext uri="{0D108BD9-81ED-4DB2-BD59-A6C34878D82A}">
                    <a16:rowId xmlns:a16="http://schemas.microsoft.com/office/drawing/2014/main" val="10004"/>
                  </a:ext>
                </a:extLst>
              </a:tr>
            </a:tbl>
          </a:graphicData>
        </a:graphic>
      </p:graphicFrame>
      <p:graphicFrame>
        <p:nvGraphicFramePr>
          <p:cNvPr id="3" name="Google Shape;282;p18"/>
          <p:cNvGraphicFramePr/>
          <p:nvPr>
            <p:extLst>
              <p:ext uri="{D42A27DB-BD31-4B8C-83A1-F6EECF244321}">
                <p14:modId xmlns:p14="http://schemas.microsoft.com/office/powerpoint/2010/main" val="2432176541"/>
              </p:ext>
            </p:extLst>
          </p:nvPr>
        </p:nvGraphicFramePr>
        <p:xfrm>
          <a:off x="824300" y="3668750"/>
          <a:ext cx="7516812" cy="2556655"/>
        </p:xfrm>
        <a:graphic>
          <a:graphicData uri="http://schemas.openxmlformats.org/drawingml/2006/table">
            <a:tbl>
              <a:tblPr>
                <a:noFill/>
                <a:tableStyleId>{18D924A9-C706-46DA-A7FB-E7DECC7DCF1B}</a:tableStyleId>
              </a:tblPr>
              <a:tblGrid>
                <a:gridCol w="1624900">
                  <a:extLst>
                    <a:ext uri="{9D8B030D-6E8A-4147-A177-3AD203B41FA5}">
                      <a16:colId xmlns:a16="http://schemas.microsoft.com/office/drawing/2014/main" val="20000"/>
                    </a:ext>
                  </a:extLst>
                </a:gridCol>
                <a:gridCol w="5891912">
                  <a:extLst>
                    <a:ext uri="{9D8B030D-6E8A-4147-A177-3AD203B41FA5}">
                      <a16:colId xmlns:a16="http://schemas.microsoft.com/office/drawing/2014/main" val="20001"/>
                    </a:ext>
                  </a:extLst>
                </a:gridCol>
              </a:tblGrid>
              <a:tr h="511331">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Identificación del requerimiento: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a:solidFill>
                            <a:srgbClr val="000000"/>
                          </a:solidFill>
                          <a:latin typeface="Arial"/>
                          <a:ea typeface="Arial"/>
                          <a:cs typeface="Arial"/>
                          <a:sym typeface="Arial"/>
                        </a:rPr>
                        <a:t>RNF03</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11331">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Nombre del Requerimiento: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a:solidFill>
                            <a:srgbClr val="000000"/>
                          </a:solidFill>
                          <a:latin typeface="Arial"/>
                          <a:ea typeface="Arial"/>
                          <a:cs typeface="Arial"/>
                          <a:sym typeface="Arial"/>
                        </a:rPr>
                        <a:t>Diseño de la interfaz a la característica de la web.</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11331">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Características: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s-CO" sz="1000" b="0" i="0" u="none" strike="noStrike" cap="none">
                          <a:solidFill>
                            <a:srgbClr val="000000"/>
                          </a:solidFill>
                          <a:latin typeface="Arial"/>
                          <a:ea typeface="Arial"/>
                          <a:cs typeface="Arial"/>
                          <a:sym typeface="Arial"/>
                        </a:rPr>
                        <a:t>El sistema deberá de tener una interfaz de usuario, teniendo en cuenta las características de la web de la institución.</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11331">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Descripción del requerimiento:</a:t>
                      </a:r>
                      <a:r>
                        <a:rPr lang="es-CO" sz="1000" b="1" i="1" u="none" strike="noStrike" cap="none">
                          <a:solidFill>
                            <a:srgbClr val="000000"/>
                          </a:solidFill>
                          <a:latin typeface="Arial"/>
                          <a:ea typeface="Arial"/>
                          <a:cs typeface="Arial"/>
                          <a:sym typeface="Arial"/>
                        </a:rPr>
                        <a:t>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s-CO" sz="1000" b="0" i="0" u="none" strike="noStrike" cap="none">
                          <a:solidFill>
                            <a:srgbClr val="000000"/>
                          </a:solidFill>
                          <a:latin typeface="Arial"/>
                          <a:ea typeface="Arial"/>
                          <a:cs typeface="Arial"/>
                          <a:sym typeface="Arial"/>
                        </a:rPr>
                        <a:t>La interfaz de usuario debe ajustarse a las características de la web de la institución, dentro de la cual estará incorporado el sistema de control y manejo de los diferentes procesos del inventario.</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11331">
                <a:tc gridSpan="2">
                  <a:txBody>
                    <a:bodyPr/>
                    <a:lstStyle/>
                    <a:p>
                      <a:pPr marL="0" marR="0" lvl="0" indent="0" algn="l" rtl="0">
                        <a:spcBef>
                          <a:spcPts val="0"/>
                        </a:spcBef>
                        <a:spcAft>
                          <a:spcPts val="0"/>
                        </a:spcAft>
                        <a:buNone/>
                      </a:pPr>
                      <a:r>
                        <a:rPr lang="es-CO" sz="1000" b="1" i="0" u="none" strike="noStrike" cap="none" dirty="0">
                          <a:solidFill>
                            <a:srgbClr val="000000"/>
                          </a:solidFill>
                          <a:latin typeface="Arial"/>
                          <a:ea typeface="Arial"/>
                          <a:cs typeface="Arial"/>
                          <a:sym typeface="Arial"/>
                        </a:rPr>
                        <a:t>Prioridad del requerimiento:     </a:t>
                      </a:r>
                      <a:endParaRPr sz="1800" u="none" strike="noStrike" cap="none" dirty="0"/>
                    </a:p>
                    <a:p>
                      <a:pPr marL="0" marR="0" lvl="0" indent="0" algn="l" rtl="0">
                        <a:spcBef>
                          <a:spcPts val="0"/>
                        </a:spcBef>
                        <a:spcAft>
                          <a:spcPts val="0"/>
                        </a:spcAft>
                        <a:buNone/>
                      </a:pPr>
                      <a:r>
                        <a:rPr lang="es-CO" sz="1000" b="0" i="0" u="none" strike="noStrike" cap="none" dirty="0">
                          <a:solidFill>
                            <a:srgbClr val="000000"/>
                          </a:solidFill>
                          <a:latin typeface="Arial"/>
                          <a:ea typeface="Arial"/>
                          <a:cs typeface="Arial"/>
                          <a:sym typeface="Arial"/>
                        </a:rPr>
                        <a:t>Alta </a:t>
                      </a:r>
                      <a:endParaRPr sz="1800" u="none" strike="noStrike" cap="none" dirty="0"/>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s-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5c73f2acb1_2_19"/>
          <p:cNvSpPr txBox="1"/>
          <p:nvPr/>
        </p:nvSpPr>
        <p:spPr>
          <a:xfrm>
            <a:off x="730405" y="696450"/>
            <a:ext cx="8084634" cy="7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ES_tradnl" sz="3600" b="1" dirty="0">
                <a:latin typeface="Garamond"/>
                <a:ea typeface="Garamond"/>
                <a:cs typeface="Garamond"/>
                <a:sym typeface="Garamond"/>
              </a:rPr>
              <a:t>DIAGRAMAS UML CASOS DE USO</a:t>
            </a:r>
            <a:endParaRPr sz="3600" b="1" dirty="0">
              <a:latin typeface="Garamond"/>
              <a:ea typeface="Garamond"/>
              <a:cs typeface="Garamond"/>
              <a:sym typeface="Garamond"/>
            </a:endParaRPr>
          </a:p>
          <a:p>
            <a:pPr marL="0" lvl="0" indent="0" algn="l" rtl="0">
              <a:spcBef>
                <a:spcPts val="0"/>
              </a:spcBef>
              <a:spcAft>
                <a:spcPts val="0"/>
              </a:spcAft>
              <a:buNone/>
            </a:pPr>
            <a:endParaRPr sz="3600" dirty="0">
              <a:latin typeface="Garamond"/>
              <a:ea typeface="Garamond"/>
              <a:cs typeface="Garamond"/>
              <a:sym typeface="Garamond"/>
            </a:endParaRPr>
          </a:p>
        </p:txBody>
      </p:sp>
      <p:pic>
        <p:nvPicPr>
          <p:cNvPr id="2" name="Imagen 1">
            <a:extLst>
              <a:ext uri="{FF2B5EF4-FFF2-40B4-BE49-F238E27FC236}">
                <a16:creationId xmlns:a16="http://schemas.microsoft.com/office/drawing/2014/main" id="{44309767-735F-48D6-A35D-47B18ACC9E1E}"/>
              </a:ext>
            </a:extLst>
          </p:cNvPr>
          <p:cNvPicPr>
            <a:picLocks noChangeAspect="1"/>
          </p:cNvPicPr>
          <p:nvPr/>
        </p:nvPicPr>
        <p:blipFill>
          <a:blip r:embed="rId3"/>
          <a:stretch>
            <a:fillRect/>
          </a:stretch>
        </p:blipFill>
        <p:spPr>
          <a:xfrm>
            <a:off x="328961" y="1468350"/>
            <a:ext cx="8539089" cy="50643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081407398"/>
              </p:ext>
            </p:extLst>
          </p:nvPr>
        </p:nvGraphicFramePr>
        <p:xfrm>
          <a:off x="657922" y="724831"/>
          <a:ext cx="7716645" cy="5688114"/>
        </p:xfrm>
        <a:graphic>
          <a:graphicData uri="http://schemas.openxmlformats.org/drawingml/2006/table">
            <a:tbl>
              <a:tblPr firstRow="1" firstCol="1" lastRow="1" lastCol="1" bandRow="1" bandCol="1">
                <a:tableStyleId>{18D924A9-C706-46DA-A7FB-E7DECC7DCF1B}</a:tableStyleId>
              </a:tblPr>
              <a:tblGrid>
                <a:gridCol w="2740752">
                  <a:extLst>
                    <a:ext uri="{9D8B030D-6E8A-4147-A177-3AD203B41FA5}">
                      <a16:colId xmlns:a16="http://schemas.microsoft.com/office/drawing/2014/main" val="4109426167"/>
                    </a:ext>
                  </a:extLst>
                </a:gridCol>
                <a:gridCol w="74831">
                  <a:extLst>
                    <a:ext uri="{9D8B030D-6E8A-4147-A177-3AD203B41FA5}">
                      <a16:colId xmlns:a16="http://schemas.microsoft.com/office/drawing/2014/main" val="3019291819"/>
                    </a:ext>
                  </a:extLst>
                </a:gridCol>
                <a:gridCol w="4901062">
                  <a:extLst>
                    <a:ext uri="{9D8B030D-6E8A-4147-A177-3AD203B41FA5}">
                      <a16:colId xmlns:a16="http://schemas.microsoft.com/office/drawing/2014/main" val="3142601985"/>
                    </a:ext>
                  </a:extLst>
                </a:gridCol>
              </a:tblGrid>
              <a:tr h="1717726">
                <a:tc>
                  <a:txBody>
                    <a:bodyPr/>
                    <a:lstStyle/>
                    <a:p>
                      <a:pPr marL="67945">
                        <a:spcBef>
                          <a:spcPts val="220"/>
                        </a:spcBef>
                        <a:spcAft>
                          <a:spcPts val="0"/>
                        </a:spcAft>
                      </a:pPr>
                      <a:r>
                        <a:rPr lang="es-ES" sz="1050">
                          <a:effectLst/>
                        </a:rPr>
                        <a:t>Caso de uso N°05</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marR="1918335">
                        <a:lnSpc>
                          <a:spcPts val="1400"/>
                        </a:lnSpc>
                        <a:spcBef>
                          <a:spcPts val="165"/>
                        </a:spcBef>
                        <a:spcAft>
                          <a:spcPts val="0"/>
                        </a:spcAft>
                      </a:pPr>
                      <a:r>
                        <a:rPr lang="es-ES" sz="1050" dirty="0">
                          <a:effectLst/>
                        </a:rPr>
                        <a:t>Crear Producto</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3368355944"/>
                  </a:ext>
                </a:extLst>
              </a:tr>
              <a:tr h="360110">
                <a:tc>
                  <a:txBody>
                    <a:bodyPr/>
                    <a:lstStyle/>
                    <a:p>
                      <a:pPr marL="67945">
                        <a:spcBef>
                          <a:spcPts val="210"/>
                        </a:spcBef>
                        <a:spcAft>
                          <a:spcPts val="0"/>
                        </a:spcAft>
                      </a:pPr>
                      <a:r>
                        <a:rPr lang="es-ES" sz="1050">
                          <a:effectLst/>
                        </a:rPr>
                        <a:t>Fecha:</a:t>
                      </a:r>
                      <a:endParaRPr lang="es-AR" sz="1050">
                        <a:effectLst/>
                      </a:endParaRPr>
                    </a:p>
                    <a:p>
                      <a:pPr marL="67945">
                        <a:spcBef>
                          <a:spcPts val="110"/>
                        </a:spcBef>
                        <a:spcAft>
                          <a:spcPts val="0"/>
                        </a:spcAft>
                      </a:pPr>
                      <a:r>
                        <a:rPr lang="es-ES" sz="1050">
                          <a:effectLst/>
                        </a:rPr>
                        <a:t>23 de junio de 2019</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940"/>
                        </a:spcBef>
                        <a:spcAft>
                          <a:spcPts val="0"/>
                        </a:spcAft>
                      </a:pPr>
                      <a:r>
                        <a:rPr lang="es-ES" sz="1050">
                          <a:effectLst/>
                        </a:rPr>
                        <a:t>ELABORADO POR: Richard Barboza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3626453775"/>
                  </a:ext>
                </a:extLst>
              </a:tr>
              <a:tr h="173183">
                <a:tc>
                  <a:txBody>
                    <a:bodyPr/>
                    <a:lstStyle/>
                    <a:p>
                      <a:pPr marL="67945">
                        <a:spcBef>
                          <a:spcPts val="210"/>
                        </a:spcBef>
                        <a:spcAft>
                          <a:spcPts val="0"/>
                        </a:spcAft>
                      </a:pPr>
                      <a:r>
                        <a:rPr lang="es-ES" sz="1050">
                          <a:effectLst/>
                        </a:rPr>
                        <a:t>ACTORES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210"/>
                        </a:spcBef>
                        <a:spcAft>
                          <a:spcPts val="0"/>
                        </a:spcAft>
                      </a:pPr>
                      <a:r>
                        <a:rPr lang="es-ES" sz="1050">
                          <a:effectLst/>
                        </a:rPr>
                        <a:t>Administrador.</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1820231986"/>
                  </a:ext>
                </a:extLst>
              </a:tr>
              <a:tr h="173183">
                <a:tc>
                  <a:txBody>
                    <a:bodyPr/>
                    <a:lstStyle/>
                    <a:p>
                      <a:pPr marL="67945">
                        <a:spcBef>
                          <a:spcPts val="210"/>
                        </a:spcBef>
                        <a:spcAft>
                          <a:spcPts val="0"/>
                        </a:spcAft>
                      </a:pPr>
                      <a:r>
                        <a:rPr lang="es-ES" sz="1050">
                          <a:effectLst/>
                        </a:rPr>
                        <a:t>OBJETIVO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lvl="0" indent="-342900">
                        <a:spcBef>
                          <a:spcPts val="210"/>
                        </a:spcBef>
                        <a:spcAft>
                          <a:spcPts val="0"/>
                        </a:spcAft>
                        <a:buFont typeface="Symbol" panose="05050102010706020507" pitchFamily="18" charset="2"/>
                        <a:buChar char=""/>
                      </a:pPr>
                      <a:r>
                        <a:rPr lang="es-ES" sz="1050">
                          <a:effectLst/>
                        </a:rPr>
                        <a:t>Agregar un artículo al inventario del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51410399"/>
                  </a:ext>
                </a:extLst>
              </a:tr>
              <a:tr h="790043">
                <a:tc>
                  <a:txBody>
                    <a:bodyPr/>
                    <a:lstStyle/>
                    <a:p>
                      <a:pPr marL="67945">
                        <a:spcBef>
                          <a:spcPts val="220"/>
                        </a:spcBef>
                        <a:spcAft>
                          <a:spcPts val="0"/>
                        </a:spcAft>
                      </a:pPr>
                      <a:r>
                        <a:rPr lang="es-ES" sz="1050">
                          <a:effectLst/>
                        </a:rPr>
                        <a:t>PRECONDICIONES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lvl="0" indent="-342900">
                        <a:spcBef>
                          <a:spcPts val="220"/>
                        </a:spcBef>
                        <a:spcAft>
                          <a:spcPts val="0"/>
                        </a:spcAft>
                        <a:buFont typeface="Symbol" panose="05050102010706020507" pitchFamily="18" charset="2"/>
                        <a:buChar char=""/>
                        <a:tabLst>
                          <a:tab pos="525780" algn="l"/>
                          <a:tab pos="526415" algn="l"/>
                        </a:tabLst>
                      </a:pPr>
                      <a:r>
                        <a:rPr lang="es-ES" sz="1050">
                          <a:effectLst/>
                        </a:rPr>
                        <a:t>El Administrador debe estar registrado en el</a:t>
                      </a:r>
                      <a:r>
                        <a:rPr lang="es-ES" sz="1050" spc="-25">
                          <a:effectLst/>
                        </a:rPr>
                        <a:t> </a:t>
                      </a:r>
                      <a:r>
                        <a:rPr lang="es-ES" sz="1050">
                          <a:effectLst/>
                        </a:rPr>
                        <a:t>sistema.</a:t>
                      </a:r>
                      <a:endParaRPr lang="es-AR" sz="1050">
                        <a:effectLst/>
                      </a:endParaRPr>
                    </a:p>
                    <a:p>
                      <a:pPr marL="342900" lvl="0" indent="-342900">
                        <a:spcBef>
                          <a:spcPts val="320"/>
                        </a:spcBef>
                        <a:spcAft>
                          <a:spcPts val="0"/>
                        </a:spcAft>
                        <a:buFont typeface="Symbol" panose="05050102010706020507" pitchFamily="18" charset="2"/>
                        <a:buChar char=""/>
                        <a:tabLst>
                          <a:tab pos="525780" algn="l"/>
                          <a:tab pos="526415" algn="l"/>
                        </a:tabLst>
                      </a:pPr>
                      <a:r>
                        <a:rPr lang="es-ES" sz="1050">
                          <a:effectLst/>
                        </a:rPr>
                        <a:t>El Administrador debe haber iniciado sesión en el</a:t>
                      </a:r>
                      <a:r>
                        <a:rPr lang="es-ES" sz="1050" spc="-60">
                          <a:effectLst/>
                        </a:rPr>
                        <a:t> </a:t>
                      </a:r>
                      <a:r>
                        <a:rPr lang="es-ES" sz="1050">
                          <a:effectLst/>
                        </a:rPr>
                        <a:t>sistema.</a:t>
                      </a:r>
                      <a:endParaRPr lang="es-AR" sz="1050">
                        <a:effectLst/>
                      </a:endParaRPr>
                    </a:p>
                    <a:p>
                      <a:pPr marL="342900" marR="417195" lvl="0" indent="-342900">
                        <a:lnSpc>
                          <a:spcPct val="107000"/>
                        </a:lnSpc>
                        <a:spcBef>
                          <a:spcPts val="290"/>
                        </a:spcBef>
                        <a:spcAft>
                          <a:spcPts val="0"/>
                        </a:spcAft>
                        <a:buFont typeface="Symbol" panose="05050102010706020507" pitchFamily="18" charset="2"/>
                        <a:buChar char=""/>
                        <a:tabLst>
                          <a:tab pos="525780" algn="l"/>
                          <a:tab pos="526415" algn="l"/>
                        </a:tabLst>
                      </a:pPr>
                      <a:r>
                        <a:rPr lang="es-ES" sz="1050">
                          <a:effectLst/>
                        </a:rPr>
                        <a:t>El sistema proveerá al Administrador un formulario donde ingresará un artículo al</a:t>
                      </a:r>
                      <a:r>
                        <a:rPr lang="es-ES" sz="1050" spc="-10">
                          <a:effectLst/>
                        </a:rPr>
                        <a:t> </a:t>
                      </a:r>
                      <a:r>
                        <a:rPr lang="es-ES" sz="1050">
                          <a:effectLst/>
                        </a:rPr>
                        <a:t>inventario.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1113057777"/>
                  </a:ext>
                </a:extLst>
              </a:tr>
              <a:tr h="244625">
                <a:tc>
                  <a:txBody>
                    <a:bodyPr/>
                    <a:lstStyle/>
                    <a:p>
                      <a:pPr marL="67945">
                        <a:spcBef>
                          <a:spcPts val="210"/>
                        </a:spcBef>
                        <a:spcAft>
                          <a:spcPts val="0"/>
                        </a:spcAft>
                      </a:pPr>
                      <a:r>
                        <a:rPr lang="es-ES" sz="1050">
                          <a:effectLst/>
                        </a:rPr>
                        <a:t>POSCONDICIONES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marR="367030" lvl="0" indent="-342900">
                        <a:spcBef>
                          <a:spcPts val="225"/>
                        </a:spcBef>
                        <a:spcAft>
                          <a:spcPts val="0"/>
                        </a:spcAft>
                        <a:buFont typeface="Symbol" panose="05050102010706020507" pitchFamily="18" charset="2"/>
                        <a:buChar char=""/>
                      </a:pPr>
                      <a:r>
                        <a:rPr lang="es-ES" sz="1050">
                          <a:effectLst/>
                        </a:rPr>
                        <a:t>El usuario podrá agregar un artículo al inventario del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856707442"/>
                  </a:ext>
                </a:extLst>
              </a:tr>
              <a:tr h="173183">
                <a:tc gridSpan="3">
                  <a:txBody>
                    <a:bodyPr/>
                    <a:lstStyle/>
                    <a:p>
                      <a:pPr marL="67945" algn="ctr">
                        <a:spcBef>
                          <a:spcPts val="210"/>
                        </a:spcBef>
                        <a:spcAft>
                          <a:spcPts val="0"/>
                        </a:spcAft>
                      </a:pPr>
                      <a:r>
                        <a:rPr lang="es-ES" sz="1050">
                          <a:effectLst/>
                        </a:rPr>
                        <a:t>FLUJO DE EVENTOS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941261319"/>
                  </a:ext>
                </a:extLst>
              </a:tr>
              <a:tr h="173183">
                <a:tc gridSpan="2">
                  <a:txBody>
                    <a:bodyPr/>
                    <a:lstStyle/>
                    <a:p>
                      <a:pPr marL="67945">
                        <a:spcBef>
                          <a:spcPts val="210"/>
                        </a:spcBef>
                        <a:spcAft>
                          <a:spcPts val="0"/>
                        </a:spcAft>
                      </a:pPr>
                      <a:r>
                        <a:rPr lang="es-ES" sz="1050">
                          <a:effectLst/>
                        </a:rPr>
                        <a:t>ACCION DEL ACTOR</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a:txBody>
                    <a:bodyPr/>
                    <a:lstStyle/>
                    <a:p>
                      <a:pPr marL="68580">
                        <a:spcBef>
                          <a:spcPts val="210"/>
                        </a:spcBef>
                        <a:spcAft>
                          <a:spcPts val="0"/>
                        </a:spcAft>
                      </a:pPr>
                      <a:r>
                        <a:rPr lang="es-ES" sz="1050">
                          <a:effectLst/>
                        </a:rPr>
                        <a:t>RESPUESTA DEL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4272305014"/>
                  </a:ext>
                </a:extLst>
              </a:tr>
              <a:tr h="761315">
                <a:tc gridSpan="2">
                  <a:txBody>
                    <a:bodyPr/>
                    <a:lstStyle/>
                    <a:p>
                      <a:pPr marL="67945">
                        <a:spcBef>
                          <a:spcPts val="210"/>
                        </a:spcBef>
                        <a:spcAft>
                          <a:spcPts val="0"/>
                        </a:spcAft>
                      </a:pPr>
                      <a:r>
                        <a:rPr lang="es-ES" sz="1050">
                          <a:effectLst/>
                        </a:rPr>
                        <a:t>1. Ingresar al módulo de Ingresar nuevo Producto/Artículo.</a:t>
                      </a:r>
                      <a:endParaRPr lang="es-AR" sz="1050">
                        <a:effectLst/>
                      </a:endParaRPr>
                    </a:p>
                    <a:p>
                      <a:pPr marL="67945">
                        <a:lnSpc>
                          <a:spcPts val="1340"/>
                        </a:lnSpc>
                        <a:spcBef>
                          <a:spcPts val="210"/>
                        </a:spcBef>
                        <a:spcAft>
                          <a:spcPts val="0"/>
                        </a:spcAft>
                        <a:tabLst>
                          <a:tab pos="302260" algn="l"/>
                        </a:tabLst>
                      </a:pPr>
                      <a:r>
                        <a:rPr lang="es-ES" sz="1050">
                          <a:effectLst/>
                        </a:rPr>
                        <a:t>3.	Ingresar información del</a:t>
                      </a:r>
                      <a:r>
                        <a:rPr lang="es-ES" sz="1050" spc="-15">
                          <a:effectLst/>
                        </a:rPr>
                        <a:t> </a:t>
                      </a:r>
                      <a:r>
                        <a:rPr lang="es-ES" sz="1050">
                          <a:effectLst/>
                        </a:rPr>
                        <a:t>Producto.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a:txBody>
                    <a:bodyPr/>
                    <a:lstStyle/>
                    <a:p>
                      <a:pPr marL="68580">
                        <a:spcBef>
                          <a:spcPts val="210"/>
                        </a:spcBef>
                        <a:spcAft>
                          <a:spcPts val="0"/>
                        </a:spcAft>
                      </a:pPr>
                      <a:r>
                        <a:rPr lang="es-ES" sz="1050">
                          <a:effectLst/>
                        </a:rPr>
                        <a:t>2. Carga un formulario para la creación de artículos.</a:t>
                      </a:r>
                      <a:endParaRPr lang="es-AR" sz="1050">
                        <a:effectLst/>
                      </a:endParaRPr>
                    </a:p>
                    <a:p>
                      <a:pPr marL="342900" lvl="0" indent="-342900">
                        <a:lnSpc>
                          <a:spcPts val="1335"/>
                        </a:lnSpc>
                        <a:spcBef>
                          <a:spcPts val="210"/>
                        </a:spcBef>
                        <a:spcAft>
                          <a:spcPts val="0"/>
                        </a:spcAft>
                        <a:buSzPts val="1100"/>
                        <a:buFont typeface="Calibri" panose="020F0502020204030204" pitchFamily="34" charset="0"/>
                        <a:buAutoNum type="arabicPeriod" startAt="4"/>
                        <a:tabLst>
                          <a:tab pos="518795" algn="l"/>
                          <a:tab pos="519430" algn="l"/>
                        </a:tabLst>
                      </a:pPr>
                      <a:r>
                        <a:rPr lang="es-ES" sz="1050">
                          <a:effectLst/>
                        </a:rPr>
                        <a:t>Valida información</a:t>
                      </a:r>
                      <a:r>
                        <a:rPr lang="es-ES" sz="1050" spc="-25">
                          <a:effectLst/>
                        </a:rPr>
                        <a:t> </a:t>
                      </a:r>
                      <a:r>
                        <a:rPr lang="es-ES" sz="1050">
                          <a:effectLst/>
                        </a:rPr>
                        <a:t>ingresada.</a:t>
                      </a:r>
                      <a:endParaRPr lang="es-AR" sz="1050">
                        <a:effectLst/>
                      </a:endParaRPr>
                    </a:p>
                    <a:p>
                      <a:pPr marL="342900" lvl="0" indent="-342900">
                        <a:spcBef>
                          <a:spcPts val="110"/>
                        </a:spcBef>
                        <a:spcAft>
                          <a:spcPts val="0"/>
                        </a:spcAft>
                        <a:buSzPts val="1100"/>
                        <a:buFont typeface="Calibri" panose="020F0502020204030204" pitchFamily="34" charset="0"/>
                        <a:buAutoNum type="arabicPeriod" startAt="4"/>
                        <a:tabLst>
                          <a:tab pos="518795" algn="l"/>
                          <a:tab pos="519430" algn="l"/>
                        </a:tabLst>
                      </a:pPr>
                      <a:r>
                        <a:rPr lang="es-ES" sz="1050">
                          <a:effectLst/>
                        </a:rPr>
                        <a:t>Almacena la</a:t>
                      </a:r>
                      <a:r>
                        <a:rPr lang="es-ES" sz="1050" spc="-20">
                          <a:effectLst/>
                        </a:rPr>
                        <a:t> </a:t>
                      </a:r>
                      <a:r>
                        <a:rPr lang="es-ES" sz="1050">
                          <a:effectLst/>
                        </a:rPr>
                        <a:t>información.</a:t>
                      </a:r>
                      <a:endParaRPr lang="es-AR" sz="1050">
                        <a:effectLst/>
                      </a:endParaRPr>
                    </a:p>
                    <a:p>
                      <a:pPr marL="342900" marR="537210" lvl="0" indent="-342900">
                        <a:lnSpc>
                          <a:spcPts val="1400"/>
                        </a:lnSpc>
                        <a:spcBef>
                          <a:spcPts val="50"/>
                        </a:spcBef>
                        <a:spcAft>
                          <a:spcPts val="0"/>
                        </a:spcAft>
                        <a:buSzPts val="1100"/>
                        <a:buFont typeface="Calibri" panose="020F0502020204030204" pitchFamily="34" charset="0"/>
                        <a:buAutoNum type="arabicPeriod" startAt="4"/>
                        <a:tabLst>
                          <a:tab pos="518795" algn="l"/>
                          <a:tab pos="519430" algn="l"/>
                        </a:tabLst>
                      </a:pPr>
                      <a:r>
                        <a:rPr lang="es-ES" sz="1050">
                          <a:effectLst/>
                        </a:rPr>
                        <a:t>Notifica al usuario el estado de la operación (exitosa o</a:t>
                      </a:r>
                      <a:r>
                        <a:rPr lang="es-ES" sz="1050" spc="-20">
                          <a:effectLst/>
                        </a:rPr>
                        <a:t> </a:t>
                      </a:r>
                      <a:r>
                        <a:rPr lang="es-ES" sz="1050">
                          <a:effectLst/>
                        </a:rPr>
                        <a:t>fallida).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899692863"/>
                  </a:ext>
                </a:extLst>
              </a:tr>
              <a:tr h="1121563">
                <a:tc gridSpan="3">
                  <a:txBody>
                    <a:bodyPr/>
                    <a:lstStyle/>
                    <a:p>
                      <a:pPr marL="67945">
                        <a:spcBef>
                          <a:spcPts val="220"/>
                        </a:spcBef>
                        <a:spcAft>
                          <a:spcPts val="0"/>
                        </a:spcAft>
                      </a:pPr>
                      <a:r>
                        <a:rPr lang="es-ES" sz="1050" dirty="0">
                          <a:effectLst/>
                        </a:rPr>
                        <a:t>Situaciones excepcionales</a:t>
                      </a:r>
                      <a:endParaRPr lang="es-AR" sz="1050" dirty="0">
                        <a:effectLst/>
                      </a:endParaRPr>
                    </a:p>
                    <a:p>
                      <a:pPr marL="342900" lvl="0" indent="-342900">
                        <a:spcBef>
                          <a:spcPts val="220"/>
                        </a:spcBef>
                        <a:spcAft>
                          <a:spcPts val="0"/>
                        </a:spcAft>
                        <a:buSzPts val="1100"/>
                        <a:buFont typeface="Arial" panose="020B0604020202020204" pitchFamily="34" charset="0"/>
                        <a:buChar char="•"/>
                        <a:tabLst>
                          <a:tab pos="296545" algn="l"/>
                          <a:tab pos="297180" algn="l"/>
                        </a:tabLst>
                      </a:pPr>
                      <a:r>
                        <a:rPr lang="es-ES" sz="1050" dirty="0">
                          <a:effectLst/>
                        </a:rPr>
                        <a:t>No se puede cargar el formulario de Ingresar nuevo</a:t>
                      </a:r>
                      <a:r>
                        <a:rPr lang="es-ES" sz="1050" spc="-55" dirty="0">
                          <a:effectLst/>
                        </a:rPr>
                        <a:t> </a:t>
                      </a:r>
                      <a:r>
                        <a:rPr lang="es-ES" sz="1050" dirty="0">
                          <a:effectLst/>
                        </a:rPr>
                        <a:t>artículo.</a:t>
                      </a:r>
                      <a:endParaRPr lang="es-AR" sz="1050" dirty="0">
                        <a:effectLst/>
                      </a:endParaRPr>
                    </a:p>
                    <a:p>
                      <a:pPr marL="342900" lvl="0" indent="-342900">
                        <a:spcBef>
                          <a:spcPts val="110"/>
                        </a:spcBef>
                        <a:spcAft>
                          <a:spcPts val="0"/>
                        </a:spcAft>
                        <a:buSzPts val="1100"/>
                        <a:buFont typeface="Arial" panose="020B0604020202020204" pitchFamily="34" charset="0"/>
                        <a:buChar char="•"/>
                        <a:tabLst>
                          <a:tab pos="296545" algn="l"/>
                          <a:tab pos="297180" algn="l"/>
                        </a:tabLst>
                      </a:pPr>
                      <a:r>
                        <a:rPr lang="es-ES" sz="1050" dirty="0">
                          <a:effectLst/>
                        </a:rPr>
                        <a:t>No se puede conectar a la base de</a:t>
                      </a:r>
                      <a:r>
                        <a:rPr lang="es-ES" sz="1050" spc="-25" dirty="0">
                          <a:effectLst/>
                        </a:rPr>
                        <a:t> </a:t>
                      </a:r>
                      <a:r>
                        <a:rPr lang="es-ES" sz="1050" dirty="0">
                          <a:effectLst/>
                        </a:rPr>
                        <a:t>datos.</a:t>
                      </a:r>
                      <a:endParaRPr lang="es-AR" sz="1050" dirty="0">
                        <a:effectLst/>
                      </a:endParaRPr>
                    </a:p>
                    <a:p>
                      <a:pPr marL="342900" lvl="0" indent="-342900">
                        <a:spcBef>
                          <a:spcPts val="110"/>
                        </a:spcBef>
                        <a:spcAft>
                          <a:spcPts val="0"/>
                        </a:spcAft>
                        <a:buSzPts val="1100"/>
                        <a:buFont typeface="Arial" panose="020B0604020202020204" pitchFamily="34" charset="0"/>
                        <a:buChar char="•"/>
                        <a:tabLst>
                          <a:tab pos="296545" algn="l"/>
                          <a:tab pos="297180" algn="l"/>
                        </a:tabLst>
                      </a:pPr>
                      <a:r>
                        <a:rPr lang="es-ES" sz="1050" dirty="0">
                          <a:effectLst/>
                        </a:rPr>
                        <a:t>El Usuario no ingresó los campos requeridos.</a:t>
                      </a:r>
                      <a:endParaRPr lang="es-AR" sz="1050" dirty="0">
                        <a:effectLst/>
                      </a:endParaRPr>
                    </a:p>
                    <a:p>
                      <a:pPr marL="342900" lvl="0" indent="-342900">
                        <a:spcBef>
                          <a:spcPts val="105"/>
                        </a:spcBef>
                        <a:spcAft>
                          <a:spcPts val="0"/>
                        </a:spcAft>
                        <a:buSzPts val="1100"/>
                        <a:buFont typeface="Arial" panose="020B0604020202020204" pitchFamily="34" charset="0"/>
                        <a:buChar char="•"/>
                        <a:tabLst>
                          <a:tab pos="296545" algn="l"/>
                          <a:tab pos="297180" algn="l"/>
                        </a:tabLst>
                      </a:pPr>
                      <a:r>
                        <a:rPr lang="es-ES" sz="1050" dirty="0">
                          <a:effectLst/>
                        </a:rPr>
                        <a:t>Los datos ingresados son</a:t>
                      </a:r>
                      <a:r>
                        <a:rPr lang="es-ES" sz="1050" spc="-25" dirty="0">
                          <a:effectLst/>
                        </a:rPr>
                        <a:t> </a:t>
                      </a:r>
                      <a:r>
                        <a:rPr lang="es-ES" sz="1050" dirty="0">
                          <a:effectLst/>
                        </a:rPr>
                        <a:t>incorrectos.</a:t>
                      </a:r>
                      <a:endParaRPr lang="es-AR" sz="1050" dirty="0">
                        <a:effectLst/>
                      </a:endParaRPr>
                    </a:p>
                    <a:p>
                      <a:pPr marL="342900" lvl="0" indent="-342900">
                        <a:spcBef>
                          <a:spcPts val="100"/>
                        </a:spcBef>
                        <a:spcAft>
                          <a:spcPts val="0"/>
                        </a:spcAft>
                        <a:buSzPts val="1100"/>
                        <a:buFont typeface="Arial" panose="020B0604020202020204" pitchFamily="34" charset="0"/>
                        <a:buChar char="•"/>
                        <a:tabLst>
                          <a:tab pos="296545" algn="l"/>
                          <a:tab pos="297180" algn="l"/>
                        </a:tabLst>
                      </a:pPr>
                      <a:r>
                        <a:rPr lang="es-ES" sz="1050" dirty="0">
                          <a:effectLst/>
                        </a:rPr>
                        <a:t>El artículo ya</a:t>
                      </a:r>
                      <a:r>
                        <a:rPr lang="es-ES" sz="1050" spc="-10" dirty="0">
                          <a:effectLst/>
                        </a:rPr>
                        <a:t> </a:t>
                      </a:r>
                      <a:r>
                        <a:rPr lang="es-ES" sz="1050" dirty="0">
                          <a:effectLst/>
                        </a:rPr>
                        <a:t>existe.</a:t>
                      </a:r>
                      <a:endParaRPr lang="es-AR" sz="1050" dirty="0">
                        <a:effectLst/>
                        <a:latin typeface="Calibri" panose="020F0502020204030204" pitchFamily="34" charset="0"/>
                        <a:ea typeface="Arial" panose="020B0604020202020204" pitchFamily="34" charset="0"/>
                        <a:cs typeface="Calibri" panose="020F0502020204030204" pitchFamily="34" charset="0"/>
                      </a:endParaRPr>
                    </a:p>
                  </a:txBody>
                  <a:tcPr marL="0" marR="0" marT="0" marB="0"/>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4158196707"/>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4" name="Imagen 3">
            <a:extLst>
              <a:ext uri="{FF2B5EF4-FFF2-40B4-BE49-F238E27FC236}">
                <a16:creationId xmlns:a16="http://schemas.microsoft.com/office/drawing/2014/main" id="{83408B74-E2BA-4F9B-8F60-2B15C64EAC46}"/>
              </a:ext>
            </a:extLst>
          </p:cNvPr>
          <p:cNvPicPr>
            <a:picLocks noChangeAspect="1"/>
          </p:cNvPicPr>
          <p:nvPr/>
        </p:nvPicPr>
        <p:blipFill>
          <a:blip r:embed="rId3"/>
          <a:stretch>
            <a:fillRect/>
          </a:stretch>
        </p:blipFill>
        <p:spPr>
          <a:xfrm>
            <a:off x="1757362" y="1702484"/>
            <a:ext cx="5629275" cy="4381500"/>
          </a:xfrm>
          <a:prstGeom prst="rect">
            <a:avLst/>
          </a:prstGeom>
        </p:spPr>
      </p:pic>
      <p:sp>
        <p:nvSpPr>
          <p:cNvPr id="5" name="CuadroTexto 4">
            <a:extLst>
              <a:ext uri="{FF2B5EF4-FFF2-40B4-BE49-F238E27FC236}">
                <a16:creationId xmlns:a16="http://schemas.microsoft.com/office/drawing/2014/main" id="{D6D7B837-549B-4EE6-9943-964A5F60D0B9}"/>
              </a:ext>
            </a:extLst>
          </p:cNvPr>
          <p:cNvSpPr txBox="1"/>
          <p:nvPr/>
        </p:nvSpPr>
        <p:spPr>
          <a:xfrm>
            <a:off x="1616685" y="928174"/>
            <a:ext cx="6372665" cy="584775"/>
          </a:xfrm>
          <a:prstGeom prst="rect">
            <a:avLst/>
          </a:prstGeom>
          <a:noFill/>
        </p:spPr>
        <p:txBody>
          <a:bodyPr wrap="square" rtlCol="0">
            <a:spAutoFit/>
          </a:bodyPr>
          <a:lstStyle/>
          <a:p>
            <a:pPr algn="ctr"/>
            <a:r>
              <a:rPr lang="es-CO" sz="3200" dirty="0"/>
              <a:t>CONSULTAR PRODUCTO</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352790464"/>
              </p:ext>
            </p:extLst>
          </p:nvPr>
        </p:nvGraphicFramePr>
        <p:xfrm>
          <a:off x="602166" y="871325"/>
          <a:ext cx="8006575" cy="5239542"/>
        </p:xfrm>
        <a:graphic>
          <a:graphicData uri="http://schemas.openxmlformats.org/drawingml/2006/table">
            <a:tbl>
              <a:tblPr firstRow="1" firstCol="1" lastRow="1" lastCol="1" bandRow="1" bandCol="1">
                <a:tableStyleId>{18D924A9-C706-46DA-A7FB-E7DECC7DCF1B}</a:tableStyleId>
              </a:tblPr>
              <a:tblGrid>
                <a:gridCol w="2847166">
                  <a:extLst>
                    <a:ext uri="{9D8B030D-6E8A-4147-A177-3AD203B41FA5}">
                      <a16:colId xmlns:a16="http://schemas.microsoft.com/office/drawing/2014/main" val="1024855769"/>
                    </a:ext>
                  </a:extLst>
                </a:gridCol>
                <a:gridCol w="68059">
                  <a:extLst>
                    <a:ext uri="{9D8B030D-6E8A-4147-A177-3AD203B41FA5}">
                      <a16:colId xmlns:a16="http://schemas.microsoft.com/office/drawing/2014/main" val="3562379286"/>
                    </a:ext>
                  </a:extLst>
                </a:gridCol>
                <a:gridCol w="5091350">
                  <a:extLst>
                    <a:ext uri="{9D8B030D-6E8A-4147-A177-3AD203B41FA5}">
                      <a16:colId xmlns:a16="http://schemas.microsoft.com/office/drawing/2014/main" val="3068535978"/>
                    </a:ext>
                  </a:extLst>
                </a:gridCol>
              </a:tblGrid>
              <a:tr h="389567">
                <a:tc>
                  <a:txBody>
                    <a:bodyPr/>
                    <a:lstStyle/>
                    <a:p>
                      <a:pPr marL="67945">
                        <a:spcBef>
                          <a:spcPts val="210"/>
                        </a:spcBef>
                        <a:spcAft>
                          <a:spcPts val="0"/>
                        </a:spcAft>
                      </a:pPr>
                      <a:r>
                        <a:rPr lang="es-ES" sz="1050">
                          <a:effectLst/>
                        </a:rPr>
                        <a:t>Caso de uso N°03</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marR="1818005">
                        <a:lnSpc>
                          <a:spcPts val="1450"/>
                        </a:lnSpc>
                        <a:spcBef>
                          <a:spcPts val="105"/>
                        </a:spcBef>
                        <a:spcAft>
                          <a:spcPts val="0"/>
                        </a:spcAft>
                      </a:pPr>
                      <a:r>
                        <a:rPr lang="es-ES" sz="1050">
                          <a:effectLst/>
                        </a:rPr>
                        <a:t>Consultar producto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3925814852"/>
                  </a:ext>
                </a:extLst>
              </a:tr>
              <a:tr h="388943">
                <a:tc>
                  <a:txBody>
                    <a:bodyPr/>
                    <a:lstStyle/>
                    <a:p>
                      <a:pPr marL="67945">
                        <a:spcBef>
                          <a:spcPts val="210"/>
                        </a:spcBef>
                        <a:spcAft>
                          <a:spcPts val="0"/>
                        </a:spcAft>
                      </a:pPr>
                      <a:r>
                        <a:rPr lang="es-ES" sz="1050">
                          <a:effectLst/>
                        </a:rPr>
                        <a:t>Fecha:</a:t>
                      </a:r>
                      <a:endParaRPr lang="es-AR" sz="1050">
                        <a:effectLst/>
                      </a:endParaRPr>
                    </a:p>
                    <a:p>
                      <a:pPr marL="67945">
                        <a:spcBef>
                          <a:spcPts val="110"/>
                        </a:spcBef>
                        <a:spcAft>
                          <a:spcPts val="0"/>
                        </a:spcAft>
                      </a:pPr>
                      <a:r>
                        <a:rPr lang="es-ES" sz="1050">
                          <a:effectLst/>
                        </a:rPr>
                        <a:t>23 de junio de 2019</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940"/>
                        </a:spcBef>
                        <a:spcAft>
                          <a:spcPts val="0"/>
                        </a:spcAft>
                      </a:pPr>
                      <a:r>
                        <a:rPr lang="es-ES" sz="1050">
                          <a:effectLst/>
                        </a:rPr>
                        <a:t>ELABORADO POR: Richard Barboza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3375037452"/>
                  </a:ext>
                </a:extLst>
              </a:tr>
              <a:tr h="208474">
                <a:tc>
                  <a:txBody>
                    <a:bodyPr/>
                    <a:lstStyle/>
                    <a:p>
                      <a:pPr marL="67945">
                        <a:spcBef>
                          <a:spcPts val="210"/>
                        </a:spcBef>
                        <a:spcAft>
                          <a:spcPts val="0"/>
                        </a:spcAft>
                      </a:pPr>
                      <a:r>
                        <a:rPr lang="es-ES" sz="1050">
                          <a:effectLst/>
                        </a:rPr>
                        <a:t>ACTORES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210"/>
                        </a:spcBef>
                        <a:spcAft>
                          <a:spcPts val="0"/>
                        </a:spcAft>
                      </a:pPr>
                      <a:r>
                        <a:rPr lang="es-ES" sz="1050">
                          <a:effectLst/>
                        </a:rPr>
                        <a:t>Administrador.</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2735164800"/>
                  </a:ext>
                </a:extLst>
              </a:tr>
              <a:tr h="362185">
                <a:tc>
                  <a:txBody>
                    <a:bodyPr/>
                    <a:lstStyle/>
                    <a:p>
                      <a:pPr marL="67945">
                        <a:spcBef>
                          <a:spcPts val="210"/>
                        </a:spcBef>
                        <a:spcAft>
                          <a:spcPts val="0"/>
                        </a:spcAft>
                      </a:pPr>
                      <a:r>
                        <a:rPr lang="es-ES" sz="1050">
                          <a:effectLst/>
                        </a:rPr>
                        <a:t>OBJETIVO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210"/>
                        </a:spcBef>
                        <a:spcAft>
                          <a:spcPts val="0"/>
                        </a:spcAft>
                      </a:pPr>
                      <a:r>
                        <a:rPr lang="es-ES" sz="1050">
                          <a:effectLst/>
                        </a:rPr>
                        <a:t>Consultar la información de un producto registrado en 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2125468035"/>
                  </a:ext>
                </a:extLst>
              </a:tr>
              <a:tr h="1259245">
                <a:tc>
                  <a:txBody>
                    <a:bodyPr/>
                    <a:lstStyle/>
                    <a:p>
                      <a:pPr marL="67945">
                        <a:spcBef>
                          <a:spcPts val="220"/>
                        </a:spcBef>
                        <a:spcAft>
                          <a:spcPts val="0"/>
                        </a:spcAft>
                      </a:pPr>
                      <a:r>
                        <a:rPr lang="es-ES" sz="1050">
                          <a:effectLst/>
                        </a:rPr>
                        <a:t>PRECONDICIONES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lvl="0" indent="-342900">
                        <a:spcBef>
                          <a:spcPts val="235"/>
                        </a:spcBef>
                        <a:spcAft>
                          <a:spcPts val="0"/>
                        </a:spcAft>
                        <a:buSzPts val="1100"/>
                        <a:buFont typeface="Arial" panose="020B0604020202020204" pitchFamily="34" charset="0"/>
                        <a:buChar char="•"/>
                        <a:tabLst>
                          <a:tab pos="525780" algn="l"/>
                          <a:tab pos="526415" algn="l"/>
                        </a:tabLst>
                      </a:pPr>
                      <a:r>
                        <a:rPr lang="es-ES" sz="1050">
                          <a:effectLst/>
                        </a:rPr>
                        <a:t>El Administrador debe estar registrado en el</a:t>
                      </a:r>
                      <a:r>
                        <a:rPr lang="es-ES" sz="1050" spc="-25">
                          <a:effectLst/>
                        </a:rPr>
                        <a:t> </a:t>
                      </a:r>
                      <a:r>
                        <a:rPr lang="es-ES" sz="1050">
                          <a:effectLst/>
                        </a:rPr>
                        <a:t>sistema.</a:t>
                      </a:r>
                      <a:endParaRPr lang="es-AR" sz="1050">
                        <a:effectLst/>
                      </a:endParaRPr>
                    </a:p>
                    <a:p>
                      <a:pPr marL="342900" lvl="0" indent="-342900">
                        <a:spcBef>
                          <a:spcPts val="290"/>
                        </a:spcBef>
                        <a:spcAft>
                          <a:spcPts val="0"/>
                        </a:spcAft>
                        <a:buSzPts val="1100"/>
                        <a:buFont typeface="Arial" panose="020B0604020202020204" pitchFamily="34" charset="0"/>
                        <a:buChar char="•"/>
                        <a:tabLst>
                          <a:tab pos="525780" algn="l"/>
                          <a:tab pos="526415" algn="l"/>
                        </a:tabLst>
                      </a:pPr>
                      <a:r>
                        <a:rPr lang="es-ES" sz="1050">
                          <a:effectLst/>
                        </a:rPr>
                        <a:t>El Administrador debe haber iniciado sesión en el</a:t>
                      </a:r>
                      <a:r>
                        <a:rPr lang="es-ES" sz="1050" spc="-105">
                          <a:effectLst/>
                        </a:rPr>
                        <a:t> </a:t>
                      </a:r>
                      <a:r>
                        <a:rPr lang="es-ES" sz="1050">
                          <a:effectLst/>
                        </a:rPr>
                        <a:t>sistema.</a:t>
                      </a:r>
                      <a:endParaRPr lang="es-AR" sz="1050">
                        <a:effectLst/>
                      </a:endParaRPr>
                    </a:p>
                    <a:p>
                      <a:pPr marL="342900" marR="448310" lvl="0" indent="-342900">
                        <a:lnSpc>
                          <a:spcPct val="107000"/>
                        </a:lnSpc>
                        <a:spcBef>
                          <a:spcPts val="290"/>
                        </a:spcBef>
                        <a:spcAft>
                          <a:spcPts val="0"/>
                        </a:spcAft>
                        <a:buSzPts val="1100"/>
                        <a:buFont typeface="Arial" panose="020B0604020202020204" pitchFamily="34" charset="0"/>
                        <a:buChar char="•"/>
                        <a:tabLst>
                          <a:tab pos="525780" algn="l"/>
                          <a:tab pos="526415" algn="l"/>
                        </a:tabLst>
                      </a:pPr>
                      <a:r>
                        <a:rPr lang="es-ES" sz="1050">
                          <a:effectLst/>
                        </a:rPr>
                        <a:t>El sistema proveerá al usuario un formulario donde consultará la información de un</a:t>
                      </a:r>
                      <a:r>
                        <a:rPr lang="es-ES" sz="1050" spc="-15">
                          <a:effectLst/>
                        </a:rPr>
                        <a:t> </a:t>
                      </a:r>
                      <a:r>
                        <a:rPr lang="es-ES" sz="1050">
                          <a:effectLst/>
                        </a:rPr>
                        <a:t>producto.</a:t>
                      </a:r>
                      <a:endParaRPr lang="es-AR" sz="1050">
                        <a:effectLst/>
                        <a:latin typeface="Calibri" panose="020F0502020204030204" pitchFamily="34" charset="0"/>
                        <a:ea typeface="Arial" panose="020B060402020202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1124524460"/>
                  </a:ext>
                </a:extLst>
              </a:tr>
              <a:tr h="389567">
                <a:tc>
                  <a:txBody>
                    <a:bodyPr/>
                    <a:lstStyle/>
                    <a:p>
                      <a:pPr marL="67945">
                        <a:spcBef>
                          <a:spcPts val="210"/>
                        </a:spcBef>
                        <a:spcAft>
                          <a:spcPts val="0"/>
                        </a:spcAft>
                      </a:pPr>
                      <a:r>
                        <a:rPr lang="es-ES" sz="1050">
                          <a:effectLst/>
                        </a:rPr>
                        <a:t>POSCONDICIONES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297180" marR="56515">
                        <a:lnSpc>
                          <a:spcPts val="1450"/>
                        </a:lnSpc>
                        <a:spcBef>
                          <a:spcPts val="105"/>
                        </a:spcBef>
                        <a:spcAft>
                          <a:spcPts val="0"/>
                        </a:spcAft>
                      </a:pPr>
                      <a:r>
                        <a:rPr lang="es-ES" sz="1050">
                          <a:effectLst/>
                        </a:rPr>
                        <a:t>El usuario podrá consultar la información un producto registrado en 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3871686502"/>
                  </a:ext>
                </a:extLst>
              </a:tr>
              <a:tr h="208474">
                <a:tc gridSpan="3">
                  <a:txBody>
                    <a:bodyPr/>
                    <a:lstStyle/>
                    <a:p>
                      <a:pPr marL="67945" algn="ctr">
                        <a:spcBef>
                          <a:spcPts val="210"/>
                        </a:spcBef>
                        <a:spcAft>
                          <a:spcPts val="0"/>
                        </a:spcAft>
                      </a:pPr>
                      <a:r>
                        <a:rPr lang="es-ES" sz="1050">
                          <a:effectLst/>
                        </a:rPr>
                        <a:t>FLUJO DE EVENTOS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4030292401"/>
                  </a:ext>
                </a:extLst>
              </a:tr>
              <a:tr h="208474">
                <a:tc gridSpan="2">
                  <a:txBody>
                    <a:bodyPr/>
                    <a:lstStyle/>
                    <a:p>
                      <a:pPr marL="67945" algn="ctr">
                        <a:spcBef>
                          <a:spcPts val="210"/>
                        </a:spcBef>
                        <a:spcAft>
                          <a:spcPts val="0"/>
                        </a:spcAft>
                      </a:pPr>
                      <a:r>
                        <a:rPr lang="es-ES" sz="1050">
                          <a:effectLst/>
                        </a:rPr>
                        <a:t>ACCION DEL ACTOR</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a:txBody>
                    <a:bodyPr/>
                    <a:lstStyle/>
                    <a:p>
                      <a:pPr marL="68580" algn="ctr">
                        <a:spcBef>
                          <a:spcPts val="210"/>
                        </a:spcBef>
                        <a:spcAft>
                          <a:spcPts val="0"/>
                        </a:spcAft>
                      </a:pPr>
                      <a:r>
                        <a:rPr lang="es-ES" sz="1050">
                          <a:effectLst/>
                        </a:rPr>
                        <a:t>RESPUESTA DEL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069439421"/>
                  </a:ext>
                </a:extLst>
              </a:tr>
              <a:tr h="874968">
                <a:tc gridSpan="2">
                  <a:txBody>
                    <a:bodyPr/>
                    <a:lstStyle/>
                    <a:p>
                      <a:pPr marL="67945">
                        <a:spcBef>
                          <a:spcPts val="210"/>
                        </a:spcBef>
                        <a:spcAft>
                          <a:spcPts val="0"/>
                        </a:spcAft>
                      </a:pPr>
                      <a:r>
                        <a:rPr lang="es-ES" sz="1050">
                          <a:effectLst/>
                        </a:rPr>
                        <a:t>1. Ingresar al módulo de Consultar Productos/Artículos</a:t>
                      </a:r>
                      <a:endParaRPr lang="es-AR" sz="1050">
                        <a:effectLst/>
                      </a:endParaRPr>
                    </a:p>
                    <a:p>
                      <a:pPr marL="67945" marR="412750">
                        <a:lnSpc>
                          <a:spcPct val="107000"/>
                        </a:lnSpc>
                        <a:spcBef>
                          <a:spcPts val="210"/>
                        </a:spcBef>
                        <a:spcAft>
                          <a:spcPts val="0"/>
                        </a:spcAft>
                      </a:pPr>
                      <a:r>
                        <a:rPr lang="es-ES" sz="1050">
                          <a:effectLst/>
                        </a:rPr>
                        <a:t>3. Seleccionar producto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a:txBody>
                    <a:bodyPr/>
                    <a:lstStyle/>
                    <a:p>
                      <a:pPr marL="68580">
                        <a:spcBef>
                          <a:spcPts val="210"/>
                        </a:spcBef>
                        <a:spcAft>
                          <a:spcPts val="0"/>
                        </a:spcAft>
                      </a:pPr>
                      <a:r>
                        <a:rPr lang="es-ES" sz="1050">
                          <a:effectLst/>
                        </a:rPr>
                        <a:t>2. Mostrar lista de los productos ingresados en el sistema.</a:t>
                      </a:r>
                      <a:endParaRPr lang="es-AR" sz="1050">
                        <a:effectLst/>
                      </a:endParaRPr>
                    </a:p>
                    <a:p>
                      <a:pPr marL="67945">
                        <a:lnSpc>
                          <a:spcPts val="1335"/>
                        </a:lnSpc>
                        <a:spcBef>
                          <a:spcPts val="210"/>
                        </a:spcBef>
                        <a:spcAft>
                          <a:spcPts val="0"/>
                        </a:spcAft>
                        <a:tabLst>
                          <a:tab pos="518795" algn="l"/>
                          <a:tab pos="519430" algn="l"/>
                        </a:tabLst>
                      </a:pPr>
                      <a:r>
                        <a:rPr lang="es-ES" sz="1050">
                          <a:effectLst/>
                        </a:rPr>
                        <a:t>4.Muestra información del</a:t>
                      </a:r>
                      <a:r>
                        <a:rPr lang="es-ES" sz="1050" spc="215">
                          <a:effectLst/>
                        </a:rPr>
                        <a:t> </a:t>
                      </a:r>
                      <a:r>
                        <a:rPr lang="es-ES" sz="1050">
                          <a:effectLst/>
                        </a:rPr>
                        <a:t>artículo.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3495294048"/>
                  </a:ext>
                </a:extLst>
              </a:tr>
              <a:tr h="949645">
                <a:tc gridSpan="3">
                  <a:txBody>
                    <a:bodyPr/>
                    <a:lstStyle/>
                    <a:p>
                      <a:pPr marL="67945">
                        <a:spcBef>
                          <a:spcPts val="210"/>
                        </a:spcBef>
                        <a:spcAft>
                          <a:spcPts val="0"/>
                        </a:spcAft>
                      </a:pPr>
                      <a:r>
                        <a:rPr lang="es-ES" sz="1050" dirty="0">
                          <a:effectLst/>
                        </a:rPr>
                        <a:t>Situaciones excepcionales</a:t>
                      </a:r>
                      <a:endParaRPr lang="es-AR" sz="1050" dirty="0">
                        <a:effectLst/>
                      </a:endParaRPr>
                    </a:p>
                    <a:p>
                      <a:pPr marL="342900" lvl="0" indent="-342900">
                        <a:spcBef>
                          <a:spcPts val="110"/>
                        </a:spcBef>
                        <a:spcAft>
                          <a:spcPts val="0"/>
                        </a:spcAft>
                        <a:buSzPts val="1100"/>
                        <a:buFont typeface="Arial" panose="020B0604020202020204" pitchFamily="34" charset="0"/>
                        <a:buChar char="•"/>
                        <a:tabLst>
                          <a:tab pos="296545" algn="l"/>
                          <a:tab pos="297180" algn="l"/>
                        </a:tabLst>
                      </a:pPr>
                      <a:r>
                        <a:rPr lang="es-ES" sz="1050" dirty="0">
                          <a:effectLst/>
                        </a:rPr>
                        <a:t>No se puede conectar a la base de</a:t>
                      </a:r>
                      <a:r>
                        <a:rPr lang="es-ES" sz="1050" spc="-25" dirty="0">
                          <a:effectLst/>
                        </a:rPr>
                        <a:t> </a:t>
                      </a:r>
                      <a:r>
                        <a:rPr lang="es-ES" sz="1050" dirty="0">
                          <a:effectLst/>
                        </a:rPr>
                        <a:t>datos.</a:t>
                      </a:r>
                      <a:endParaRPr lang="es-AR" sz="1050" dirty="0">
                        <a:effectLst/>
                      </a:endParaRPr>
                    </a:p>
                    <a:p>
                      <a:pPr marL="342900" lvl="0" indent="-342900">
                        <a:spcBef>
                          <a:spcPts val="95"/>
                        </a:spcBef>
                        <a:spcAft>
                          <a:spcPts val="0"/>
                        </a:spcAft>
                        <a:buSzPts val="1100"/>
                        <a:buFont typeface="Arial" panose="020B0604020202020204" pitchFamily="34" charset="0"/>
                        <a:buChar char="•"/>
                        <a:tabLst>
                          <a:tab pos="296545" algn="l"/>
                          <a:tab pos="297180" algn="l"/>
                        </a:tabLst>
                      </a:pPr>
                      <a:r>
                        <a:rPr lang="es-ES" sz="1050" dirty="0">
                          <a:effectLst/>
                        </a:rPr>
                        <a:t>Los datos ingresados son</a:t>
                      </a:r>
                      <a:r>
                        <a:rPr lang="es-ES" sz="1050" spc="-25" dirty="0">
                          <a:effectLst/>
                        </a:rPr>
                        <a:t> </a:t>
                      </a:r>
                      <a:r>
                        <a:rPr lang="es-ES" sz="1050" dirty="0">
                          <a:effectLst/>
                        </a:rPr>
                        <a:t>incorrectos.</a:t>
                      </a:r>
                      <a:endParaRPr lang="es-AR" sz="1050" dirty="0">
                        <a:effectLst/>
                        <a:latin typeface="Calibri" panose="020F0502020204030204" pitchFamily="34" charset="0"/>
                        <a:ea typeface="Arial" panose="020B0604020202020204" pitchFamily="34" charset="0"/>
                        <a:cs typeface="Calibri" panose="020F0502020204030204" pitchFamily="34" charset="0"/>
                      </a:endParaRPr>
                    </a:p>
                  </a:txBody>
                  <a:tcPr marL="0" marR="0" marT="0" marB="0"/>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029449810"/>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2" name="Imagen 1">
            <a:extLst>
              <a:ext uri="{FF2B5EF4-FFF2-40B4-BE49-F238E27FC236}">
                <a16:creationId xmlns:a16="http://schemas.microsoft.com/office/drawing/2014/main" id="{DDB75F40-B35D-455C-A8DF-C22519CF8AB8}"/>
              </a:ext>
            </a:extLst>
          </p:cNvPr>
          <p:cNvPicPr>
            <a:picLocks noChangeAspect="1"/>
          </p:cNvPicPr>
          <p:nvPr/>
        </p:nvPicPr>
        <p:blipFill>
          <a:blip r:embed="rId3"/>
          <a:stretch>
            <a:fillRect/>
          </a:stretch>
        </p:blipFill>
        <p:spPr>
          <a:xfrm>
            <a:off x="457308" y="1817370"/>
            <a:ext cx="8229383" cy="4372415"/>
          </a:xfrm>
          <a:prstGeom prst="rect">
            <a:avLst/>
          </a:prstGeom>
        </p:spPr>
      </p:pic>
      <p:sp>
        <p:nvSpPr>
          <p:cNvPr id="4" name="CuadroTexto 3">
            <a:extLst>
              <a:ext uri="{FF2B5EF4-FFF2-40B4-BE49-F238E27FC236}">
                <a16:creationId xmlns:a16="http://schemas.microsoft.com/office/drawing/2014/main" id="{E7BBE975-BE33-48E4-809F-4E7D58C9100E}"/>
              </a:ext>
            </a:extLst>
          </p:cNvPr>
          <p:cNvSpPr txBox="1"/>
          <p:nvPr/>
        </p:nvSpPr>
        <p:spPr>
          <a:xfrm>
            <a:off x="829994" y="904649"/>
            <a:ext cx="7484012" cy="1077218"/>
          </a:xfrm>
          <a:prstGeom prst="rect">
            <a:avLst/>
          </a:prstGeom>
          <a:noFill/>
        </p:spPr>
        <p:txBody>
          <a:bodyPr wrap="square" rtlCol="0">
            <a:spAutoFit/>
          </a:bodyPr>
          <a:lstStyle/>
          <a:p>
            <a:pPr algn="ctr"/>
            <a:r>
              <a:rPr lang="es-CO" sz="3200" dirty="0"/>
              <a:t>ACTUALIZAR PRODUCTO</a:t>
            </a:r>
          </a:p>
          <a:p>
            <a:pPr algn="ctr"/>
            <a:endParaRPr lang="es-CO" sz="3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196426203"/>
              </p:ext>
            </p:extLst>
          </p:nvPr>
        </p:nvGraphicFramePr>
        <p:xfrm>
          <a:off x="836341" y="713678"/>
          <a:ext cx="7660888" cy="5556475"/>
        </p:xfrm>
        <a:graphic>
          <a:graphicData uri="http://schemas.openxmlformats.org/drawingml/2006/table">
            <a:tbl>
              <a:tblPr firstRow="1" firstCol="1" lastRow="1" lastCol="1" bandRow="1" bandCol="1">
                <a:tableStyleId>{18D924A9-C706-46DA-A7FB-E7DECC7DCF1B}</a:tableStyleId>
              </a:tblPr>
              <a:tblGrid>
                <a:gridCol w="2710543">
                  <a:extLst>
                    <a:ext uri="{9D8B030D-6E8A-4147-A177-3AD203B41FA5}">
                      <a16:colId xmlns:a16="http://schemas.microsoft.com/office/drawing/2014/main" val="2935427900"/>
                    </a:ext>
                  </a:extLst>
                </a:gridCol>
                <a:gridCol w="103302">
                  <a:extLst>
                    <a:ext uri="{9D8B030D-6E8A-4147-A177-3AD203B41FA5}">
                      <a16:colId xmlns:a16="http://schemas.microsoft.com/office/drawing/2014/main" val="1883153429"/>
                    </a:ext>
                  </a:extLst>
                </a:gridCol>
                <a:gridCol w="4847043">
                  <a:extLst>
                    <a:ext uri="{9D8B030D-6E8A-4147-A177-3AD203B41FA5}">
                      <a16:colId xmlns:a16="http://schemas.microsoft.com/office/drawing/2014/main" val="2047436232"/>
                    </a:ext>
                  </a:extLst>
                </a:gridCol>
              </a:tblGrid>
              <a:tr h="294042">
                <a:tc>
                  <a:txBody>
                    <a:bodyPr/>
                    <a:lstStyle/>
                    <a:p>
                      <a:pPr marL="67945">
                        <a:spcBef>
                          <a:spcPts val="210"/>
                        </a:spcBef>
                        <a:spcAft>
                          <a:spcPts val="0"/>
                        </a:spcAft>
                      </a:pPr>
                      <a:br>
                        <a:rPr lang="es-ES_tradnl" sz="1050">
                          <a:effectLst/>
                        </a:rPr>
                      </a:br>
                      <a:r>
                        <a:rPr lang="es-ES" sz="1050">
                          <a:effectLst/>
                        </a:rPr>
                        <a:t>Caso de uso N°04</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marR="1811655">
                        <a:lnSpc>
                          <a:spcPts val="1450"/>
                        </a:lnSpc>
                        <a:spcBef>
                          <a:spcPts val="105"/>
                        </a:spcBef>
                        <a:spcAft>
                          <a:spcPts val="0"/>
                        </a:spcAft>
                      </a:pPr>
                      <a:r>
                        <a:rPr lang="es-ES" sz="1050">
                          <a:effectLst/>
                        </a:rPr>
                        <a:t>Actualizar producto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1038987904"/>
                  </a:ext>
                </a:extLst>
              </a:tr>
              <a:tr h="247967">
                <a:tc>
                  <a:txBody>
                    <a:bodyPr/>
                    <a:lstStyle/>
                    <a:p>
                      <a:pPr marL="67945">
                        <a:spcBef>
                          <a:spcPts val="210"/>
                        </a:spcBef>
                        <a:spcAft>
                          <a:spcPts val="0"/>
                        </a:spcAft>
                      </a:pPr>
                      <a:r>
                        <a:rPr lang="es-ES" sz="1050">
                          <a:effectLst/>
                        </a:rPr>
                        <a:t>Fecha:</a:t>
                      </a:r>
                      <a:endParaRPr lang="es-AR" sz="1050">
                        <a:effectLst/>
                      </a:endParaRPr>
                    </a:p>
                    <a:p>
                      <a:pPr marL="67945">
                        <a:spcBef>
                          <a:spcPts val="110"/>
                        </a:spcBef>
                        <a:spcAft>
                          <a:spcPts val="0"/>
                        </a:spcAft>
                      </a:pPr>
                      <a:r>
                        <a:rPr lang="es-ES" sz="1050">
                          <a:effectLst/>
                        </a:rPr>
                        <a:t>23 de junio de 2019</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930"/>
                        </a:spcBef>
                        <a:spcAft>
                          <a:spcPts val="0"/>
                        </a:spcAft>
                      </a:pPr>
                      <a:r>
                        <a:rPr lang="es-ES" sz="1050">
                          <a:effectLst/>
                        </a:rPr>
                        <a:t>ELABORADO POR: Richard Barboza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4007677850"/>
                  </a:ext>
                </a:extLst>
              </a:tr>
              <a:tr h="132697">
                <a:tc>
                  <a:txBody>
                    <a:bodyPr/>
                    <a:lstStyle/>
                    <a:p>
                      <a:pPr marL="67945">
                        <a:spcBef>
                          <a:spcPts val="210"/>
                        </a:spcBef>
                        <a:spcAft>
                          <a:spcPts val="0"/>
                        </a:spcAft>
                      </a:pPr>
                      <a:r>
                        <a:rPr lang="es-ES" sz="1050">
                          <a:effectLst/>
                        </a:rPr>
                        <a:t>ACTORES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210"/>
                        </a:spcBef>
                        <a:spcAft>
                          <a:spcPts val="0"/>
                        </a:spcAft>
                      </a:pPr>
                      <a:r>
                        <a:rPr lang="es-ES" sz="1050">
                          <a:effectLst/>
                        </a:rPr>
                        <a:t>Administrador.</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2230978947"/>
                  </a:ext>
                </a:extLst>
              </a:tr>
              <a:tr h="230538">
                <a:tc>
                  <a:txBody>
                    <a:bodyPr/>
                    <a:lstStyle/>
                    <a:p>
                      <a:pPr marL="67945">
                        <a:spcBef>
                          <a:spcPts val="210"/>
                        </a:spcBef>
                        <a:spcAft>
                          <a:spcPts val="0"/>
                        </a:spcAft>
                      </a:pPr>
                      <a:r>
                        <a:rPr lang="es-ES" sz="1050">
                          <a:effectLst/>
                        </a:rPr>
                        <a:t>OBJETIVO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lvl="0" indent="-342900">
                        <a:spcBef>
                          <a:spcPts val="210"/>
                        </a:spcBef>
                        <a:spcAft>
                          <a:spcPts val="0"/>
                        </a:spcAft>
                        <a:buFont typeface="Symbol" panose="05050102010706020507" pitchFamily="18" charset="2"/>
                        <a:buChar char=""/>
                      </a:pPr>
                      <a:r>
                        <a:rPr lang="es-ES" sz="1050">
                          <a:effectLst/>
                        </a:rPr>
                        <a:t>Actualizar la información de un Producto.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1310246819"/>
                  </a:ext>
                </a:extLst>
              </a:tr>
              <a:tr h="801535">
                <a:tc>
                  <a:txBody>
                    <a:bodyPr/>
                    <a:lstStyle/>
                    <a:p>
                      <a:pPr marL="67945">
                        <a:spcBef>
                          <a:spcPts val="210"/>
                        </a:spcBef>
                        <a:spcAft>
                          <a:spcPts val="0"/>
                        </a:spcAft>
                      </a:pPr>
                      <a:r>
                        <a:rPr lang="es-ES" sz="1050">
                          <a:effectLst/>
                        </a:rPr>
                        <a:t>PRECONDICIONES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lvl="0" indent="-342900">
                        <a:spcBef>
                          <a:spcPts val="220"/>
                        </a:spcBef>
                        <a:spcAft>
                          <a:spcPts val="0"/>
                        </a:spcAft>
                        <a:buFont typeface="Symbol" panose="05050102010706020507" pitchFamily="18" charset="2"/>
                        <a:buChar char=""/>
                        <a:tabLst>
                          <a:tab pos="525780" algn="l"/>
                          <a:tab pos="526415" algn="l"/>
                        </a:tabLst>
                      </a:pPr>
                      <a:r>
                        <a:rPr lang="es-ES" sz="1050">
                          <a:effectLst/>
                        </a:rPr>
                        <a:t>El Administrador debe estar registrado en el</a:t>
                      </a:r>
                      <a:r>
                        <a:rPr lang="es-ES" sz="1050" spc="-25">
                          <a:effectLst/>
                        </a:rPr>
                        <a:t> </a:t>
                      </a:r>
                      <a:r>
                        <a:rPr lang="es-ES" sz="1050">
                          <a:effectLst/>
                        </a:rPr>
                        <a:t>sistema.</a:t>
                      </a:r>
                      <a:endParaRPr lang="es-AR" sz="1050">
                        <a:effectLst/>
                      </a:endParaRPr>
                    </a:p>
                    <a:p>
                      <a:pPr marL="342900" lvl="0" indent="-342900">
                        <a:spcBef>
                          <a:spcPts val="305"/>
                        </a:spcBef>
                        <a:spcAft>
                          <a:spcPts val="0"/>
                        </a:spcAft>
                        <a:buFont typeface="Symbol" panose="05050102010706020507" pitchFamily="18" charset="2"/>
                        <a:buChar char=""/>
                        <a:tabLst>
                          <a:tab pos="525780" algn="l"/>
                          <a:tab pos="526415" algn="l"/>
                        </a:tabLst>
                      </a:pPr>
                      <a:r>
                        <a:rPr lang="es-ES" sz="1050">
                          <a:effectLst/>
                        </a:rPr>
                        <a:t>El Administrador debe haber iniciado sesión en el</a:t>
                      </a:r>
                      <a:r>
                        <a:rPr lang="es-ES" sz="1050" spc="-70">
                          <a:effectLst/>
                        </a:rPr>
                        <a:t> </a:t>
                      </a:r>
                      <a:r>
                        <a:rPr lang="es-ES" sz="1050">
                          <a:effectLst/>
                        </a:rPr>
                        <a:t>sistema.</a:t>
                      </a:r>
                      <a:endParaRPr lang="es-AR" sz="1050">
                        <a:effectLst/>
                      </a:endParaRPr>
                    </a:p>
                    <a:p>
                      <a:pPr marL="342900" marR="123190" lvl="0" indent="-342900">
                        <a:lnSpc>
                          <a:spcPct val="107000"/>
                        </a:lnSpc>
                        <a:spcBef>
                          <a:spcPts val="290"/>
                        </a:spcBef>
                        <a:spcAft>
                          <a:spcPts val="0"/>
                        </a:spcAft>
                        <a:buFont typeface="Symbol" panose="05050102010706020507" pitchFamily="18" charset="2"/>
                        <a:buChar char=""/>
                        <a:tabLst>
                          <a:tab pos="525780" algn="l"/>
                          <a:tab pos="526415" algn="l"/>
                        </a:tabLst>
                      </a:pPr>
                      <a:r>
                        <a:rPr lang="es-ES" sz="1050">
                          <a:effectLst/>
                        </a:rPr>
                        <a:t>El sistema proveerá al usuario un formulario donde actualizará la información de un producto registrado en 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669613723"/>
                  </a:ext>
                </a:extLst>
              </a:tr>
              <a:tr h="360067">
                <a:tc>
                  <a:txBody>
                    <a:bodyPr/>
                    <a:lstStyle/>
                    <a:p>
                      <a:pPr marL="67945">
                        <a:spcBef>
                          <a:spcPts val="210"/>
                        </a:spcBef>
                        <a:spcAft>
                          <a:spcPts val="0"/>
                        </a:spcAft>
                      </a:pPr>
                      <a:r>
                        <a:rPr lang="es-ES" sz="1050">
                          <a:effectLst/>
                        </a:rPr>
                        <a:t>POSCONDICIONES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lvl="0" indent="-342900">
                        <a:spcBef>
                          <a:spcPts val="225"/>
                        </a:spcBef>
                        <a:spcAft>
                          <a:spcPts val="0"/>
                        </a:spcAft>
                        <a:buFont typeface="Symbol" panose="05050102010706020507" pitchFamily="18" charset="2"/>
                        <a:buChar char=""/>
                      </a:pPr>
                      <a:r>
                        <a:rPr lang="es-ES" sz="1050">
                          <a:effectLst/>
                        </a:rPr>
                        <a:t>El usuario podrá actualizar la información de un producto registrado en el</a:t>
                      </a:r>
                      <a:r>
                        <a:rPr lang="es-ES" sz="1050" spc="-35">
                          <a:effectLst/>
                        </a:rPr>
                        <a:t> </a:t>
                      </a:r>
                      <a:r>
                        <a:rPr lang="es-ES" sz="1050">
                          <a:effectLst/>
                        </a:rPr>
                        <a:t>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3832107749"/>
                  </a:ext>
                </a:extLst>
              </a:tr>
              <a:tr h="132697">
                <a:tc gridSpan="3">
                  <a:txBody>
                    <a:bodyPr/>
                    <a:lstStyle/>
                    <a:p>
                      <a:pPr marL="67945" algn="ctr">
                        <a:spcBef>
                          <a:spcPts val="210"/>
                        </a:spcBef>
                        <a:spcAft>
                          <a:spcPts val="0"/>
                        </a:spcAft>
                      </a:pPr>
                      <a:r>
                        <a:rPr lang="es-ES" sz="1050">
                          <a:effectLst/>
                        </a:rPr>
                        <a:t>FLUJO DE EVENTOS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578438696"/>
                  </a:ext>
                </a:extLst>
              </a:tr>
              <a:tr h="132697">
                <a:tc gridSpan="2">
                  <a:txBody>
                    <a:bodyPr/>
                    <a:lstStyle/>
                    <a:p>
                      <a:pPr marL="67945">
                        <a:spcBef>
                          <a:spcPts val="210"/>
                        </a:spcBef>
                        <a:spcAft>
                          <a:spcPts val="0"/>
                        </a:spcAft>
                      </a:pPr>
                      <a:r>
                        <a:rPr lang="es-ES" sz="1050">
                          <a:effectLst/>
                        </a:rPr>
                        <a:t>ACCION DEL ACTOR</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a:txBody>
                    <a:bodyPr/>
                    <a:lstStyle/>
                    <a:p>
                      <a:pPr marL="68580">
                        <a:spcBef>
                          <a:spcPts val="210"/>
                        </a:spcBef>
                        <a:spcAft>
                          <a:spcPts val="0"/>
                        </a:spcAft>
                      </a:pPr>
                      <a:r>
                        <a:rPr lang="es-ES" sz="1050">
                          <a:effectLst/>
                        </a:rPr>
                        <a:t>RESPUESTA DEL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010256560"/>
                  </a:ext>
                </a:extLst>
              </a:tr>
              <a:tr h="2196884">
                <a:tc gridSpan="2">
                  <a:txBody>
                    <a:bodyPr/>
                    <a:lstStyle/>
                    <a:p>
                      <a:pPr marL="296545" marR="520065" algn="l">
                        <a:lnSpc>
                          <a:spcPct val="150000"/>
                        </a:lnSpc>
                        <a:spcBef>
                          <a:spcPts val="210"/>
                        </a:spcBef>
                        <a:spcAft>
                          <a:spcPts val="0"/>
                        </a:spcAft>
                      </a:pPr>
                      <a:r>
                        <a:rPr lang="es-ES" sz="1050" dirty="0">
                          <a:effectLst/>
                        </a:rPr>
                        <a:t>1. Ingresar al módulo de Actualizar Producto/Artículo.</a:t>
                      </a:r>
                      <a:endParaRPr lang="es-AR" sz="1050" dirty="0">
                        <a:effectLst/>
                      </a:endParaRPr>
                    </a:p>
                    <a:p>
                      <a:pPr marL="296545" marR="520065" algn="l">
                        <a:lnSpc>
                          <a:spcPct val="150000"/>
                        </a:lnSpc>
                        <a:spcBef>
                          <a:spcPts val="210"/>
                        </a:spcBef>
                        <a:spcAft>
                          <a:spcPts val="0"/>
                        </a:spcAft>
                      </a:pPr>
                      <a:r>
                        <a:rPr lang="es-ES" sz="1050" dirty="0">
                          <a:effectLst/>
                        </a:rPr>
                        <a:t>3. Seleccionar el producto que se va a actualizar.</a:t>
                      </a:r>
                      <a:endParaRPr lang="es-AR" sz="1050" dirty="0">
                        <a:effectLst/>
                      </a:endParaRPr>
                    </a:p>
                    <a:p>
                      <a:pPr marL="296545" algn="l">
                        <a:lnSpc>
                          <a:spcPct val="150000"/>
                        </a:lnSpc>
                        <a:spcBef>
                          <a:spcPts val="15"/>
                        </a:spcBef>
                        <a:spcAft>
                          <a:spcPts val="0"/>
                        </a:spcAft>
                      </a:pPr>
                      <a:r>
                        <a:rPr lang="es-ES" sz="1050" dirty="0">
                          <a:effectLst/>
                        </a:rPr>
                        <a:t>5. Ingresar nueva información del artículo a actualizar.</a:t>
                      </a:r>
                      <a:endParaRPr lang="es-AR" sz="1050" dirty="0">
                        <a:effectLst/>
                      </a:endParaRPr>
                    </a:p>
                    <a:p>
                      <a:pPr marL="0" lvl="0" indent="0" algn="l">
                        <a:lnSpc>
                          <a:spcPct val="150000"/>
                        </a:lnSpc>
                        <a:spcBef>
                          <a:spcPts val="10"/>
                        </a:spcBef>
                        <a:spcAft>
                          <a:spcPts val="0"/>
                        </a:spcAft>
                        <a:buSzPts val="1100"/>
                        <a:buFont typeface="Calibri" panose="020F0502020204030204" pitchFamily="34" charset="0"/>
                        <a:buNone/>
                        <a:tabLst>
                          <a:tab pos="518160" algn="l"/>
                        </a:tabLst>
                      </a:pPr>
                      <a:r>
                        <a:rPr lang="es-ES" sz="1050" dirty="0">
                          <a:effectLst/>
                        </a:rPr>
                        <a:t>        6.Clic en el enlace actualizar</a:t>
                      </a:r>
                      <a:r>
                        <a:rPr lang="es-ES" sz="1050" spc="-35" dirty="0">
                          <a:effectLst/>
                        </a:rPr>
                        <a:t> </a:t>
                      </a:r>
                      <a:r>
                        <a:rPr lang="es-ES" sz="1050" dirty="0">
                          <a:effectLst/>
                        </a:rPr>
                        <a:t>datos.</a:t>
                      </a:r>
                      <a:endParaRPr lang="es-AR" sz="1050" dirty="0">
                        <a:effectLst/>
                      </a:endParaRPr>
                    </a:p>
                    <a:p>
                      <a:pPr marL="296545" algn="l">
                        <a:lnSpc>
                          <a:spcPct val="150000"/>
                        </a:lnSpc>
                        <a:spcBef>
                          <a:spcPts val="5"/>
                        </a:spcBef>
                        <a:spcAft>
                          <a:spcPts val="0"/>
                        </a:spcAft>
                      </a:pPr>
                      <a:r>
                        <a:rPr lang="es-ES" sz="1050" dirty="0">
                          <a:effectLst/>
                        </a:rPr>
                        <a:t>8. Confirma actualización del artículo.</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a:txBody>
                    <a:bodyPr/>
                    <a:lstStyle/>
                    <a:p>
                      <a:pPr marL="68580" marR="123825">
                        <a:spcBef>
                          <a:spcPts val="210"/>
                        </a:spcBef>
                        <a:spcAft>
                          <a:spcPts val="0"/>
                        </a:spcAft>
                      </a:pPr>
                      <a:r>
                        <a:rPr lang="es-ES" sz="1050" dirty="0">
                          <a:effectLst/>
                        </a:rPr>
                        <a:t>2. Mostrar todos los productos ingresados en el sistema.</a:t>
                      </a:r>
                      <a:endParaRPr lang="es-AR" sz="1050" dirty="0">
                        <a:effectLst/>
                      </a:endParaRPr>
                    </a:p>
                    <a:p>
                      <a:pPr marL="67945" marR="340995">
                        <a:lnSpc>
                          <a:spcPct val="98000"/>
                        </a:lnSpc>
                        <a:spcBef>
                          <a:spcPts val="210"/>
                        </a:spcBef>
                        <a:spcAft>
                          <a:spcPts val="0"/>
                        </a:spcAft>
                        <a:tabLst>
                          <a:tab pos="518795" algn="l"/>
                          <a:tab pos="519430" algn="l"/>
                        </a:tabLst>
                      </a:pPr>
                      <a:r>
                        <a:rPr lang="es-ES" sz="1050" dirty="0">
                          <a:effectLst/>
                        </a:rPr>
                        <a:t>4. Muestra el formulario del artículo a actualizar.</a:t>
                      </a:r>
                      <a:endParaRPr lang="es-AR" sz="1050" dirty="0">
                        <a:effectLst/>
                      </a:endParaRPr>
                    </a:p>
                    <a:p>
                      <a:pPr marL="68580" marR="548640">
                        <a:lnSpc>
                          <a:spcPct val="97000"/>
                        </a:lnSpc>
                        <a:spcBef>
                          <a:spcPts val="10"/>
                        </a:spcBef>
                        <a:spcAft>
                          <a:spcPts val="0"/>
                        </a:spcAft>
                      </a:pPr>
                      <a:r>
                        <a:rPr lang="es-ES" sz="1050" dirty="0">
                          <a:effectLst/>
                        </a:rPr>
                        <a:t>7. Muestra un mensaje para confirmar la actualización del artículo.</a:t>
                      </a:r>
                      <a:endParaRPr lang="es-AR" sz="1050" dirty="0">
                        <a:effectLst/>
                      </a:endParaRPr>
                    </a:p>
                    <a:p>
                      <a:pPr marL="68580">
                        <a:spcBef>
                          <a:spcPts val="25"/>
                        </a:spcBef>
                        <a:spcAft>
                          <a:spcPts val="0"/>
                        </a:spcAft>
                        <a:tabLst>
                          <a:tab pos="518795" algn="l"/>
                          <a:tab pos="519430" algn="l"/>
                        </a:tabLst>
                      </a:pPr>
                      <a:r>
                        <a:rPr lang="es-ES" sz="1050" dirty="0">
                          <a:effectLst/>
                        </a:rPr>
                        <a:t>9. Valida información</a:t>
                      </a:r>
                      <a:r>
                        <a:rPr lang="es-ES" sz="1050" spc="-25" dirty="0">
                          <a:effectLst/>
                        </a:rPr>
                        <a:t> </a:t>
                      </a:r>
                      <a:r>
                        <a:rPr lang="es-ES" sz="1050" dirty="0">
                          <a:effectLst/>
                        </a:rPr>
                        <a:t>ingresada.</a:t>
                      </a:r>
                      <a:endParaRPr lang="es-AR" sz="1050" dirty="0">
                        <a:effectLst/>
                      </a:endParaRPr>
                    </a:p>
                    <a:p>
                      <a:pPr marL="342900" marR="347980" lvl="0" indent="-342900">
                        <a:spcBef>
                          <a:spcPts val="95"/>
                        </a:spcBef>
                        <a:spcAft>
                          <a:spcPts val="0"/>
                        </a:spcAft>
                        <a:buSzPts val="1100"/>
                        <a:buFont typeface="Calibri" panose="020F0502020204030204" pitchFamily="34" charset="0"/>
                        <a:buAutoNum type="arabicPeriod" startAt="10"/>
                        <a:tabLst>
                          <a:tab pos="518795" algn="l"/>
                          <a:tab pos="519430" algn="l"/>
                        </a:tabLst>
                      </a:pPr>
                      <a:r>
                        <a:rPr lang="es-ES" sz="1050" dirty="0">
                          <a:effectLst/>
                        </a:rPr>
                        <a:t>Almacena los datos del artículo de</a:t>
                      </a:r>
                      <a:r>
                        <a:rPr lang="es-ES" sz="1050" spc="-60" dirty="0">
                          <a:effectLst/>
                        </a:rPr>
                        <a:t> </a:t>
                      </a:r>
                      <a:r>
                        <a:rPr lang="es-ES" sz="1050" dirty="0">
                          <a:effectLst/>
                        </a:rPr>
                        <a:t>la base de datos.</a:t>
                      </a:r>
                      <a:endParaRPr lang="es-AR" sz="1050" dirty="0">
                        <a:effectLst/>
                      </a:endParaRPr>
                    </a:p>
                    <a:p>
                      <a:pPr marL="342900" lvl="0" indent="-342900">
                        <a:lnSpc>
                          <a:spcPts val="1335"/>
                        </a:lnSpc>
                        <a:spcBef>
                          <a:spcPts val="210"/>
                        </a:spcBef>
                        <a:spcAft>
                          <a:spcPts val="0"/>
                        </a:spcAft>
                        <a:buSzPts val="1100"/>
                        <a:buFont typeface="Calibri" panose="020F0502020204030204" pitchFamily="34" charset="0"/>
                        <a:buAutoNum type="arabicPeriod" startAt="10"/>
                        <a:tabLst>
                          <a:tab pos="518795" algn="l"/>
                          <a:tab pos="519430" algn="l"/>
                        </a:tabLst>
                      </a:pPr>
                      <a:r>
                        <a:rPr lang="es-ES" sz="1050" dirty="0">
                          <a:effectLst/>
                        </a:rPr>
                        <a:t>Notifica al usuario el estado de</a:t>
                      </a:r>
                      <a:r>
                        <a:rPr lang="es-ES" sz="1050" spc="-20" dirty="0">
                          <a:effectLst/>
                        </a:rPr>
                        <a:t> </a:t>
                      </a:r>
                      <a:r>
                        <a:rPr lang="es-ES" sz="1050" dirty="0">
                          <a:effectLst/>
                        </a:rPr>
                        <a:t>la</a:t>
                      </a:r>
                      <a:endParaRPr lang="es-AR" sz="1050" dirty="0">
                        <a:effectLst/>
                      </a:endParaRPr>
                    </a:p>
                    <a:p>
                      <a:pPr marL="68580">
                        <a:spcBef>
                          <a:spcPts val="110"/>
                        </a:spcBef>
                        <a:spcAft>
                          <a:spcPts val="0"/>
                        </a:spcAft>
                      </a:pPr>
                      <a:r>
                        <a:rPr lang="es-ES" sz="1050" dirty="0">
                          <a:effectLst/>
                        </a:rPr>
                        <a:t>operación (exitosa o fallida).</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4259252814"/>
                  </a:ext>
                </a:extLst>
              </a:tr>
              <a:tr h="834611">
                <a:tc gridSpan="3">
                  <a:txBody>
                    <a:bodyPr/>
                    <a:lstStyle/>
                    <a:p>
                      <a:pPr marL="67945">
                        <a:spcBef>
                          <a:spcPts val="215"/>
                        </a:spcBef>
                        <a:spcAft>
                          <a:spcPts val="0"/>
                        </a:spcAft>
                      </a:pPr>
                      <a:r>
                        <a:rPr lang="es-ES" sz="1050" dirty="0">
                          <a:effectLst/>
                        </a:rPr>
                        <a:t>Situaciones excepcionales</a:t>
                      </a:r>
                      <a:endParaRPr lang="es-AR" sz="1050" dirty="0">
                        <a:effectLst/>
                      </a:endParaRPr>
                    </a:p>
                    <a:p>
                      <a:pPr marL="342900" lvl="0" indent="-342900">
                        <a:spcBef>
                          <a:spcPts val="225"/>
                        </a:spcBef>
                        <a:spcAft>
                          <a:spcPts val="0"/>
                        </a:spcAft>
                        <a:buSzPts val="1100"/>
                        <a:buFont typeface="Arial" panose="020B0604020202020204" pitchFamily="34" charset="0"/>
                        <a:buChar char="•"/>
                        <a:tabLst>
                          <a:tab pos="296545" algn="l"/>
                          <a:tab pos="297180" algn="l"/>
                        </a:tabLst>
                      </a:pPr>
                      <a:r>
                        <a:rPr lang="es-ES" sz="1050" dirty="0">
                          <a:effectLst/>
                        </a:rPr>
                        <a:t>No se puede cargar el formulario de Actualizar</a:t>
                      </a:r>
                      <a:r>
                        <a:rPr lang="es-ES" sz="1050" spc="-40" dirty="0">
                          <a:effectLst/>
                        </a:rPr>
                        <a:t> Producto/A</a:t>
                      </a:r>
                      <a:r>
                        <a:rPr lang="es-ES" sz="1050" dirty="0">
                          <a:effectLst/>
                        </a:rPr>
                        <a:t>rtículo.</a:t>
                      </a:r>
                      <a:endParaRPr lang="es-AR" sz="1050" dirty="0">
                        <a:effectLst/>
                      </a:endParaRPr>
                    </a:p>
                    <a:p>
                      <a:pPr marL="342900" lvl="0" indent="-342900">
                        <a:spcBef>
                          <a:spcPts val="110"/>
                        </a:spcBef>
                        <a:spcAft>
                          <a:spcPts val="0"/>
                        </a:spcAft>
                        <a:buSzPts val="1100"/>
                        <a:buFont typeface="Arial" panose="020B0604020202020204" pitchFamily="34" charset="0"/>
                        <a:buChar char="•"/>
                        <a:tabLst>
                          <a:tab pos="296545" algn="l"/>
                          <a:tab pos="297180" algn="l"/>
                        </a:tabLst>
                      </a:pPr>
                      <a:r>
                        <a:rPr lang="es-ES" sz="1050" dirty="0">
                          <a:effectLst/>
                        </a:rPr>
                        <a:t>No se puede conectar a la base de</a:t>
                      </a:r>
                      <a:r>
                        <a:rPr lang="es-ES" sz="1050" spc="-25" dirty="0">
                          <a:effectLst/>
                        </a:rPr>
                        <a:t> </a:t>
                      </a:r>
                      <a:r>
                        <a:rPr lang="es-ES" sz="1050" dirty="0">
                          <a:effectLst/>
                        </a:rPr>
                        <a:t>datos.</a:t>
                      </a:r>
                      <a:endParaRPr lang="es-AR" sz="1050" dirty="0">
                        <a:effectLst/>
                      </a:endParaRPr>
                    </a:p>
                    <a:p>
                      <a:pPr marL="342900" lvl="0" indent="-342900">
                        <a:spcBef>
                          <a:spcPts val="105"/>
                        </a:spcBef>
                        <a:spcAft>
                          <a:spcPts val="0"/>
                        </a:spcAft>
                        <a:buSzPts val="1100"/>
                        <a:buFont typeface="Arial" panose="020B0604020202020204" pitchFamily="34" charset="0"/>
                        <a:buChar char="•"/>
                        <a:tabLst>
                          <a:tab pos="296545" algn="l"/>
                          <a:tab pos="297180" algn="l"/>
                        </a:tabLst>
                      </a:pPr>
                      <a:r>
                        <a:rPr lang="es-ES" sz="1050" dirty="0">
                          <a:effectLst/>
                        </a:rPr>
                        <a:t>Los datos ingresados no son</a:t>
                      </a:r>
                      <a:r>
                        <a:rPr lang="es-ES" sz="1050" spc="-20" dirty="0">
                          <a:effectLst/>
                        </a:rPr>
                        <a:t> </a:t>
                      </a:r>
                      <a:r>
                        <a:rPr lang="es-ES" sz="1050" dirty="0">
                          <a:effectLst/>
                        </a:rPr>
                        <a:t>correctos.</a:t>
                      </a:r>
                      <a:endParaRPr lang="es-AR" sz="1050" dirty="0">
                        <a:effectLst/>
                        <a:latin typeface="Calibri" panose="020F0502020204030204" pitchFamily="34" charset="0"/>
                        <a:ea typeface="Arial" panose="020B0604020202020204" pitchFamily="34" charset="0"/>
                        <a:cs typeface="Calibri" panose="020F0502020204030204" pitchFamily="34" charset="0"/>
                      </a:endParaRPr>
                    </a:p>
                  </a:txBody>
                  <a:tcPr marL="0" marR="0" marT="0" marB="0"/>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50853828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5972cc826a_0_2"/>
          <p:cNvSpPr txBox="1"/>
          <p:nvPr/>
        </p:nvSpPr>
        <p:spPr>
          <a:xfrm>
            <a:off x="2453400" y="1038575"/>
            <a:ext cx="4237200" cy="119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000">
                <a:latin typeface="Garamond"/>
                <a:ea typeface="Garamond"/>
                <a:cs typeface="Garamond"/>
                <a:sym typeface="Garamond"/>
              </a:rPr>
              <a:t>STRONG INVENTORY</a:t>
            </a:r>
            <a:endParaRPr sz="3000">
              <a:latin typeface="Garamond"/>
              <a:ea typeface="Garamond"/>
              <a:cs typeface="Garamond"/>
              <a:sym typeface="Garamond"/>
            </a:endParaRPr>
          </a:p>
          <a:p>
            <a:pPr marL="0" lvl="0" indent="0" algn="l" rtl="0">
              <a:spcBef>
                <a:spcPts val="0"/>
              </a:spcBef>
              <a:spcAft>
                <a:spcPts val="0"/>
              </a:spcAft>
              <a:buNone/>
            </a:pPr>
            <a:endParaRPr sz="3000">
              <a:latin typeface="Garamond"/>
              <a:ea typeface="Garamond"/>
              <a:cs typeface="Garamond"/>
              <a:sym typeface="Garamond"/>
            </a:endParaRPr>
          </a:p>
        </p:txBody>
      </p:sp>
      <p:pic>
        <p:nvPicPr>
          <p:cNvPr id="168" name="Google Shape;168;g5972cc826a_0_2"/>
          <p:cNvPicPr preferRelativeResize="0"/>
          <p:nvPr/>
        </p:nvPicPr>
        <p:blipFill rotWithShape="1">
          <a:blip r:embed="rId3">
            <a:alphaModFix/>
          </a:blip>
          <a:srcRect l="-6240" t="-16800" r="6239" b="16800"/>
          <a:stretch/>
        </p:blipFill>
        <p:spPr>
          <a:xfrm>
            <a:off x="617220" y="-456920"/>
            <a:ext cx="14533365" cy="8225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
          <p:cNvSpPr txBox="1">
            <a:spLocks noGrp="1"/>
          </p:cNvSpPr>
          <p:nvPr>
            <p:ph type="title"/>
          </p:nvPr>
        </p:nvSpPr>
        <p:spPr>
          <a:xfrm>
            <a:off x="1317703" y="3246863"/>
            <a:ext cx="6798734" cy="1303867"/>
          </a:xfrm>
          <a:prstGeom prst="rect">
            <a:avLst/>
          </a:prstGeom>
          <a:noFill/>
          <a:ln>
            <a:noFill/>
          </a:ln>
        </p:spPr>
        <p:txBody>
          <a:bodyPr spcFirstLastPara="1" wrap="square" lIns="91425" tIns="45700" rIns="91425" bIns="45700" anchor="ctr" anchorCtr="0">
            <a:normAutofit fontScale="90000"/>
          </a:bodyPr>
          <a:lstStyle/>
          <a:p>
            <a:pPr marL="0" lvl="0" indent="0" algn="just" rtl="0">
              <a:spcBef>
                <a:spcPts val="0"/>
              </a:spcBef>
              <a:spcAft>
                <a:spcPts val="0"/>
              </a:spcAft>
              <a:buClr>
                <a:srgbClr val="262626"/>
              </a:buClr>
              <a:buSzPts val="1979"/>
              <a:buFont typeface="Garamond"/>
              <a:buNone/>
            </a:pPr>
            <a:br>
              <a:rPr lang="es-CO" sz="1979" dirty="0">
                <a:latin typeface="+mn-lt"/>
              </a:rPr>
            </a:br>
            <a:r>
              <a:rPr lang="es-CO" sz="1979" dirty="0">
                <a:latin typeface="+mn-lt"/>
                <a:ea typeface="Arial"/>
                <a:cs typeface="Arial"/>
                <a:sym typeface="Arial"/>
              </a:rPr>
              <a:t>Este proyecto va dirigido a nuestros padres, seres queridos y a todas esas personas que colaboraron en brindar información para que este proyecto no tuviera falta de detalles y saliera de la mejor forma posible</a:t>
            </a:r>
            <a:r>
              <a:rPr lang="es-CO" sz="1979" dirty="0">
                <a:latin typeface="+mn-lt"/>
              </a:rPr>
              <a:t>.</a:t>
            </a:r>
            <a:br>
              <a:rPr lang="es-CO" sz="3600" dirty="0">
                <a:latin typeface="+mn-lt"/>
              </a:rPr>
            </a:br>
            <a:endParaRPr sz="3600" dirty="0">
              <a:latin typeface="+mn-lt"/>
            </a:endParaRPr>
          </a:p>
        </p:txBody>
      </p:sp>
      <p:sp>
        <p:nvSpPr>
          <p:cNvPr id="174" name="Google Shape;174;p3"/>
          <p:cNvSpPr txBox="1"/>
          <p:nvPr/>
        </p:nvSpPr>
        <p:spPr>
          <a:xfrm>
            <a:off x="3371872" y="1839951"/>
            <a:ext cx="290626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2800" b="1" i="0" u="none" strike="noStrike" cap="none" dirty="0">
                <a:solidFill>
                  <a:schemeClr val="tx1"/>
                </a:solidFill>
                <a:latin typeface="Garamond" panose="02020404030301010803" pitchFamily="18" charset="0"/>
                <a:sym typeface="Arial"/>
              </a:rPr>
              <a:t>DEDICATORIA</a:t>
            </a:r>
            <a:endParaRPr dirty="0">
              <a:solidFill>
                <a:schemeClr val="tx1"/>
              </a:solidFill>
              <a:latin typeface="Garamond" panose="020204040303010108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4"/>
          <p:cNvSpPr txBox="1">
            <a:spLocks noGrp="1"/>
          </p:cNvSpPr>
          <p:nvPr>
            <p:ph type="title"/>
          </p:nvPr>
        </p:nvSpPr>
        <p:spPr>
          <a:xfrm>
            <a:off x="1257195" y="1577898"/>
            <a:ext cx="6798734" cy="1303867"/>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2626"/>
              </a:buClr>
              <a:buSzPts val="3600"/>
              <a:buFont typeface="Garamond"/>
              <a:buNone/>
            </a:pPr>
            <a:r>
              <a:rPr lang="es-CO" sz="3600" b="1" dirty="0"/>
              <a:t>INTRODUCCIÓN</a:t>
            </a:r>
            <a:br>
              <a:rPr lang="es-CO" sz="3600" b="1" dirty="0"/>
            </a:br>
            <a:br>
              <a:rPr lang="es-CO" sz="3600" dirty="0"/>
            </a:br>
            <a:endParaRPr sz="3600" dirty="0"/>
          </a:p>
        </p:txBody>
      </p:sp>
      <p:sp>
        <p:nvSpPr>
          <p:cNvPr id="180" name="Google Shape;180;p4"/>
          <p:cNvSpPr txBox="1">
            <a:spLocks noGrp="1"/>
          </p:cNvSpPr>
          <p:nvPr>
            <p:ph type="body" idx="1"/>
          </p:nvPr>
        </p:nvSpPr>
        <p:spPr>
          <a:xfrm>
            <a:off x="702525" y="2453268"/>
            <a:ext cx="7908073" cy="3479181"/>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553"/>
              <a:buNone/>
            </a:pPr>
            <a:r>
              <a:rPr lang="es-CO" sz="2800" dirty="0"/>
              <a:t>Dentro de toda organización es de vital importancia la administración de elementos/artículos; de aquí la importancia del manejo del inventario, tanto en empresas como en dependencias gubernamentales, instituciones educativas y algunas otras. </a:t>
            </a:r>
            <a:br>
              <a:rPr lang="es-CO" sz="2800" dirty="0"/>
            </a:br>
            <a:endParaRPr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6"/>
          <p:cNvSpPr txBox="1">
            <a:spLocks noGrp="1"/>
          </p:cNvSpPr>
          <p:nvPr>
            <p:ph type="title"/>
          </p:nvPr>
        </p:nvSpPr>
        <p:spPr>
          <a:xfrm>
            <a:off x="1200614" y="1524000"/>
            <a:ext cx="6798734" cy="1303867"/>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2626"/>
              </a:buClr>
              <a:buSzPts val="3600"/>
              <a:buFont typeface="Garamond"/>
              <a:buNone/>
            </a:pPr>
            <a:r>
              <a:rPr lang="es-CO" sz="3600" b="1" dirty="0"/>
              <a:t>PLANTEAMIENTO DEL PROBLEMA</a:t>
            </a:r>
            <a:br>
              <a:rPr lang="es-CO" sz="3600" dirty="0"/>
            </a:br>
            <a:br>
              <a:rPr lang="es-CO" sz="3600" dirty="0"/>
            </a:br>
            <a:endParaRPr sz="3600" dirty="0"/>
          </a:p>
        </p:txBody>
      </p:sp>
      <p:pic>
        <p:nvPicPr>
          <p:cNvPr id="1028" name="Picture 4" descr="Resultado de imagen para imagen de incognita">
            <a:extLst>
              <a:ext uri="{FF2B5EF4-FFF2-40B4-BE49-F238E27FC236}">
                <a16:creationId xmlns:a16="http://schemas.microsoft.com/office/drawing/2014/main" id="{A1CEBD68-302F-4970-9A0B-6DC3947FC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614" y="2868572"/>
            <a:ext cx="2066925" cy="2209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n relacionada">
            <a:extLst>
              <a:ext uri="{FF2B5EF4-FFF2-40B4-BE49-F238E27FC236}">
                <a16:creationId xmlns:a16="http://schemas.microsoft.com/office/drawing/2014/main" id="{3A5077A5-6471-4301-8B68-A6CFC1FD3A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5417" y="2827867"/>
            <a:ext cx="2332915" cy="23329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5"/>
          <p:cNvSpPr txBox="1">
            <a:spLocks noGrp="1"/>
          </p:cNvSpPr>
          <p:nvPr>
            <p:ph type="title"/>
          </p:nvPr>
        </p:nvSpPr>
        <p:spPr>
          <a:xfrm>
            <a:off x="1176731" y="1498613"/>
            <a:ext cx="6798734" cy="991522"/>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3600"/>
              <a:buFont typeface="Garamond"/>
              <a:buNone/>
            </a:pPr>
            <a:r>
              <a:rPr lang="es-CO" sz="3600" b="1" dirty="0">
                <a:solidFill>
                  <a:schemeClr val="dk1"/>
                </a:solidFill>
              </a:rPr>
              <a:t>OBJETIVOS</a:t>
            </a:r>
            <a:br>
              <a:rPr lang="es-CO" sz="3600" b="1" dirty="0">
                <a:solidFill>
                  <a:schemeClr val="dk1"/>
                </a:solidFill>
              </a:rPr>
            </a:br>
            <a:endParaRPr sz="3600" b="1" dirty="0">
              <a:solidFill>
                <a:schemeClr val="dk1"/>
              </a:solidFill>
            </a:endParaRPr>
          </a:p>
        </p:txBody>
      </p:sp>
      <p:sp>
        <p:nvSpPr>
          <p:cNvPr id="192" name="Google Shape;192;p5"/>
          <p:cNvSpPr txBox="1">
            <a:spLocks noGrp="1"/>
          </p:cNvSpPr>
          <p:nvPr>
            <p:ph type="body" idx="1"/>
          </p:nvPr>
        </p:nvSpPr>
        <p:spPr>
          <a:xfrm>
            <a:off x="1176865" y="2490135"/>
            <a:ext cx="6798600" cy="34449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SzPts val="1725"/>
              <a:buNone/>
            </a:pPr>
            <a:r>
              <a:rPr lang="es-CO" b="1" dirty="0"/>
              <a:t>Objetivo General</a:t>
            </a:r>
            <a:endParaRPr dirty="0"/>
          </a:p>
          <a:p>
            <a:pPr marL="0" lvl="0" indent="0" algn="just" rtl="0">
              <a:lnSpc>
                <a:spcPct val="80000"/>
              </a:lnSpc>
              <a:spcBef>
                <a:spcPts val="900"/>
              </a:spcBef>
              <a:spcAft>
                <a:spcPts val="0"/>
              </a:spcAft>
              <a:buSzPts val="2400"/>
              <a:buNone/>
            </a:pPr>
            <a:r>
              <a:rPr lang="es-CO" dirty="0"/>
              <a:t>Diseñar, desarrollar e implementar un sistema de información que permita llevar el registro de artículos, el control de las entradas y salidas de los mismos, así como todas aquellas actividades requeridas en el almacén del colegio Nydia Quintero de Turbay I.E.D.</a:t>
            </a:r>
            <a:endParaRPr dirty="0"/>
          </a:p>
          <a:p>
            <a:pPr marL="0" lvl="0" indent="0" algn="l" rtl="0">
              <a:lnSpc>
                <a:spcPct val="80000"/>
              </a:lnSpc>
              <a:spcBef>
                <a:spcPts val="900"/>
              </a:spcBef>
              <a:spcAft>
                <a:spcPts val="0"/>
              </a:spcAft>
              <a:buSzPts val="1725"/>
              <a:buNone/>
            </a:pPr>
            <a:br>
              <a:rPr lang="es-CO" dirty="0"/>
            </a:b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5c73f2acb1_0_1"/>
          <p:cNvSpPr txBox="1">
            <a:spLocks noGrp="1"/>
          </p:cNvSpPr>
          <p:nvPr>
            <p:ph type="title"/>
          </p:nvPr>
        </p:nvSpPr>
        <p:spPr>
          <a:xfrm>
            <a:off x="1295365" y="1186325"/>
            <a:ext cx="6798600" cy="1303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s-CO" sz="2400" b="1" dirty="0"/>
              <a:t>Objetivos específicos</a:t>
            </a:r>
            <a:endParaRPr sz="2400" b="1" dirty="0"/>
          </a:p>
        </p:txBody>
      </p:sp>
      <p:sp>
        <p:nvSpPr>
          <p:cNvPr id="199" name="Google Shape;199;g5c73f2acb1_0_1"/>
          <p:cNvSpPr txBox="1">
            <a:spLocks noGrp="1"/>
          </p:cNvSpPr>
          <p:nvPr>
            <p:ph type="body" idx="1"/>
          </p:nvPr>
        </p:nvSpPr>
        <p:spPr>
          <a:xfrm>
            <a:off x="970501" y="2490125"/>
            <a:ext cx="7203000" cy="3444900"/>
          </a:xfrm>
          <a:prstGeom prst="rect">
            <a:avLst/>
          </a:prstGeom>
        </p:spPr>
        <p:txBody>
          <a:bodyPr spcFirstLastPara="1" wrap="square" lIns="91425" tIns="45700" rIns="91425" bIns="45700" anchor="t" anchorCtr="0">
            <a:noAutofit/>
          </a:bodyPr>
          <a:lstStyle/>
          <a:p>
            <a:r>
              <a:rPr lang="es-ES_tradnl" sz="2800" dirty="0">
                <a:solidFill>
                  <a:schemeClr val="tx1"/>
                </a:solidFill>
              </a:rPr>
              <a:t>Proponer un sistema que permita tener el registro de los ingresos y salidas de los elementos de consumo como también los reportes de los mismos. </a:t>
            </a:r>
            <a:endParaRPr lang="es-AR" sz="2800" dirty="0">
              <a:solidFill>
                <a:schemeClr val="tx1"/>
              </a:solidFill>
            </a:endParaRPr>
          </a:p>
          <a:p>
            <a:pPr lvl="0"/>
            <a:r>
              <a:rPr lang="es-ES_tradnl" sz="2800" dirty="0">
                <a:solidFill>
                  <a:schemeClr val="tx1"/>
                </a:solidFill>
              </a:rPr>
              <a:t>Crear un formato con el cual el encargado pueda llevar el registro de las salidas del elemento de consumo a través del aplicativo que le proporcionaremos al colegio.</a:t>
            </a:r>
            <a:endParaRPr sz="2800" dirty="0"/>
          </a:p>
          <a:p>
            <a:pPr marL="285750" lvl="0" indent="-176212" algn="l" rtl="0">
              <a:lnSpc>
                <a:spcPct val="80000"/>
              </a:lnSpc>
              <a:spcBef>
                <a:spcPts val="900"/>
              </a:spcBef>
              <a:spcAft>
                <a:spcPts val="0"/>
              </a:spcAft>
              <a:buClr>
                <a:schemeClr val="dk1"/>
              </a:buClr>
              <a:buSzPts val="1725"/>
              <a:buFont typeface="Arial"/>
              <a:buNone/>
            </a:pPr>
            <a:endParaRPr sz="2800" dirty="0"/>
          </a:p>
          <a:p>
            <a:pPr marL="0" lvl="0" indent="0" algn="l" rtl="0">
              <a:spcBef>
                <a:spcPts val="360"/>
              </a:spcBef>
              <a:spcAft>
                <a:spcPts val="600"/>
              </a:spcAft>
              <a:buNone/>
            </a:pPr>
            <a:endParaRPr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8"/>
          <p:cNvSpPr txBox="1">
            <a:spLocks noGrp="1"/>
          </p:cNvSpPr>
          <p:nvPr>
            <p:ph type="title"/>
          </p:nvPr>
        </p:nvSpPr>
        <p:spPr>
          <a:xfrm>
            <a:off x="1172633" y="1752600"/>
            <a:ext cx="6798734" cy="1303867"/>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2626"/>
              </a:buClr>
              <a:buSzPts val="3600"/>
              <a:buFont typeface="Garamond"/>
              <a:buNone/>
            </a:pPr>
            <a:r>
              <a:rPr lang="es-CO" sz="3600" b="1" dirty="0"/>
              <a:t>JUSTIFICACIÓN</a:t>
            </a:r>
            <a:br>
              <a:rPr lang="es-CO" sz="3600" dirty="0"/>
            </a:br>
            <a:br>
              <a:rPr lang="es-CO" sz="3600" dirty="0"/>
            </a:br>
            <a:endParaRPr sz="3600" dirty="0"/>
          </a:p>
        </p:txBody>
      </p:sp>
      <p:sp>
        <p:nvSpPr>
          <p:cNvPr id="205" name="Google Shape;205;p8"/>
          <p:cNvSpPr txBox="1">
            <a:spLocks noGrp="1"/>
          </p:cNvSpPr>
          <p:nvPr>
            <p:ph type="body" idx="1"/>
          </p:nvPr>
        </p:nvSpPr>
        <p:spPr>
          <a:xfrm>
            <a:off x="533400" y="2490127"/>
            <a:ext cx="8077200" cy="3472500"/>
          </a:xfrm>
          <a:prstGeom prst="rect">
            <a:avLst/>
          </a:prstGeom>
          <a:noFill/>
          <a:ln>
            <a:noFill/>
          </a:ln>
        </p:spPr>
        <p:txBody>
          <a:bodyPr spcFirstLastPara="1" wrap="square" lIns="91425" tIns="45700" rIns="91425" bIns="45700" anchor="t" anchorCtr="0">
            <a:normAutofit/>
          </a:bodyPr>
          <a:lstStyle/>
          <a:p>
            <a:pPr marL="97155" indent="0" algn="just">
              <a:buNone/>
            </a:pPr>
            <a:r>
              <a:rPr lang="es-ES_tradnl" dirty="0"/>
              <a:t>Con el presente proyecto se pretende cubrir las necesidades del almacén de la Institución con una herramienta enfocada a un sistema de información para tener organizada la información concerniente al manejo de actividades básicas de inventarios acordes a las necesidades de la institución, esta institución no cuenta con un sistema de información y en base a eso se pretende cubrir esa necesidad a través de un sistema de control de inventarios.</a:t>
            </a:r>
            <a:endParaRPr lang="es-AR" dirty="0"/>
          </a:p>
        </p:txBody>
      </p:sp>
    </p:spTree>
  </p:cSld>
  <p:clrMapOvr>
    <a:masterClrMapping/>
  </p:clrMapOvr>
</p:sld>
</file>

<file path=ppt/theme/theme1.xml><?xml version="1.0" encoding="utf-8"?>
<a:theme xmlns:a="http://schemas.openxmlformats.org/drawingml/2006/main" name="Orgánico">
  <a:themeElements>
    <a:clrScheme name="Azul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1588</Words>
  <Application>Microsoft Office PowerPoint</Application>
  <PresentationFormat>Presentación en pantalla (4:3)</PresentationFormat>
  <Paragraphs>260</Paragraphs>
  <Slides>28</Slides>
  <Notes>27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Arial</vt:lpstr>
      <vt:lpstr>Calibri</vt:lpstr>
      <vt:lpstr>Garamond</vt:lpstr>
      <vt:lpstr>Noto Sans Symbols</vt:lpstr>
      <vt:lpstr>Symbol</vt:lpstr>
      <vt:lpstr>Times New Roman</vt:lpstr>
      <vt:lpstr>Orgánico</vt:lpstr>
      <vt:lpstr>IMPLEMENTACION DE UN SISTEMA DE GESTION QUE PERMITA CONTROLAR EL MANEJO DE LOS INVENTARIOS EN LA I.E.D.</vt:lpstr>
      <vt:lpstr>Proyecto</vt:lpstr>
      <vt:lpstr>Presentación de PowerPoint</vt:lpstr>
      <vt:lpstr> Este proyecto va dirigido a nuestros padres, seres queridos y a todas esas personas que colaboraron en brindar información para que este proyecto no tuviera falta de detalles y saliera de la mejor forma posible. </vt:lpstr>
      <vt:lpstr>INTRODUCCIÓN  </vt:lpstr>
      <vt:lpstr>PLANTEAMIENTO DEL PROBLEMA  </vt:lpstr>
      <vt:lpstr>OBJETIVOS </vt:lpstr>
      <vt:lpstr>Objetivos específicos</vt:lpstr>
      <vt:lpstr>JUSTIFICACIÓN  </vt:lpstr>
      <vt:lpstr>ALCANCE DEL PROYECTO  </vt:lpstr>
      <vt:lpstr>INSTRUMENTOS Y TÉCNICA DE RECOLECCIÓN DE DATOS</vt:lpstr>
      <vt:lpstr>ANÁLISIS DEL LEVANTAMIENTO DE INFORMACIÓN  </vt:lpstr>
      <vt:lpstr>MAPA DE PROCESOS  </vt:lpstr>
      <vt:lpstr>ENTRADA DE ARTÍCULOS</vt:lpstr>
      <vt:lpstr>PRESTAMO DE PRODUCTOS A DOCENTES</vt:lpstr>
      <vt:lpstr>INGRESO DE ARTICULOS NUEVOS AL SISTEMA</vt:lpstr>
      <vt:lpstr>REQUERIMIENTOS FUNCIONALES (RF) Y NO FUNCIONALES(RNF)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IMPLEMENTACION DE UN SISTEMA DE GESTION QUE PERMITA CONTROLAR EL MANEJO DE LOS INVENTARIOS EN LA I.E.D.</dc:title>
  <dc:creator>r.eash</dc:creator>
  <cp:lastModifiedBy>Martha</cp:lastModifiedBy>
  <cp:revision>9</cp:revision>
  <dcterms:created xsi:type="dcterms:W3CDTF">2009-12-08T17:51:58Z</dcterms:created>
  <dcterms:modified xsi:type="dcterms:W3CDTF">2019-07-02T04:43:35Z</dcterms:modified>
</cp:coreProperties>
</file>