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323" r:id="rId2"/>
    <p:sldId id="338" r:id="rId3"/>
    <p:sldId id="340" r:id="rId4"/>
    <p:sldId id="341" r:id="rId5"/>
    <p:sldId id="342" r:id="rId6"/>
    <p:sldId id="343" r:id="rId7"/>
    <p:sldId id="339" r:id="rId8"/>
    <p:sldId id="344" r:id="rId9"/>
    <p:sldId id="345" r:id="rId10"/>
    <p:sldId id="337" r:id="rId11"/>
    <p:sldId id="346" r:id="rId12"/>
    <p:sldId id="351" r:id="rId13"/>
    <p:sldId id="347" r:id="rId14"/>
    <p:sldId id="348" r:id="rId15"/>
    <p:sldId id="349" r:id="rId16"/>
    <p:sldId id="350" r:id="rId17"/>
    <p:sldId id="336" r:id="rId18"/>
    <p:sldId id="353" r:id="rId19"/>
    <p:sldId id="354" r:id="rId20"/>
    <p:sldId id="355" r:id="rId21"/>
    <p:sldId id="359" r:id="rId22"/>
    <p:sldId id="360" r:id="rId23"/>
    <p:sldId id="356" r:id="rId24"/>
    <p:sldId id="357" r:id="rId25"/>
    <p:sldId id="361" r:id="rId26"/>
    <p:sldId id="358" r:id="rId27"/>
    <p:sldId id="362" r:id="rId28"/>
    <p:sldId id="335" r:id="rId2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89550" autoAdjust="0"/>
  </p:normalViewPr>
  <p:slideViewPr>
    <p:cSldViewPr snapToGrid="0" snapToObjects="1">
      <p:cViewPr varScale="1">
        <p:scale>
          <a:sx n="73" d="100"/>
          <a:sy n="73" d="100"/>
        </p:scale>
        <p:origin x="1374" y="84"/>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5/07/2019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5/07/2019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05/07/2019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05/07/2019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05/07/2019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de 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a:t>
            </a:r>
            <a:r>
              <a:rPr lang="es-ES" sz="2400" b="1" dirty="0" smtClean="0">
                <a:solidFill>
                  <a:schemeClr val="bg1"/>
                </a:solidFill>
                <a:latin typeface="Arial Narrow" panose="020B0606020202030204" pitchFamily="34" charset="0"/>
              </a:rPr>
              <a:t>DE ELECTRICIDAD, </a:t>
            </a:r>
            <a:r>
              <a:rPr lang="es-ES" sz="2400" b="1" dirty="0">
                <a:solidFill>
                  <a:schemeClr val="bg1"/>
                </a:solidFill>
                <a:latin typeface="Arial Narrow" panose="020B0606020202030204" pitchFamily="34" charset="0"/>
              </a:rPr>
              <a:t>ELECTRÓNICA Y TELECOMUNICACIONES</a:t>
            </a:r>
          </a:p>
        </p:txBody>
      </p:sp>
    </p:spTree>
    <p:extLst>
      <p:ext uri="{BB962C8B-B14F-4D97-AF65-F5344CB8AC3E}">
        <p14:creationId xmlns:p14="http://schemas.microsoft.com/office/powerpoint/2010/main" val="37560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0;p7"/>
          <p:cNvSpPr txBox="1">
            <a:spLocks/>
          </p:cNvSpPr>
          <p:nvPr/>
        </p:nvSpPr>
        <p:spPr>
          <a:xfrm>
            <a:off x="1278873" y="80141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ALCANCE DEL PROYECTO</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11;p7"/>
          <p:cNvSpPr txBox="1">
            <a:spLocks/>
          </p:cNvSpPr>
          <p:nvPr/>
        </p:nvSpPr>
        <p:spPr>
          <a:xfrm>
            <a:off x="829183" y="2557225"/>
            <a:ext cx="6275810" cy="2393147"/>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10000"/>
              </a:lnSpc>
            </a:pPr>
            <a:r>
              <a:rPr lang="es-AR" sz="2400" b="1" dirty="0" smtClean="0"/>
              <a:t>Seguridad.</a:t>
            </a:r>
          </a:p>
          <a:p>
            <a:pPr>
              <a:lnSpc>
                <a:spcPct val="110000"/>
              </a:lnSpc>
            </a:pPr>
            <a:r>
              <a:rPr lang="es-AR" sz="2400" b="1" dirty="0" smtClean="0"/>
              <a:t>Reportes.</a:t>
            </a:r>
          </a:p>
          <a:p>
            <a:pPr>
              <a:lnSpc>
                <a:spcPct val="110000"/>
              </a:lnSpc>
            </a:pPr>
            <a:r>
              <a:rPr lang="es-AR" sz="2400" b="1" dirty="0" smtClean="0"/>
              <a:t>Eficiencia.</a:t>
            </a:r>
          </a:p>
          <a:p>
            <a:pPr>
              <a:lnSpc>
                <a:spcPct val="110000"/>
              </a:lnSpc>
            </a:pPr>
            <a:r>
              <a:rPr lang="es-AR" sz="2400" b="1" dirty="0" smtClean="0"/>
              <a:t>Información detallada.</a:t>
            </a:r>
            <a:endParaRPr lang="es-AR" sz="2400" b="1" dirty="0"/>
          </a:p>
        </p:txBody>
      </p:sp>
    </p:spTree>
    <p:extLst>
      <p:ext uri="{BB962C8B-B14F-4D97-AF65-F5344CB8AC3E}">
        <p14:creationId xmlns:p14="http://schemas.microsoft.com/office/powerpoint/2010/main" val="2070518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6;p9"/>
          <p:cNvSpPr txBox="1">
            <a:spLocks/>
          </p:cNvSpPr>
          <p:nvPr/>
        </p:nvSpPr>
        <p:spPr>
          <a:xfrm>
            <a:off x="130072" y="110359"/>
            <a:ext cx="9144001" cy="1588200"/>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000" b="1" dirty="0" smtClean="0">
                <a:latin typeface="Garamond" panose="02020404030301010803" pitchFamily="18" charset="0"/>
              </a:rPr>
              <a:t>INSTRUMENTOS Y TÉCNICA DE RECOLECCIÓN DE DATOS</a:t>
            </a:r>
            <a:endParaRPr lang="es-AR" sz="3000" dirty="0">
              <a:latin typeface="Garamond" panose="02020404030301010803" pitchFamily="18" charset="0"/>
            </a:endParaRPr>
          </a:p>
        </p:txBody>
      </p:sp>
      <p:sp>
        <p:nvSpPr>
          <p:cNvPr id="3" name="Google Shape;218;p9"/>
          <p:cNvSpPr txBox="1"/>
          <p:nvPr/>
        </p:nvSpPr>
        <p:spPr>
          <a:xfrm>
            <a:off x="407291" y="2773759"/>
            <a:ext cx="8589564" cy="2786214"/>
          </a:xfrm>
          <a:prstGeom prst="rect">
            <a:avLst/>
          </a:prstGeom>
          <a:noFill/>
          <a:ln>
            <a:noFill/>
          </a:ln>
        </p:spPr>
        <p:txBody>
          <a:bodyPr spcFirstLastPara="1" wrap="square" lIns="91425" tIns="91425" rIns="91425" bIns="91425" anchor="t" anchorCtr="0">
            <a:noAutofit/>
          </a:bodyPr>
          <a:lstStyle/>
          <a:p>
            <a:pPr lvl="0" algn="just"/>
            <a:r>
              <a:rPr lang="es-AR" sz="1900" dirty="0">
                <a:ea typeface="Garamond"/>
                <a:cs typeface="Garamond"/>
                <a:sym typeface="Garamond"/>
              </a:rPr>
              <a:t>Es importante resaltar que un sistema de información inicia con una investigación preliminar de la información concerniente al proyecto que se pretende desarrollar. Para conocer los requerimientos de los usuarios se utilizan las técnicas de recopilación de información como son la </a:t>
            </a:r>
            <a:r>
              <a:rPr lang="es-AR" sz="1900" dirty="0" smtClean="0">
                <a:ea typeface="Garamond"/>
                <a:cs typeface="Garamond"/>
                <a:sym typeface="Garamond"/>
              </a:rPr>
              <a:t>entrevista </a:t>
            </a:r>
            <a:r>
              <a:rPr lang="es-AR" sz="1900" dirty="0">
                <a:ea typeface="Garamond"/>
                <a:cs typeface="Garamond"/>
                <a:sym typeface="Garamond"/>
              </a:rPr>
              <a:t>y </a:t>
            </a:r>
            <a:r>
              <a:rPr lang="es-AR" sz="1900" dirty="0" smtClean="0">
                <a:ea typeface="Garamond"/>
                <a:cs typeface="Garamond"/>
                <a:sym typeface="Garamond"/>
              </a:rPr>
              <a:t>el cuestionario </a:t>
            </a:r>
            <a:r>
              <a:rPr lang="es-AR" sz="1900" dirty="0">
                <a:ea typeface="Garamond"/>
                <a:cs typeface="Garamond"/>
                <a:sym typeface="Garamond"/>
              </a:rPr>
              <a:t>para saber todos los requerimientos del </a:t>
            </a:r>
            <a:r>
              <a:rPr lang="es-AR" sz="1900" dirty="0" smtClean="0">
                <a:ea typeface="Garamond"/>
                <a:cs typeface="Garamond"/>
                <a:sym typeface="Garamond"/>
              </a:rPr>
              <a:t>cliente.</a:t>
            </a:r>
            <a:endParaRPr sz="1900" dirty="0">
              <a:ea typeface="Garamond"/>
              <a:cs typeface="Garamond"/>
              <a:sym typeface="Garamond"/>
            </a:endParaRPr>
          </a:p>
        </p:txBody>
      </p:sp>
    </p:spTree>
    <p:extLst>
      <p:ext uri="{BB962C8B-B14F-4D97-AF65-F5344CB8AC3E}">
        <p14:creationId xmlns:p14="http://schemas.microsoft.com/office/powerpoint/2010/main" val="3879521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23;p10"/>
          <p:cNvSpPr txBox="1">
            <a:spLocks/>
          </p:cNvSpPr>
          <p:nvPr/>
        </p:nvSpPr>
        <p:spPr>
          <a:xfrm>
            <a:off x="-157655" y="348895"/>
            <a:ext cx="9871045" cy="220512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AR" sz="3100" b="1" dirty="0" smtClean="0">
                <a:latin typeface="Garamond" panose="02020404030301010803" pitchFamily="18" charset="0"/>
              </a:rPr>
              <a:t>ANÁLISIS DEL LEVANTAMIENTO DE INFORMACIÓN</a:t>
            </a:r>
            <a:r>
              <a:rPr lang="es-AR" sz="3600" dirty="0" smtClean="0"/>
              <a:t/>
            </a:r>
            <a:br>
              <a:rPr lang="es-AR" sz="3600" dirty="0" smtClean="0"/>
            </a:br>
            <a:r>
              <a:rPr lang="es-AR" sz="3600" dirty="0" smtClean="0"/>
              <a:t/>
            </a:r>
            <a:br>
              <a:rPr lang="es-AR" sz="3600" dirty="0" smtClean="0"/>
            </a:br>
            <a:endParaRPr lang="es-AR" sz="3600" dirty="0"/>
          </a:p>
        </p:txBody>
      </p:sp>
      <p:sp>
        <p:nvSpPr>
          <p:cNvPr id="4" name="Google Shape;224;p10"/>
          <p:cNvSpPr txBox="1">
            <a:spLocks/>
          </p:cNvSpPr>
          <p:nvPr/>
        </p:nvSpPr>
        <p:spPr>
          <a:xfrm>
            <a:off x="388883" y="3281745"/>
            <a:ext cx="8628994" cy="1521483"/>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spcBef>
                <a:spcPts val="0"/>
              </a:spcBef>
              <a:buSzPts val="2760"/>
              <a:buFont typeface="Arial"/>
              <a:buNone/>
            </a:pPr>
            <a:r>
              <a:rPr lang="es-AR" sz="1900" dirty="0" smtClean="0"/>
              <a:t>Luego de realizar la recolección de información se pudo determinar que la organización del control y manejo del inventario del colegio presenta demoras o retrasos, esto hace que el control del inventario no sea eficiente. </a:t>
            </a:r>
            <a:endParaRPr lang="es-AR" sz="1900" dirty="0"/>
          </a:p>
        </p:txBody>
      </p:sp>
    </p:spTree>
    <p:extLst>
      <p:ext uri="{BB962C8B-B14F-4D97-AF65-F5344CB8AC3E}">
        <p14:creationId xmlns:p14="http://schemas.microsoft.com/office/powerpoint/2010/main" val="6755512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9;p11"/>
          <p:cNvSpPr txBox="1">
            <a:spLocks/>
          </p:cNvSpPr>
          <p:nvPr/>
        </p:nvSpPr>
        <p:spPr>
          <a:xfrm>
            <a:off x="1271459" y="630622"/>
            <a:ext cx="6798734"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MAPA DE PROCESOS</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pic>
        <p:nvPicPr>
          <p:cNvPr id="3" name="Google Shape;230;p11"/>
          <p:cNvPicPr preferRelativeResize="0"/>
          <p:nvPr/>
        </p:nvPicPr>
        <p:blipFill>
          <a:blip r:embed="rId2">
            <a:alphaModFix/>
          </a:blip>
          <a:stretch>
            <a:fillRect/>
          </a:stretch>
        </p:blipFill>
        <p:spPr>
          <a:xfrm>
            <a:off x="707485" y="2050103"/>
            <a:ext cx="8136890" cy="4475614"/>
          </a:xfrm>
          <a:prstGeom prst="rect">
            <a:avLst/>
          </a:prstGeom>
          <a:noFill/>
          <a:ln>
            <a:noFill/>
          </a:ln>
        </p:spPr>
      </p:pic>
    </p:spTree>
    <p:extLst>
      <p:ext uri="{BB962C8B-B14F-4D97-AF65-F5344CB8AC3E}">
        <p14:creationId xmlns:p14="http://schemas.microsoft.com/office/powerpoint/2010/main" val="3621601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1;p13"/>
          <p:cNvSpPr txBox="1">
            <a:spLocks/>
          </p:cNvSpPr>
          <p:nvPr/>
        </p:nvSpPr>
        <p:spPr>
          <a:xfrm>
            <a:off x="1281969" y="263403"/>
            <a:ext cx="679873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ENTRADA DE ARTÍCULOS</a:t>
            </a:r>
            <a:endParaRPr lang="es-CO" sz="3000" dirty="0">
              <a:latin typeface="Garamond" panose="02020404030301010803" pitchFamily="18" charset="0"/>
            </a:endParaRPr>
          </a:p>
        </p:txBody>
      </p:sp>
      <p:pic>
        <p:nvPicPr>
          <p:cNvPr id="4" name="Google Shape;242;p13"/>
          <p:cNvPicPr preferRelativeResize="0"/>
          <p:nvPr/>
        </p:nvPicPr>
        <p:blipFill>
          <a:blip r:embed="rId2">
            <a:alphaModFix/>
          </a:blip>
          <a:stretch>
            <a:fillRect/>
          </a:stretch>
        </p:blipFill>
        <p:spPr>
          <a:xfrm>
            <a:off x="220717" y="1954924"/>
            <a:ext cx="8749469" cy="4609187"/>
          </a:xfrm>
          <a:prstGeom prst="rect">
            <a:avLst/>
          </a:prstGeom>
          <a:noFill/>
          <a:ln>
            <a:noFill/>
          </a:ln>
        </p:spPr>
      </p:pic>
    </p:spTree>
    <p:extLst>
      <p:ext uri="{BB962C8B-B14F-4D97-AF65-F5344CB8AC3E}">
        <p14:creationId xmlns:p14="http://schemas.microsoft.com/office/powerpoint/2010/main" val="1548728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47;p14"/>
          <p:cNvSpPr txBox="1">
            <a:spLocks/>
          </p:cNvSpPr>
          <p:nvPr/>
        </p:nvSpPr>
        <p:spPr>
          <a:xfrm>
            <a:off x="1366052" y="337268"/>
            <a:ext cx="6798734" cy="1303867"/>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4000"/>
              <a:buFont typeface="Garamond"/>
              <a:buNone/>
            </a:pPr>
            <a:r>
              <a:rPr lang="es-AR" sz="3000" dirty="0" smtClean="0">
                <a:latin typeface="Garamond" panose="02020404030301010803" pitchFamily="18" charset="0"/>
              </a:rPr>
              <a:t>INGRESO DE ARTICULOS NUEVOS AL SISTEMA</a:t>
            </a:r>
            <a:endParaRPr lang="es-AR" sz="3000" dirty="0">
              <a:latin typeface="Garamond" panose="02020404030301010803" pitchFamily="18" charset="0"/>
            </a:endParaRPr>
          </a:p>
        </p:txBody>
      </p:sp>
      <p:pic>
        <p:nvPicPr>
          <p:cNvPr id="4" name="Google Shape;248;p14"/>
          <p:cNvPicPr preferRelativeResize="0"/>
          <p:nvPr/>
        </p:nvPicPr>
        <p:blipFill>
          <a:blip r:embed="rId2">
            <a:alphaModFix/>
          </a:blip>
          <a:stretch>
            <a:fillRect/>
          </a:stretch>
        </p:blipFill>
        <p:spPr>
          <a:xfrm>
            <a:off x="105104" y="1987977"/>
            <a:ext cx="8936460" cy="4670456"/>
          </a:xfrm>
          <a:prstGeom prst="rect">
            <a:avLst/>
          </a:prstGeom>
          <a:noFill/>
          <a:ln>
            <a:noFill/>
          </a:ln>
        </p:spPr>
      </p:pic>
    </p:spTree>
    <p:extLst>
      <p:ext uri="{BB962C8B-B14F-4D97-AF65-F5344CB8AC3E}">
        <p14:creationId xmlns:p14="http://schemas.microsoft.com/office/powerpoint/2010/main" val="933802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5;p12"/>
          <p:cNvSpPr txBox="1">
            <a:spLocks/>
          </p:cNvSpPr>
          <p:nvPr/>
        </p:nvSpPr>
        <p:spPr>
          <a:xfrm>
            <a:off x="788577" y="330310"/>
            <a:ext cx="7877924" cy="1303867"/>
          </a:xfrm>
          <a:prstGeom prst="rect">
            <a:avLst/>
          </a:prstGeom>
          <a:noFill/>
          <a:ln>
            <a:noFill/>
          </a:ln>
        </p:spPr>
        <p:txBody>
          <a:bodyPr spcFirstLastPara="1" wrap="square" lIns="91425" tIns="45700" rIns="91425" bIns="45700" anchor="ctr"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dirty="0" smtClean="0">
                <a:latin typeface="Garamond" panose="02020404030301010803" pitchFamily="18" charset="0"/>
              </a:rPr>
              <a:t>PRESTAMO DE PRODUCTOS A DOCENTES</a:t>
            </a:r>
            <a:endParaRPr lang="es-CO" sz="3000" dirty="0">
              <a:latin typeface="Garamond" panose="02020404030301010803" pitchFamily="18" charset="0"/>
            </a:endParaRPr>
          </a:p>
        </p:txBody>
      </p:sp>
      <p:pic>
        <p:nvPicPr>
          <p:cNvPr id="3" name="Google Shape;236;p12"/>
          <p:cNvPicPr preferRelativeResize="0"/>
          <p:nvPr/>
        </p:nvPicPr>
        <p:blipFill>
          <a:blip r:embed="rId2">
            <a:alphaModFix/>
          </a:blip>
          <a:stretch>
            <a:fillRect/>
          </a:stretch>
        </p:blipFill>
        <p:spPr>
          <a:xfrm>
            <a:off x="126124" y="2091559"/>
            <a:ext cx="8939920" cy="4613913"/>
          </a:xfrm>
          <a:prstGeom prst="rect">
            <a:avLst/>
          </a:prstGeom>
          <a:noFill/>
          <a:ln>
            <a:noFill/>
          </a:ln>
        </p:spPr>
      </p:pic>
    </p:spTree>
    <p:extLst>
      <p:ext uri="{BB962C8B-B14F-4D97-AF65-F5344CB8AC3E}">
        <p14:creationId xmlns:p14="http://schemas.microsoft.com/office/powerpoint/2010/main" val="1649391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3;p15"/>
          <p:cNvSpPr txBox="1">
            <a:spLocks/>
          </p:cNvSpPr>
          <p:nvPr/>
        </p:nvSpPr>
        <p:spPr>
          <a:xfrm>
            <a:off x="-409903" y="656896"/>
            <a:ext cx="10079420" cy="1303867"/>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2790"/>
              <a:buFont typeface="Garamond"/>
              <a:buNone/>
            </a:pPr>
            <a:r>
              <a:rPr lang="es-AR" sz="3000" b="1" dirty="0" smtClean="0">
                <a:latin typeface="Garamond" panose="02020404030301010803" pitchFamily="18" charset="0"/>
              </a:rPr>
              <a:t>REQUERIMIENTOS FUNCIONALES (RF) Y NO FUNCIONALES(RNF)</a:t>
            </a:r>
            <a:r>
              <a:rPr lang="es-AR" sz="3000" dirty="0" smtClean="0">
                <a:latin typeface="Garamond" panose="02020404030301010803" pitchFamily="18" charset="0"/>
              </a:rPr>
              <a:t/>
            </a:r>
            <a:br>
              <a:rPr lang="es-AR" sz="3000" dirty="0" smtClean="0">
                <a:latin typeface="Garamond" panose="02020404030301010803" pitchFamily="18" charset="0"/>
              </a:rPr>
            </a:br>
            <a:r>
              <a:rPr lang="es-AR" sz="3000" dirty="0" smtClean="0">
                <a:latin typeface="Garamond" panose="02020404030301010803" pitchFamily="18" charset="0"/>
              </a:rPr>
              <a:t/>
            </a:r>
            <a:br>
              <a:rPr lang="es-AR" sz="3000" dirty="0" smtClean="0">
                <a:latin typeface="Garamond" panose="02020404030301010803" pitchFamily="18" charset="0"/>
              </a:rPr>
            </a:br>
            <a:endParaRPr lang="es-AR" sz="3000" dirty="0">
              <a:latin typeface="Garamond" panose="02020404030301010803" pitchFamily="18" charset="0"/>
            </a:endParaRPr>
          </a:p>
        </p:txBody>
      </p:sp>
      <p:sp>
        <p:nvSpPr>
          <p:cNvPr id="3" name="Google Shape;254;p15"/>
          <p:cNvSpPr txBox="1">
            <a:spLocks/>
          </p:cNvSpPr>
          <p:nvPr/>
        </p:nvSpPr>
        <p:spPr>
          <a:xfrm>
            <a:off x="264801" y="1965955"/>
            <a:ext cx="6798736" cy="688492"/>
          </a:xfrm>
          <a:prstGeom prst="rect">
            <a:avLst/>
          </a:prstGeom>
          <a:noFill/>
          <a:ln>
            <a:noFill/>
          </a:ln>
        </p:spPr>
        <p:txBody>
          <a:bodyPr spcFirstLastPara="1" wrap="square" lIns="91425" tIns="45700" rIns="91425" bIns="4570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0"/>
              </a:spcBef>
              <a:buSzPts val="2760"/>
              <a:buFont typeface="Arial"/>
              <a:buNone/>
            </a:pPr>
            <a:r>
              <a:rPr lang="es-CO" sz="9600" b="1" dirty="0" smtClean="0">
                <a:latin typeface="Garamond" panose="02020404030301010803" pitchFamily="18" charset="0"/>
              </a:rPr>
              <a:t>Requerimientos Funcionales</a:t>
            </a:r>
            <a:endParaRPr lang="es-CO" sz="9600" dirty="0" smtClean="0">
              <a:latin typeface="Garamond" panose="02020404030301010803" pitchFamily="18" charset="0"/>
            </a:endParaRPr>
          </a:p>
          <a:p>
            <a:pPr marL="0" indent="0">
              <a:spcBef>
                <a:spcPts val="1080"/>
              </a:spcBef>
              <a:buSzPts val="2760"/>
              <a:buFont typeface="Arial"/>
              <a:buNone/>
            </a:pPr>
            <a:r>
              <a:rPr lang="es-CO" dirty="0" smtClean="0"/>
              <a:t/>
            </a:r>
            <a:br>
              <a:rPr lang="es-CO" dirty="0" smtClean="0"/>
            </a:br>
            <a:endParaRPr lang="es-CO" dirty="0"/>
          </a:p>
        </p:txBody>
      </p:sp>
      <p:graphicFrame>
        <p:nvGraphicFramePr>
          <p:cNvPr id="4" name="Tabla 3"/>
          <p:cNvGraphicFramePr>
            <a:graphicFrameLocks noGrp="1"/>
          </p:cNvGraphicFramePr>
          <p:nvPr>
            <p:extLst>
              <p:ext uri="{D42A27DB-BD31-4B8C-83A1-F6EECF244321}">
                <p14:modId xmlns:p14="http://schemas.microsoft.com/office/powerpoint/2010/main" val="448673931"/>
              </p:ext>
            </p:extLst>
          </p:nvPr>
        </p:nvGraphicFramePr>
        <p:xfrm>
          <a:off x="1253218" y="2473713"/>
          <a:ext cx="7113309" cy="4105762"/>
        </p:xfrm>
        <a:graphic>
          <a:graphicData uri="http://schemas.openxmlformats.org/drawingml/2006/table">
            <a:tbl>
              <a:tblPr firstRow="1" firstCol="1" bandRow="1"/>
              <a:tblGrid>
                <a:gridCol w="1605514">
                  <a:extLst>
                    <a:ext uri="{9D8B030D-6E8A-4147-A177-3AD203B41FA5}">
                      <a16:colId xmlns:a16="http://schemas.microsoft.com/office/drawing/2014/main" val="1139956139"/>
                    </a:ext>
                  </a:extLst>
                </a:gridCol>
                <a:gridCol w="5507795">
                  <a:extLst>
                    <a:ext uri="{9D8B030D-6E8A-4147-A177-3AD203B41FA5}">
                      <a16:colId xmlns:a16="http://schemas.microsoft.com/office/drawing/2014/main" val="1820378657"/>
                    </a:ext>
                  </a:extLst>
                </a:gridCol>
              </a:tblGrid>
              <a:tr h="436898">
                <a:tc>
                  <a:txBody>
                    <a:bodyPr/>
                    <a:lstStyle/>
                    <a:p>
                      <a:pPr algn="l">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RF05</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1117624"/>
                  </a:ext>
                </a:extLst>
              </a:tr>
              <a:tr h="436898">
                <a:tc>
                  <a:txBody>
                    <a:bodyPr/>
                    <a:lstStyle/>
                    <a:p>
                      <a:pPr algn="l">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dirty="0" smtClean="0">
                          <a:effectLst/>
                        </a:rPr>
                        <a:t>Gestionar productos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33679065"/>
                  </a:ext>
                </a:extLst>
              </a:tr>
              <a:tr h="212777">
                <a:tc>
                  <a:txBody>
                    <a:bodyPr/>
                    <a:lstStyle/>
                    <a:p>
                      <a:pPr algn="l">
                        <a:lnSpc>
                          <a:spcPct val="107000"/>
                        </a:lnSpc>
                        <a:spcAft>
                          <a:spcPts val="0"/>
                        </a:spcAft>
                      </a:pPr>
                      <a:r>
                        <a:rPr lang="es-ES_tradnl" sz="1000" kern="1200">
                          <a:effectLst/>
                        </a:rPr>
                        <a:t>Características: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s-ES_tradnl" sz="1000">
                          <a:effectLst/>
                        </a:rPr>
                        <a:t>Permite controlar y manejar información referente a los elementos.</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783755"/>
                  </a:ext>
                </a:extLst>
              </a:tr>
              <a:tr h="1024782">
                <a:tc>
                  <a:txBody>
                    <a:bodyPr/>
                    <a:lstStyle/>
                    <a:p>
                      <a:pPr algn="l">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s-ES_tradnl" sz="1000" dirty="0">
                          <a:effectLst/>
                        </a:rPr>
                        <a:t>Registrar </a:t>
                      </a:r>
                      <a:r>
                        <a:rPr lang="es-ES_tradnl" sz="1000" dirty="0" smtClean="0">
                          <a:effectLst/>
                        </a:rPr>
                        <a:t>producto: Permite </a:t>
                      </a:r>
                      <a:r>
                        <a:rPr lang="es-ES_tradnl" sz="1000" dirty="0">
                          <a:effectLst/>
                        </a:rPr>
                        <a:t>al usuario una vez que haya accedido con su cuenta al sistema, registrar el producto y suministrar información relevante al </a:t>
                      </a:r>
                      <a:r>
                        <a:rPr lang="es-ES_tradnl" sz="1000" dirty="0" smtClean="0">
                          <a:effectLst/>
                        </a:rPr>
                        <a:t>mismo</a:t>
                      </a:r>
                      <a:r>
                        <a:rPr lang="es-ES_tradnl" sz="1000" baseline="0" dirty="0" smtClean="0">
                          <a:effectLst/>
                        </a:rPr>
                        <a:t> para que el sistema lo guarde.</a:t>
                      </a:r>
                      <a:endParaRPr lang="es-AR" sz="1100" dirty="0">
                        <a:effectLst/>
                      </a:endParaRPr>
                    </a:p>
                    <a:p>
                      <a:pPr algn="l">
                        <a:lnSpc>
                          <a:spcPct val="107000"/>
                        </a:lnSpc>
                        <a:spcAft>
                          <a:spcPts val="800"/>
                        </a:spcAft>
                      </a:pPr>
                      <a:r>
                        <a:rPr lang="es-ES_tradnl" sz="1000" dirty="0">
                          <a:effectLst/>
                        </a:rPr>
                        <a:t> </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3039433380"/>
                  </a:ext>
                </a:extLst>
              </a:tr>
              <a:tr h="1557509">
                <a:tc>
                  <a:txBody>
                    <a:bodyPr/>
                    <a:lstStyle/>
                    <a:p>
                      <a:pPr algn="l">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Symbol" panose="05050102010706020507" pitchFamily="18" charset="2"/>
                        <a:buChar char=""/>
                      </a:pPr>
                      <a:r>
                        <a:rPr lang="es-ES_tradnl" sz="1000" dirty="0">
                          <a:effectLst/>
                        </a:rPr>
                        <a:t>RNF01</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RNF03</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RNF05</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RNF07</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RNF14</a:t>
                      </a:r>
                      <a:endParaRPr lang="es-AR" sz="1100" dirty="0">
                        <a:effectLst/>
                      </a:endParaRPr>
                    </a:p>
                    <a:p>
                      <a:pPr marL="342900" lvl="0" indent="-342900" algn="l">
                        <a:lnSpc>
                          <a:spcPct val="107000"/>
                        </a:lnSpc>
                        <a:spcAft>
                          <a:spcPts val="0"/>
                        </a:spcAft>
                        <a:buFont typeface="Symbol" panose="05050102010706020507" pitchFamily="18" charset="2"/>
                        <a:buChar char=""/>
                      </a:pPr>
                      <a:r>
                        <a:rPr lang="es-ES_tradnl" sz="1000" dirty="0">
                          <a:effectLst/>
                        </a:rPr>
                        <a:t>RNF15</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8705391"/>
                  </a:ext>
                </a:extLst>
              </a:tr>
              <a:tr h="436898">
                <a:tc gridSpan="2">
                  <a:txBody>
                    <a:bodyPr/>
                    <a:lstStyle/>
                    <a:p>
                      <a:pPr algn="l">
                        <a:lnSpc>
                          <a:spcPct val="107000"/>
                        </a:lnSpc>
                        <a:spcAft>
                          <a:spcPts val="0"/>
                        </a:spcAft>
                      </a:pPr>
                      <a:r>
                        <a:rPr lang="es-ES_tradnl" sz="1000" dirty="0">
                          <a:effectLst/>
                        </a:rPr>
                        <a:t>Prioridad del requerimiento:     </a:t>
                      </a:r>
                      <a:endParaRPr lang="es-AR" sz="1100" dirty="0">
                        <a:effectLst/>
                      </a:endParaRPr>
                    </a:p>
                    <a:p>
                      <a:pPr algn="l">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250207056"/>
                  </a:ext>
                </a:extLst>
              </a:tr>
            </a:tbl>
          </a:graphicData>
        </a:graphic>
      </p:graphicFrame>
    </p:spTree>
    <p:extLst>
      <p:ext uri="{BB962C8B-B14F-4D97-AF65-F5344CB8AC3E}">
        <p14:creationId xmlns:p14="http://schemas.microsoft.com/office/powerpoint/2010/main" val="164741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4062411383"/>
              </p:ext>
            </p:extLst>
          </p:nvPr>
        </p:nvGraphicFramePr>
        <p:xfrm>
          <a:off x="1187669" y="1844181"/>
          <a:ext cx="7346731" cy="4913414"/>
        </p:xfrm>
        <a:graphic>
          <a:graphicData uri="http://schemas.openxmlformats.org/drawingml/2006/table">
            <a:tbl>
              <a:tblPr firstRow="1" firstCol="1" bandRow="1"/>
              <a:tblGrid>
                <a:gridCol w="1658200">
                  <a:extLst>
                    <a:ext uri="{9D8B030D-6E8A-4147-A177-3AD203B41FA5}">
                      <a16:colId xmlns:a16="http://schemas.microsoft.com/office/drawing/2014/main" val="3352072748"/>
                    </a:ext>
                  </a:extLst>
                </a:gridCol>
                <a:gridCol w="5688531">
                  <a:extLst>
                    <a:ext uri="{9D8B030D-6E8A-4147-A177-3AD203B41FA5}">
                      <a16:colId xmlns:a16="http://schemas.microsoft.com/office/drawing/2014/main" val="1728892642"/>
                    </a:ext>
                  </a:extLst>
                </a:gridCol>
              </a:tblGrid>
              <a:tr h="755328">
                <a:tc>
                  <a:txBody>
                    <a:bodyPr/>
                    <a:lstStyle/>
                    <a:p>
                      <a:pPr>
                        <a:lnSpc>
                          <a:spcPct val="107000"/>
                        </a:lnSpc>
                        <a:spcAft>
                          <a:spcPts val="0"/>
                        </a:spcAft>
                      </a:pPr>
                      <a:r>
                        <a:rPr lang="es-ES_tradnl" sz="1000" kern="1200">
                          <a:effectLst/>
                        </a:rPr>
                        <a:t>Identificación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RF04</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357126"/>
                  </a:ext>
                </a:extLst>
              </a:tr>
              <a:tr h="574765">
                <a:tc>
                  <a:txBody>
                    <a:bodyPr/>
                    <a:lstStyle/>
                    <a:p>
                      <a:pPr>
                        <a:lnSpc>
                          <a:spcPct val="107000"/>
                        </a:lnSpc>
                        <a:spcAft>
                          <a:spcPts val="0"/>
                        </a:spcAft>
                      </a:pPr>
                      <a:r>
                        <a:rPr lang="es-ES_tradnl" sz="1000" kern="1200">
                          <a:effectLst/>
                        </a:rPr>
                        <a:t>Nombre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dirty="0" smtClean="0">
                          <a:effectLst/>
                          <a:latin typeface="+mn-lt"/>
                          <a:ea typeface="+mn-ea"/>
                          <a:cs typeface="+mn-cs"/>
                        </a:rPr>
                        <a:t>Gestionar</a:t>
                      </a:r>
                      <a:r>
                        <a:rPr lang="es-ES_tradnl" sz="1000" baseline="0" dirty="0" smtClean="0">
                          <a:effectLst/>
                          <a:latin typeface="+mn-lt"/>
                          <a:ea typeface="+mn-ea"/>
                          <a:cs typeface="+mn-cs"/>
                        </a:rPr>
                        <a:t> usuarios.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327573"/>
                  </a:ext>
                </a:extLst>
              </a:tr>
              <a:tr h="646931">
                <a:tc>
                  <a:txBody>
                    <a:bodyPr/>
                    <a:lstStyle/>
                    <a:p>
                      <a:pPr>
                        <a:lnSpc>
                          <a:spcPct val="107000"/>
                        </a:lnSpc>
                        <a:spcAft>
                          <a:spcPts val="0"/>
                        </a:spcAft>
                      </a:pPr>
                      <a:r>
                        <a:rPr lang="es-ES_tradnl" sz="1000" kern="1200" dirty="0" smtClean="0">
                          <a:effectLst/>
                        </a:rPr>
                        <a:t>Características</a:t>
                      </a:r>
                      <a:r>
                        <a:rPr lang="es-ES_tradnl" sz="1000" kern="1200" dirty="0">
                          <a:effectLst/>
                        </a:rPr>
                        <a:t>: </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dirty="0">
                          <a:effectLst/>
                        </a:rPr>
                        <a:t>El sistema permitirá al </a:t>
                      </a:r>
                      <a:r>
                        <a:rPr lang="es-ES_tradnl" sz="1000" dirty="0" smtClean="0">
                          <a:effectLst/>
                        </a:rPr>
                        <a:t>administrador modificar </a:t>
                      </a:r>
                      <a:r>
                        <a:rPr lang="es-ES_tradnl" sz="1000" dirty="0">
                          <a:effectLst/>
                        </a:rPr>
                        <a:t>los datos de los </a:t>
                      </a:r>
                      <a:r>
                        <a:rPr lang="es-ES_tradnl" sz="1000" dirty="0" smtClean="0">
                          <a:effectLst/>
                        </a:rPr>
                        <a:t>usuarios </a:t>
                      </a:r>
                      <a:r>
                        <a:rPr lang="es-ES_tradnl" sz="1000" dirty="0">
                          <a:effectLst/>
                        </a:rPr>
                        <a:t>registrados.</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9380274"/>
                  </a:ext>
                </a:extLst>
              </a:tr>
              <a:tr h="646931">
                <a:tc>
                  <a:txBody>
                    <a:bodyPr/>
                    <a:lstStyle/>
                    <a:p>
                      <a:pPr>
                        <a:lnSpc>
                          <a:spcPct val="107000"/>
                        </a:lnSpc>
                        <a:spcAft>
                          <a:spcPts val="0"/>
                        </a:spcAft>
                      </a:pPr>
                      <a:r>
                        <a:rPr lang="es-ES_tradnl" sz="1000" kern="1200">
                          <a:effectLst/>
                        </a:rPr>
                        <a:t>Descripción del requerimiento: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dirty="0">
                          <a:effectLst/>
                        </a:rPr>
                        <a:t>Actualizar: Permite al usuario actualizar datos de los elementos registrados en el </a:t>
                      </a:r>
                      <a:r>
                        <a:rPr lang="es-ES_tradnl" sz="1000" dirty="0" smtClean="0">
                          <a:effectLst/>
                        </a:rPr>
                        <a:t>sistema</a:t>
                      </a:r>
                      <a:r>
                        <a:rPr lang="es-ES_tradnl" sz="1000" baseline="0" dirty="0" smtClean="0">
                          <a:effectLst/>
                        </a:rPr>
                        <a:t> reemplazando los viejos datos con los nuevos ingresados.</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extLst>
                  <a:ext uri="{0D108BD9-81ED-4DB2-BD59-A6C34878D82A}">
                    <a16:rowId xmlns:a16="http://schemas.microsoft.com/office/drawing/2014/main" val="70470551"/>
                  </a:ext>
                </a:extLst>
              </a:tr>
              <a:tr h="1642528">
                <a:tc>
                  <a:txBody>
                    <a:bodyPr/>
                    <a:lstStyle/>
                    <a:p>
                      <a:pPr>
                        <a:lnSpc>
                          <a:spcPct val="107000"/>
                        </a:lnSpc>
                        <a:spcAft>
                          <a:spcPts val="0"/>
                        </a:spcAft>
                      </a:pPr>
                      <a:r>
                        <a:rPr lang="es-ES_tradnl" sz="1000" kern="1200">
                          <a:effectLst/>
                        </a:rPr>
                        <a:t>Requerimiento NO funcional: </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pPr>
                      <a:r>
                        <a:rPr lang="es-ES_tradnl" sz="1000">
                          <a:effectLst/>
                        </a:rPr>
                        <a:t>RNF01</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RNF03</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RNF05</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AR"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A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67186"/>
                  </a:ext>
                </a:extLst>
              </a:tr>
              <a:tr h="646931">
                <a:tc gridSpan="2">
                  <a:txBody>
                    <a:bodyPr/>
                    <a:lstStyle/>
                    <a:p>
                      <a:pPr>
                        <a:lnSpc>
                          <a:spcPct val="107000"/>
                        </a:lnSpc>
                        <a:spcAft>
                          <a:spcPts val="0"/>
                        </a:spcAft>
                      </a:pPr>
                      <a:r>
                        <a:rPr lang="es-ES_tradnl" sz="1000" dirty="0">
                          <a:effectLst/>
                        </a:rPr>
                        <a:t>Prioridad del requerimiento:     </a:t>
                      </a:r>
                      <a:endParaRPr lang="es-AR" sz="1100" dirty="0">
                        <a:effectLst/>
                      </a:endParaRPr>
                    </a:p>
                    <a:p>
                      <a:pPr>
                        <a:lnSpc>
                          <a:spcPct val="107000"/>
                        </a:lnSpc>
                        <a:spcAft>
                          <a:spcPts val="800"/>
                        </a:spcAft>
                      </a:pPr>
                      <a:r>
                        <a:rPr lang="es-ES_tradnl" sz="1000" dirty="0">
                          <a:effectLst/>
                        </a:rPr>
                        <a:t>Alta</a:t>
                      </a:r>
                      <a:endParaRPr lang="es-AR"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tc>
                <a:tc hMerge="1">
                  <a:txBody>
                    <a:bodyPr/>
                    <a:lstStyle/>
                    <a:p>
                      <a:endParaRPr lang="es-AR"/>
                    </a:p>
                  </a:txBody>
                  <a:tcPr/>
                </a:tc>
                <a:extLst>
                  <a:ext uri="{0D108BD9-81ED-4DB2-BD59-A6C34878D82A}">
                    <a16:rowId xmlns:a16="http://schemas.microsoft.com/office/drawing/2014/main" val="3531261014"/>
                  </a:ext>
                </a:extLst>
              </a:tr>
            </a:tbl>
          </a:graphicData>
        </a:graphic>
      </p:graphicFrame>
    </p:spTree>
    <p:extLst>
      <p:ext uri="{BB962C8B-B14F-4D97-AF65-F5344CB8AC3E}">
        <p14:creationId xmlns:p14="http://schemas.microsoft.com/office/powerpoint/2010/main" val="718083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711014922"/>
              </p:ext>
            </p:extLst>
          </p:nvPr>
        </p:nvGraphicFramePr>
        <p:xfrm>
          <a:off x="274320" y="1815738"/>
          <a:ext cx="8869680" cy="4741815"/>
        </p:xfrm>
        <a:graphic>
          <a:graphicData uri="http://schemas.openxmlformats.org/drawingml/2006/table">
            <a:tbl>
              <a:tblPr firstRow="1" firstCol="1" bandRow="1">
                <a:tableStyleId>{5C22544A-7EE6-4342-B048-85BDC9FD1C3A}</a:tableStyleId>
              </a:tblPr>
              <a:tblGrid>
                <a:gridCol w="2001937">
                  <a:extLst>
                    <a:ext uri="{9D8B030D-6E8A-4147-A177-3AD203B41FA5}">
                      <a16:colId xmlns:a16="http://schemas.microsoft.com/office/drawing/2014/main" val="3225631443"/>
                    </a:ext>
                  </a:extLst>
                </a:gridCol>
                <a:gridCol w="6867743">
                  <a:extLst>
                    <a:ext uri="{9D8B030D-6E8A-4147-A177-3AD203B41FA5}">
                      <a16:colId xmlns:a16="http://schemas.microsoft.com/office/drawing/2014/main" val="2625051681"/>
                    </a:ext>
                  </a:extLst>
                </a:gridCol>
              </a:tblGrid>
              <a:tr h="589382">
                <a:tc>
                  <a:txBody>
                    <a:bodyPr/>
                    <a:lstStyle/>
                    <a:p>
                      <a:pPr>
                        <a:lnSpc>
                          <a:spcPct val="107000"/>
                        </a:lnSpc>
                        <a:spcAft>
                          <a:spcPts val="0"/>
                        </a:spcAft>
                      </a:pPr>
                      <a:r>
                        <a:rPr lang="es-ES_tradnl" sz="1000" kern="1200">
                          <a:effectLst/>
                        </a:rPr>
                        <a:t>Identificación del requerimiento: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RF14</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263748"/>
                  </a:ext>
                </a:extLst>
              </a:tr>
              <a:tr h="589382">
                <a:tc>
                  <a:txBody>
                    <a:bodyPr/>
                    <a:lstStyle/>
                    <a:p>
                      <a:pPr>
                        <a:lnSpc>
                          <a:spcPct val="107000"/>
                        </a:lnSpc>
                        <a:spcAft>
                          <a:spcPts val="0"/>
                        </a:spcAft>
                      </a:pPr>
                      <a:r>
                        <a:rPr lang="es-ES_tradnl" sz="1000" kern="1200">
                          <a:effectLst/>
                        </a:rPr>
                        <a:t>Nombre del Requerimiento: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Graficas.</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010900"/>
                  </a:ext>
                </a:extLst>
              </a:tr>
              <a:tr h="589382">
                <a:tc>
                  <a:txBody>
                    <a:bodyPr/>
                    <a:lstStyle/>
                    <a:p>
                      <a:pPr>
                        <a:lnSpc>
                          <a:spcPct val="107000"/>
                        </a:lnSpc>
                        <a:spcAft>
                          <a:spcPts val="0"/>
                        </a:spcAft>
                      </a:pPr>
                      <a:r>
                        <a:rPr lang="es-ES_tradnl" sz="1000" kern="1200">
                          <a:effectLst/>
                        </a:rPr>
                        <a:t>Características: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s-ES_tradnl" sz="1000">
                          <a:effectLst/>
                        </a:rPr>
                        <a:t>Permite ver información referente a los productos de inventario, frecuencia de uso y productos prestados y regresados</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1301389"/>
                  </a:ext>
                </a:extLst>
              </a:tr>
              <a:tr h="589382">
                <a:tc>
                  <a:txBody>
                    <a:bodyPr/>
                    <a:lstStyle/>
                    <a:p>
                      <a:pPr>
                        <a:lnSpc>
                          <a:spcPct val="107000"/>
                        </a:lnSpc>
                        <a:spcAft>
                          <a:spcPts val="0"/>
                        </a:spcAft>
                      </a:pPr>
                      <a:r>
                        <a:rPr lang="es-ES_tradnl" sz="1000" kern="1200">
                          <a:effectLst/>
                        </a:rPr>
                        <a:t>Descripción del requerimiento: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s-ES_tradnl" sz="1000">
                          <a:effectLst/>
                        </a:rPr>
                        <a:t>El sistema permitirá al ver información acerca de los productos en forma de gráfica.</a:t>
                      </a:r>
                      <a:endParaRPr lang="es-419" sz="1100">
                        <a:effectLst/>
                        <a:latin typeface="Calibri" panose="020F0502020204030204" pitchFamily="34" charset="0"/>
                        <a:ea typeface="Calibri" panose="020F0502020204030204" pitchFamily="34" charset="0"/>
                        <a:cs typeface="Tunga" panose="020B0502040204020203"/>
                      </a:endParaRPr>
                    </a:p>
                  </a:txBody>
                  <a:tcPr marL="68580" marR="68580" marT="0" marB="0"/>
                </a:tc>
                <a:extLst>
                  <a:ext uri="{0D108BD9-81ED-4DB2-BD59-A6C34878D82A}">
                    <a16:rowId xmlns:a16="http://schemas.microsoft.com/office/drawing/2014/main" val="1546163281"/>
                  </a:ext>
                </a:extLst>
              </a:tr>
              <a:tr h="1794905">
                <a:tc>
                  <a:txBody>
                    <a:bodyPr/>
                    <a:lstStyle/>
                    <a:p>
                      <a:pPr>
                        <a:lnSpc>
                          <a:spcPct val="107000"/>
                        </a:lnSpc>
                        <a:spcAft>
                          <a:spcPts val="0"/>
                        </a:spcAft>
                      </a:pPr>
                      <a:r>
                        <a:rPr lang="es-ES_tradnl" sz="1000" kern="1200">
                          <a:effectLst/>
                        </a:rPr>
                        <a:t>Requerimiento NO funcional: </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lnSpc>
                          <a:spcPct val="107000"/>
                        </a:lnSpc>
                        <a:spcAft>
                          <a:spcPts val="0"/>
                        </a:spcAft>
                        <a:buFont typeface="Symbol" panose="05050102010706020507" pitchFamily="18" charset="2"/>
                        <a:buChar char=""/>
                        <a:tabLst>
                          <a:tab pos="450215" algn="l"/>
                        </a:tabLst>
                      </a:pPr>
                      <a:r>
                        <a:rPr lang="es-ES_tradnl" sz="1000">
                          <a:effectLst/>
                        </a:rPr>
                        <a:t>RNF01</a:t>
                      </a:r>
                      <a:endParaRPr lang="es-419" sz="1100">
                        <a:effectLst/>
                      </a:endParaRPr>
                    </a:p>
                    <a:p>
                      <a:pPr marL="342900" lvl="0" indent="-342900" algn="just">
                        <a:lnSpc>
                          <a:spcPct val="107000"/>
                        </a:lnSpc>
                        <a:spcAft>
                          <a:spcPts val="0"/>
                        </a:spcAft>
                        <a:buFont typeface="Symbol" panose="05050102010706020507" pitchFamily="18" charset="2"/>
                        <a:buChar char=""/>
                        <a:tabLst>
                          <a:tab pos="450215" algn="l"/>
                        </a:tabLst>
                      </a:pPr>
                      <a:r>
                        <a:rPr lang="es-ES_tradnl" sz="1000">
                          <a:effectLst/>
                        </a:rPr>
                        <a:t>RNF03</a:t>
                      </a:r>
                      <a:endParaRPr lang="es-419" sz="1100">
                        <a:effectLst/>
                      </a:endParaRPr>
                    </a:p>
                    <a:p>
                      <a:pPr marL="342900" lvl="0" indent="-342900" algn="just">
                        <a:lnSpc>
                          <a:spcPct val="107000"/>
                        </a:lnSpc>
                        <a:spcAft>
                          <a:spcPts val="0"/>
                        </a:spcAft>
                        <a:buFont typeface="Symbol" panose="05050102010706020507" pitchFamily="18" charset="2"/>
                        <a:buChar char=""/>
                        <a:tabLst>
                          <a:tab pos="450215" algn="l"/>
                        </a:tabLst>
                      </a:pPr>
                      <a:r>
                        <a:rPr lang="es-ES_tradnl" sz="1000">
                          <a:effectLst/>
                        </a:rPr>
                        <a:t>RNF04</a:t>
                      </a:r>
                      <a:endParaRPr lang="es-419" sz="1100">
                        <a:effectLst/>
                      </a:endParaRPr>
                    </a:p>
                    <a:p>
                      <a:pPr marL="342900" lvl="0" indent="-342900" algn="just">
                        <a:lnSpc>
                          <a:spcPct val="107000"/>
                        </a:lnSpc>
                        <a:spcAft>
                          <a:spcPts val="0"/>
                        </a:spcAft>
                        <a:buFont typeface="Symbol" panose="05050102010706020507" pitchFamily="18" charset="2"/>
                        <a:buChar char=""/>
                        <a:tabLst>
                          <a:tab pos="450215" algn="l"/>
                        </a:tabLst>
                      </a:pPr>
                      <a:r>
                        <a:rPr lang="es-ES_tradnl" sz="1000">
                          <a:effectLst/>
                        </a:rPr>
                        <a:t>RNF05</a:t>
                      </a:r>
                      <a:endParaRPr lang="es-419"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RNF08</a:t>
                      </a:r>
                      <a:endParaRPr lang="es-419" sz="1100">
                        <a:effectLst/>
                      </a:endParaRPr>
                    </a:p>
                    <a:p>
                      <a:pPr marL="342900" lvl="0" indent="-342900" algn="just">
                        <a:lnSpc>
                          <a:spcPct val="107000"/>
                        </a:lnSpc>
                        <a:spcAft>
                          <a:spcPts val="0"/>
                        </a:spcAft>
                        <a:buFont typeface="Symbol" panose="05050102010706020507" pitchFamily="18" charset="2"/>
                        <a:buChar char=""/>
                      </a:pPr>
                      <a:r>
                        <a:rPr lang="es-ES_tradnl" sz="1000">
                          <a:effectLst/>
                        </a:rPr>
                        <a:t>RNF10</a:t>
                      </a:r>
                      <a:endParaRPr lang="es-419"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5769447"/>
                  </a:ext>
                </a:extLst>
              </a:tr>
              <a:tr h="589382">
                <a:tc gridSpan="2">
                  <a:txBody>
                    <a:bodyPr/>
                    <a:lstStyle/>
                    <a:p>
                      <a:pPr>
                        <a:lnSpc>
                          <a:spcPct val="107000"/>
                        </a:lnSpc>
                        <a:spcAft>
                          <a:spcPts val="0"/>
                        </a:spcAft>
                      </a:pPr>
                      <a:r>
                        <a:rPr lang="es-ES_tradnl" sz="1000" dirty="0">
                          <a:effectLst/>
                        </a:rPr>
                        <a:t>Prioridad del requerimiento:     </a:t>
                      </a:r>
                      <a:endParaRPr lang="es-419" sz="1100" dirty="0">
                        <a:effectLst/>
                      </a:endParaRPr>
                    </a:p>
                    <a:p>
                      <a:pPr>
                        <a:lnSpc>
                          <a:spcPct val="107000"/>
                        </a:lnSpc>
                        <a:spcAft>
                          <a:spcPts val="800"/>
                        </a:spcAft>
                      </a:pPr>
                      <a:r>
                        <a:rPr lang="es-ES_tradnl" sz="1000" dirty="0">
                          <a:effectLst/>
                        </a:rPr>
                        <a:t>Alta</a:t>
                      </a:r>
                      <a:endParaRPr lang="es-419" sz="1100" dirty="0">
                        <a:effectLst/>
                        <a:latin typeface="Calibri" panose="020F0502020204030204" pitchFamily="34" charset="0"/>
                        <a:ea typeface="Calibri" panose="020F0502020204030204" pitchFamily="34" charset="0"/>
                        <a:cs typeface="Tunga" panose="020B0502040204020203"/>
                      </a:endParaRPr>
                    </a:p>
                  </a:txBody>
                  <a:tcPr marL="68580" marR="68580" marT="0" marB="0"/>
                </a:tc>
                <a:tc hMerge="1">
                  <a:txBody>
                    <a:bodyPr/>
                    <a:lstStyle/>
                    <a:p>
                      <a:endParaRPr lang="es-419"/>
                    </a:p>
                  </a:txBody>
                  <a:tcPr/>
                </a:tc>
                <a:extLst>
                  <a:ext uri="{0D108BD9-81ED-4DB2-BD59-A6C34878D82A}">
                    <a16:rowId xmlns:a16="http://schemas.microsoft.com/office/drawing/2014/main" val="2930186393"/>
                  </a:ext>
                </a:extLst>
              </a:tr>
            </a:tbl>
          </a:graphicData>
        </a:graphic>
      </p:graphicFrame>
    </p:spTree>
    <p:extLst>
      <p:ext uri="{BB962C8B-B14F-4D97-AF65-F5344CB8AC3E}">
        <p14:creationId xmlns:p14="http://schemas.microsoft.com/office/powerpoint/2010/main" val="1250483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p:cNvSpPr txBox="1">
            <a:spLocks/>
          </p:cNvSpPr>
          <p:nvPr/>
        </p:nvSpPr>
        <p:spPr>
          <a:xfrm>
            <a:off x="1523999" y="598506"/>
            <a:ext cx="6598745" cy="904474"/>
          </a:xfrm>
          <a:prstGeom prst="rect">
            <a:avLst/>
          </a:prstGeom>
        </p:spPr>
        <p:txBody>
          <a:bodyPr>
            <a:normAutofit fontScale="92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AR" sz="2000" b="1" dirty="0" smtClean="0">
                <a:latin typeface="Garamond" panose="02020404030301010803" pitchFamily="18" charset="0"/>
              </a:rPr>
              <a:t>IMPLEMENTACION DE UN SISTEMA DE GESTION QUE PERMITA CONTROLAR EL MANEJO DE LOS INVENTARIOS EN LA I.E.D.</a:t>
            </a:r>
            <a:endParaRPr lang="es-AR" sz="2000" b="1" dirty="0">
              <a:latin typeface="Garamond" panose="02020404030301010803" pitchFamily="18" charset="0"/>
            </a:endParaRPr>
          </a:p>
        </p:txBody>
      </p:sp>
      <p:sp>
        <p:nvSpPr>
          <p:cNvPr id="5" name="Marcador de texto 5"/>
          <p:cNvSpPr txBox="1">
            <a:spLocks/>
          </p:cNvSpPr>
          <p:nvPr/>
        </p:nvSpPr>
        <p:spPr>
          <a:xfrm>
            <a:off x="1424003" y="2259725"/>
            <a:ext cx="6798736" cy="3016468"/>
          </a:xfrm>
          <a:prstGeom prst="rect">
            <a:avLst/>
          </a:prstGeom>
        </p:spPr>
        <p:txBody>
          <a:bodyPr>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ctr">
              <a:lnSpc>
                <a:spcPct val="320000"/>
              </a:lnSpc>
              <a:buFont typeface="Arial"/>
              <a:buNone/>
            </a:pPr>
            <a:r>
              <a:rPr lang="es-CO" sz="6400" dirty="0" smtClean="0"/>
              <a:t>SERVICIO NACIONAL DE APRENDIZAJE – SENA</a:t>
            </a:r>
            <a:br>
              <a:rPr lang="es-CO" sz="6400" dirty="0" smtClean="0"/>
            </a:br>
            <a:r>
              <a:rPr lang="es-CO" sz="6400" dirty="0" smtClean="0"/>
              <a:t>CENTRO DE ELECTRICIDAD, ELECTRONICA Y TELECOMUNICACIONES</a:t>
            </a:r>
            <a:br>
              <a:rPr lang="es-CO" sz="6400" dirty="0" smtClean="0"/>
            </a:br>
            <a:r>
              <a:rPr lang="es-CO" sz="6400" dirty="0" smtClean="0"/>
              <a:t>TECNOLOGO EN ANALISIS Y DESARROLLO EN SISTEMAS DE INFORMACION</a:t>
            </a:r>
            <a:br>
              <a:rPr lang="es-CO" sz="6400" dirty="0" smtClean="0"/>
            </a:br>
            <a:r>
              <a:rPr lang="es-CO" sz="6400" b="1" dirty="0" smtClean="0"/>
              <a:t>No. FICHA </a:t>
            </a:r>
            <a:r>
              <a:rPr lang="es-CO" sz="6400" dirty="0" smtClean="0"/>
              <a:t>1834732</a:t>
            </a:r>
            <a:br>
              <a:rPr lang="es-CO" sz="6400" dirty="0" smtClean="0"/>
            </a:br>
            <a:r>
              <a:rPr lang="es-CO" sz="6400" dirty="0" smtClean="0"/>
              <a:t>BOGOTA D.C. 2019</a:t>
            </a:r>
            <a:r>
              <a:rPr lang="es-CO" sz="4000" dirty="0" smtClean="0"/>
              <a:t/>
            </a:r>
            <a:br>
              <a:rPr lang="es-CO" sz="4000" dirty="0" smtClean="0"/>
            </a:br>
            <a:r>
              <a:rPr lang="es-CO" sz="4000" dirty="0" smtClean="0"/>
              <a:t/>
            </a:r>
            <a:br>
              <a:rPr lang="es-CO" sz="4000" dirty="0" smtClean="0"/>
            </a:br>
            <a:endParaRPr lang="es-AR" dirty="0"/>
          </a:p>
        </p:txBody>
      </p:sp>
    </p:spTree>
    <p:extLst>
      <p:ext uri="{BB962C8B-B14F-4D97-AF65-F5344CB8AC3E}">
        <p14:creationId xmlns:p14="http://schemas.microsoft.com/office/powerpoint/2010/main" val="34225372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4;p17"/>
          <p:cNvSpPr/>
          <p:nvPr/>
        </p:nvSpPr>
        <p:spPr>
          <a:xfrm>
            <a:off x="218089" y="1527910"/>
            <a:ext cx="4572000" cy="10259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CO" sz="1800" b="1" i="0" u="none" strike="noStrike" dirty="0" smtClean="0">
                <a:solidFill>
                  <a:srgbClr val="000000"/>
                </a:solidFill>
                <a:latin typeface="Times New Roman"/>
                <a:ea typeface="Times New Roman"/>
                <a:cs typeface="Times New Roman"/>
                <a:sym typeface="Times New Roman"/>
              </a:rPr>
              <a:t>Requerimientos </a:t>
            </a:r>
            <a:r>
              <a:rPr lang="es-CO" sz="1800" b="1" i="0" u="none" strike="noStrike" dirty="0">
                <a:solidFill>
                  <a:srgbClr val="000000"/>
                </a:solidFill>
                <a:latin typeface="Times New Roman"/>
                <a:ea typeface="Times New Roman"/>
                <a:cs typeface="Times New Roman"/>
                <a:sym typeface="Times New Roman"/>
              </a:rPr>
              <a:t>no funcionales</a:t>
            </a:r>
            <a:endParaRPr sz="1800" b="0" dirty="0">
              <a:solidFill>
                <a:schemeClr val="dk1"/>
              </a:solidFill>
              <a:latin typeface="Arial"/>
              <a:ea typeface="Arial"/>
              <a:cs typeface="Arial"/>
              <a:sym typeface="Arial"/>
            </a:endParaRPr>
          </a:p>
          <a:p>
            <a:pPr marL="0" marR="0" lvl="0" indent="0" algn="l" rtl="0">
              <a:spcBef>
                <a:spcPts val="800"/>
              </a:spcBef>
              <a:spcAft>
                <a:spcPts val="0"/>
              </a:spcAft>
              <a:buNone/>
            </a:pPr>
            <a:r>
              <a:rPr lang="es-CO" sz="1800" dirty="0">
                <a:solidFill>
                  <a:schemeClr val="dk1"/>
                </a:solidFill>
                <a:latin typeface="Arial"/>
                <a:ea typeface="Arial"/>
                <a:cs typeface="Arial"/>
                <a:sym typeface="Arial"/>
              </a:rPr>
              <a:t/>
            </a:r>
            <a:br>
              <a:rPr lang="es-CO" sz="1800" dirty="0">
                <a:solidFill>
                  <a:schemeClr val="dk1"/>
                </a:solidFill>
                <a:latin typeface="Arial"/>
                <a:ea typeface="Arial"/>
                <a:cs typeface="Arial"/>
                <a:sym typeface="Arial"/>
              </a:rPr>
            </a:br>
            <a:endParaRPr sz="1800" dirty="0">
              <a:solidFill>
                <a:schemeClr val="dk1"/>
              </a:solidFill>
              <a:latin typeface="Arial"/>
              <a:ea typeface="Arial"/>
              <a:cs typeface="Arial"/>
              <a:sym typeface="Arial"/>
            </a:endParaRPr>
          </a:p>
        </p:txBody>
      </p:sp>
      <p:graphicFrame>
        <p:nvGraphicFramePr>
          <p:cNvPr id="3" name="Google Shape;275;p17"/>
          <p:cNvGraphicFramePr/>
          <p:nvPr>
            <p:extLst>
              <p:ext uri="{D42A27DB-BD31-4B8C-83A1-F6EECF244321}">
                <p14:modId xmlns:p14="http://schemas.microsoft.com/office/powerpoint/2010/main" val="1603113036"/>
              </p:ext>
            </p:extLst>
          </p:nvPr>
        </p:nvGraphicFramePr>
        <p:xfrm>
          <a:off x="525516" y="1946278"/>
          <a:ext cx="8376745" cy="2326690"/>
        </p:xfrm>
        <a:graphic>
          <a:graphicData uri="http://schemas.openxmlformats.org/drawingml/2006/table">
            <a:tbl>
              <a:tblPr>
                <a:noFill/>
              </a:tblPr>
              <a:tblGrid>
                <a:gridCol w="1890580">
                  <a:extLst>
                    <a:ext uri="{9D8B030D-6E8A-4147-A177-3AD203B41FA5}">
                      <a16:colId xmlns:a16="http://schemas.microsoft.com/office/drawing/2014/main" val="20000"/>
                    </a:ext>
                  </a:extLst>
                </a:gridCol>
                <a:gridCol w="6486165">
                  <a:extLst>
                    <a:ext uri="{9D8B030D-6E8A-4147-A177-3AD203B41FA5}">
                      <a16:colId xmlns:a16="http://schemas.microsoft.com/office/drawing/2014/main" val="20001"/>
                    </a:ext>
                  </a:extLst>
                </a:gridCol>
              </a:tblGrid>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RNF01</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Interfaz del sistema.</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70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El sistema presentara una interfaz de usuario sencilla para que sea de fácil manejo a los usuarios del sistema.</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8600">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dirty="0">
                          <a:solidFill>
                            <a:srgbClr val="000000"/>
                          </a:solidFill>
                          <a:latin typeface="Arial"/>
                          <a:ea typeface="Arial"/>
                          <a:cs typeface="Arial"/>
                          <a:sym typeface="Arial"/>
                        </a:rPr>
                        <a:t>El sistema debe tener una interfaz de uso intuitiva y </a:t>
                      </a:r>
                      <a:r>
                        <a:rPr lang="es-CO" sz="1000" b="0" i="0" u="none" strike="noStrike" cap="none" dirty="0" smtClean="0">
                          <a:solidFill>
                            <a:srgbClr val="000000"/>
                          </a:solidFill>
                          <a:latin typeface="Arial"/>
                          <a:ea typeface="Arial"/>
                          <a:cs typeface="Arial"/>
                          <a:sym typeface="Arial"/>
                        </a:rPr>
                        <a:t>sencilla</a:t>
                      </a:r>
                      <a:r>
                        <a:rPr lang="es-CO" sz="1000" b="0" i="0" u="none" strike="noStrike" cap="none" baseline="0" dirty="0" smtClean="0">
                          <a:solidFill>
                            <a:srgbClr val="000000"/>
                          </a:solidFill>
                          <a:latin typeface="Arial"/>
                          <a:ea typeface="Arial"/>
                          <a:cs typeface="Arial"/>
                          <a:sym typeface="Arial"/>
                        </a:rPr>
                        <a:t> , como también acorde a las opiniones de los clientes para que sea de un gusto mas agradable.</a:t>
                      </a:r>
                      <a:endParaRPr sz="1800" u="none" strike="noStrike" cap="none" dirty="0"/>
                    </a:p>
                    <a:p>
                      <a:pPr marL="0" marR="0" lvl="0" indent="0" algn="l" rtl="0">
                        <a:spcBef>
                          <a:spcPts val="800"/>
                        </a:spcBef>
                        <a:spcAft>
                          <a:spcPts val="0"/>
                        </a:spcAft>
                        <a:buNone/>
                      </a:pPr>
                      <a:r>
                        <a:rPr lang="es-CO" sz="1800" u="none" strike="noStrike" cap="none" dirty="0"/>
                        <a:t/>
                      </a:r>
                      <a:br>
                        <a:rPr lang="es-CO" sz="1800" u="none" strike="noStrike" cap="none" dirty="0"/>
                      </a:b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27000">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4" name="Google Shape;276;p17"/>
          <p:cNvGraphicFramePr/>
          <p:nvPr>
            <p:extLst>
              <p:ext uri="{D42A27DB-BD31-4B8C-83A1-F6EECF244321}">
                <p14:modId xmlns:p14="http://schemas.microsoft.com/office/powerpoint/2010/main" val="3115008105"/>
              </p:ext>
            </p:extLst>
          </p:nvPr>
        </p:nvGraphicFramePr>
        <p:xfrm>
          <a:off x="525515" y="4340325"/>
          <a:ext cx="8376745" cy="2202365"/>
        </p:xfrm>
        <a:graphic>
          <a:graphicData uri="http://schemas.openxmlformats.org/drawingml/2006/table">
            <a:tbl>
              <a:tblPr>
                <a:noFill/>
              </a:tblPr>
              <a:tblGrid>
                <a:gridCol w="1890578">
                  <a:extLst>
                    <a:ext uri="{9D8B030D-6E8A-4147-A177-3AD203B41FA5}">
                      <a16:colId xmlns:a16="http://schemas.microsoft.com/office/drawing/2014/main" val="20000"/>
                    </a:ext>
                  </a:extLst>
                </a:gridCol>
                <a:gridCol w="6486167">
                  <a:extLst>
                    <a:ext uri="{9D8B030D-6E8A-4147-A177-3AD203B41FA5}">
                      <a16:colId xmlns:a16="http://schemas.microsoft.com/office/drawing/2014/main" val="20001"/>
                    </a:ext>
                  </a:extLst>
                </a:gridCol>
              </a:tblGrid>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RNF02</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Manual de Usuario.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 manual de usuario para facilitar el uso del aplicativo que serán realizados por el administrador.</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40473">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 de disponer de una documentación fácilmente actualizable que permita realizar operaciones de uso con el menor esfuerzo posible.</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40473">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0968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89;g5c73f2acb1_2_10"/>
          <p:cNvGraphicFramePr/>
          <p:nvPr>
            <p:extLst>
              <p:ext uri="{D42A27DB-BD31-4B8C-83A1-F6EECF244321}">
                <p14:modId xmlns:p14="http://schemas.microsoft.com/office/powerpoint/2010/main" val="1039384542"/>
              </p:ext>
            </p:extLst>
          </p:nvPr>
        </p:nvGraphicFramePr>
        <p:xfrm>
          <a:off x="683172" y="4181540"/>
          <a:ext cx="8120395" cy="2524507"/>
        </p:xfrm>
        <a:graphic>
          <a:graphicData uri="http://schemas.openxmlformats.org/drawingml/2006/table">
            <a:tbl>
              <a:tblPr>
                <a:noFill/>
              </a:tblPr>
              <a:tblGrid>
                <a:gridCol w="1752459">
                  <a:extLst>
                    <a:ext uri="{9D8B030D-6E8A-4147-A177-3AD203B41FA5}">
                      <a16:colId xmlns:a16="http://schemas.microsoft.com/office/drawing/2014/main" val="20000"/>
                    </a:ext>
                  </a:extLst>
                </a:gridCol>
                <a:gridCol w="6367936">
                  <a:extLst>
                    <a:ext uri="{9D8B030D-6E8A-4147-A177-3AD203B41FA5}">
                      <a16:colId xmlns:a16="http://schemas.microsoft.com/office/drawing/2014/main" val="20001"/>
                    </a:ext>
                  </a:extLst>
                </a:gridCol>
              </a:tblGrid>
              <a:tr h="412472">
                <a:tc>
                  <a:txBody>
                    <a:bodyPr/>
                    <a:lstStyle/>
                    <a:p>
                      <a:pPr marL="0" lvl="0" indent="0" algn="l" rtl="0">
                        <a:spcBef>
                          <a:spcPts val="0"/>
                        </a:spcBef>
                        <a:spcAft>
                          <a:spcPts val="0"/>
                        </a:spcAft>
                        <a:buNone/>
                      </a:pPr>
                      <a:r>
                        <a:rPr lang="es-CO" sz="1000" b="1"/>
                        <a:t>Identificación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RNF05</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0576">
                <a:tc>
                  <a:txBody>
                    <a:bodyPr/>
                    <a:lstStyle/>
                    <a:p>
                      <a:pPr marL="0" lvl="0" indent="0" algn="l" rtl="0">
                        <a:spcBef>
                          <a:spcPts val="0"/>
                        </a:spcBef>
                        <a:spcAft>
                          <a:spcPts val="0"/>
                        </a:spcAft>
                        <a:buNone/>
                      </a:pPr>
                      <a:r>
                        <a:rPr lang="es-CO" sz="1000" b="1"/>
                        <a:t>Nombre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CO" sz="1000"/>
                        <a:t>Nivel de Usuario</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65261">
                <a:tc>
                  <a:txBody>
                    <a:bodyPr/>
                    <a:lstStyle/>
                    <a:p>
                      <a:pPr marL="0" lvl="0" indent="0" algn="l" rtl="0">
                        <a:spcBef>
                          <a:spcPts val="0"/>
                        </a:spcBef>
                        <a:spcAft>
                          <a:spcPts val="0"/>
                        </a:spcAft>
                        <a:buNone/>
                      </a:pPr>
                      <a:r>
                        <a:rPr lang="es-CO" sz="1000" b="1"/>
                        <a:t>Características:</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Garantizara al usuario el acceso de información de acuerdo al nivel que posee.</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51144">
                <a:tc>
                  <a:txBody>
                    <a:bodyPr/>
                    <a:lstStyle/>
                    <a:p>
                      <a:pPr marL="0" lvl="0" indent="0" algn="l" rtl="0">
                        <a:spcBef>
                          <a:spcPts val="0"/>
                        </a:spcBef>
                        <a:spcAft>
                          <a:spcPts val="0"/>
                        </a:spcAft>
                        <a:buNone/>
                      </a:pPr>
                      <a:r>
                        <a:rPr lang="es-CO" sz="1000" b="1"/>
                        <a:t>Descripción del requerimiento:</a:t>
                      </a:r>
                      <a:endParaRPr sz="1000" b="1"/>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s-CO" sz="1000"/>
                        <a:t>Facilidades y controles para permitir el acceso a la información al personal autorizado, con la intención de consultar y subir información pertinente para cada una de ellas.</a:t>
                      </a:r>
                      <a:endParaRPr sz="100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2472">
                <a:tc gridSpan="2">
                  <a:txBody>
                    <a:bodyPr/>
                    <a:lstStyle/>
                    <a:p>
                      <a:pPr marL="0" lvl="0" indent="0" algn="l" rtl="0">
                        <a:spcBef>
                          <a:spcPts val="0"/>
                        </a:spcBef>
                        <a:spcAft>
                          <a:spcPts val="0"/>
                        </a:spcAft>
                        <a:buNone/>
                      </a:pPr>
                      <a:r>
                        <a:rPr lang="es-CO" sz="1000" b="1" dirty="0"/>
                        <a:t>Prioridad del requerimiento: 	</a:t>
                      </a:r>
                      <a:endParaRPr sz="1000" b="1" dirty="0"/>
                    </a:p>
                    <a:p>
                      <a:pPr marL="0" lvl="0" indent="0" algn="l" rtl="0">
                        <a:spcBef>
                          <a:spcPts val="0"/>
                        </a:spcBef>
                        <a:spcAft>
                          <a:spcPts val="0"/>
                        </a:spcAft>
                        <a:buNone/>
                      </a:pPr>
                      <a:r>
                        <a:rPr lang="es-CO" sz="1000" dirty="0"/>
                        <a:t>Alta  	</a:t>
                      </a:r>
                      <a:endParaRPr sz="1000" dirty="0"/>
                    </a:p>
                  </a:txBody>
                  <a:tcPr marL="68575" marR="68575" marT="91425" marB="9142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graphicFrame>
        <p:nvGraphicFramePr>
          <p:cNvPr id="3" name="Google Shape;282;p18"/>
          <p:cNvGraphicFramePr/>
          <p:nvPr>
            <p:extLst>
              <p:ext uri="{D42A27DB-BD31-4B8C-83A1-F6EECF244321}">
                <p14:modId xmlns:p14="http://schemas.microsoft.com/office/powerpoint/2010/main" val="3467048559"/>
              </p:ext>
            </p:extLst>
          </p:nvPr>
        </p:nvGraphicFramePr>
        <p:xfrm>
          <a:off x="683171" y="1271752"/>
          <a:ext cx="8120395" cy="2578315"/>
        </p:xfrm>
        <a:graphic>
          <a:graphicData uri="http://schemas.openxmlformats.org/drawingml/2006/table">
            <a:tbl>
              <a:tblPr>
                <a:noFill/>
              </a:tblPr>
              <a:tblGrid>
                <a:gridCol w="1755376">
                  <a:extLst>
                    <a:ext uri="{9D8B030D-6E8A-4147-A177-3AD203B41FA5}">
                      <a16:colId xmlns:a16="http://schemas.microsoft.com/office/drawing/2014/main" val="20000"/>
                    </a:ext>
                  </a:extLst>
                </a:gridCol>
                <a:gridCol w="6365019">
                  <a:extLst>
                    <a:ext uri="{9D8B030D-6E8A-4147-A177-3AD203B41FA5}">
                      <a16:colId xmlns:a16="http://schemas.microsoft.com/office/drawing/2014/main" val="20001"/>
                    </a:ext>
                  </a:extLst>
                </a:gridCol>
              </a:tblGrid>
              <a:tr h="436971">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Identificación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RNF03</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Nombre del Requerimiento: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s-CO" sz="1000" b="0" i="0" u="none" strike="noStrike" cap="none">
                          <a:solidFill>
                            <a:srgbClr val="000000"/>
                          </a:solidFill>
                          <a:latin typeface="Arial"/>
                          <a:ea typeface="Arial"/>
                          <a:cs typeface="Arial"/>
                          <a:sym typeface="Arial"/>
                        </a:rPr>
                        <a:t>Diseño de la interfaz a la característica de la web.</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Características: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El sistema deberá de tener una interfaz de usuario, teniendo en cuenta las características de la web de la institución.</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35336">
                <a:tc>
                  <a:txBody>
                    <a:bodyPr/>
                    <a:lstStyle/>
                    <a:p>
                      <a:pPr marL="0" marR="0" lvl="0" indent="0" algn="l" rtl="0">
                        <a:spcBef>
                          <a:spcPts val="0"/>
                        </a:spcBef>
                        <a:spcAft>
                          <a:spcPts val="0"/>
                        </a:spcAft>
                        <a:buNone/>
                      </a:pPr>
                      <a:r>
                        <a:rPr lang="es-CO" sz="1000" b="1" i="0" u="none" strike="noStrike" cap="none">
                          <a:solidFill>
                            <a:srgbClr val="000000"/>
                          </a:solidFill>
                          <a:latin typeface="Arial"/>
                          <a:ea typeface="Arial"/>
                          <a:cs typeface="Arial"/>
                          <a:sym typeface="Arial"/>
                        </a:rPr>
                        <a:t>Descripción del requerimiento:</a:t>
                      </a:r>
                      <a:r>
                        <a:rPr lang="es-CO" sz="1000" b="1" i="1" u="none" strike="noStrike" cap="none">
                          <a:solidFill>
                            <a:srgbClr val="000000"/>
                          </a:solidFill>
                          <a:latin typeface="Arial"/>
                          <a:ea typeface="Arial"/>
                          <a:cs typeface="Arial"/>
                          <a:sym typeface="Arial"/>
                        </a:rPr>
                        <a:t> </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just" rtl="0">
                        <a:spcBef>
                          <a:spcPts val="0"/>
                        </a:spcBef>
                        <a:spcAft>
                          <a:spcPts val="0"/>
                        </a:spcAft>
                        <a:buNone/>
                      </a:pPr>
                      <a:r>
                        <a:rPr lang="es-CO" sz="1000" b="0" i="0" u="none" strike="noStrike" cap="none">
                          <a:solidFill>
                            <a:srgbClr val="000000"/>
                          </a:solidFill>
                          <a:latin typeface="Arial"/>
                          <a:ea typeface="Arial"/>
                          <a:cs typeface="Arial"/>
                          <a:sym typeface="Arial"/>
                        </a:rPr>
                        <a:t>La interfaz de usuario debe ajustarse a las características de la web de la institución, dentro de la cual estará incorporado el sistema de control y manejo de los diferentes procesos del inventario.</a:t>
                      </a:r>
                      <a:endParaRPr sz="1800" u="none" strike="noStrike" cap="none"/>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35336">
                <a:tc gridSpan="2">
                  <a:txBody>
                    <a:bodyPr/>
                    <a:lstStyle/>
                    <a:p>
                      <a:pPr marL="0" marR="0" lvl="0" indent="0" algn="l" rtl="0">
                        <a:spcBef>
                          <a:spcPts val="0"/>
                        </a:spcBef>
                        <a:spcAft>
                          <a:spcPts val="0"/>
                        </a:spcAft>
                        <a:buNone/>
                      </a:pPr>
                      <a:r>
                        <a:rPr lang="es-CO" sz="1000" b="1" i="0" u="none" strike="noStrike" cap="none" dirty="0">
                          <a:solidFill>
                            <a:srgbClr val="000000"/>
                          </a:solidFill>
                          <a:latin typeface="Arial"/>
                          <a:ea typeface="Arial"/>
                          <a:cs typeface="Arial"/>
                          <a:sym typeface="Arial"/>
                        </a:rPr>
                        <a:t>Prioridad del requerimiento:     </a:t>
                      </a:r>
                      <a:endParaRPr sz="1800" u="none" strike="noStrike" cap="none" dirty="0"/>
                    </a:p>
                    <a:p>
                      <a:pPr marL="0" marR="0" lvl="0" indent="0" algn="l" rtl="0">
                        <a:spcBef>
                          <a:spcPts val="0"/>
                        </a:spcBef>
                        <a:spcAft>
                          <a:spcPts val="0"/>
                        </a:spcAft>
                        <a:buNone/>
                      </a:pPr>
                      <a:r>
                        <a:rPr lang="es-CO" sz="1000" b="0" i="0" u="none" strike="noStrike" cap="none" dirty="0">
                          <a:solidFill>
                            <a:srgbClr val="000000"/>
                          </a:solidFill>
                          <a:latin typeface="Arial"/>
                          <a:ea typeface="Arial"/>
                          <a:cs typeface="Arial"/>
                          <a:sym typeface="Arial"/>
                        </a:rPr>
                        <a:t>Alta </a:t>
                      </a:r>
                      <a:endParaRPr sz="1800" u="none" strike="noStrike" cap="none" dirty="0"/>
                    </a:p>
                  </a:txBody>
                  <a:tcPr marL="73025" marR="73025"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hMerge="1">
                  <a:txBody>
                    <a:bodyPr/>
                    <a:lstStyle/>
                    <a:p>
                      <a:endParaRPr lang="es-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57430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95;g5c73f2acb1_2_19"/>
          <p:cNvSpPr txBox="1"/>
          <p:nvPr/>
        </p:nvSpPr>
        <p:spPr>
          <a:xfrm>
            <a:off x="730405" y="569103"/>
            <a:ext cx="8084634" cy="77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_tradnl" sz="3000" b="1" dirty="0" smtClean="0">
                <a:latin typeface="Garamond"/>
                <a:ea typeface="Garamond"/>
                <a:cs typeface="Garamond"/>
                <a:sym typeface="Garamond"/>
              </a:rPr>
              <a:t>DIAGRAMAS UML CASOS DE USO</a:t>
            </a:r>
            <a:endParaRPr sz="3000" dirty="0">
              <a:latin typeface="Garamond"/>
              <a:ea typeface="Garamond"/>
              <a:cs typeface="Garamond"/>
              <a:sym typeface="Garamond"/>
            </a:endParaRPr>
          </a:p>
        </p:txBody>
      </p:sp>
      <p:sp>
        <p:nvSpPr>
          <p:cNvPr id="3" name="CuadroTexto 2"/>
          <p:cNvSpPr txBox="1"/>
          <p:nvPr/>
        </p:nvSpPr>
        <p:spPr>
          <a:xfrm>
            <a:off x="2310372" y="1520602"/>
            <a:ext cx="4924697" cy="300446"/>
          </a:xfrm>
          <a:prstGeom prst="rect">
            <a:avLst/>
          </a:prstGeom>
        </p:spPr>
        <p:txBody>
          <a:bodyPr vert="horz" wrap="square" lIns="91440" tIns="45720" rIns="91440" bIns="45720" rtlCol="0" anchor="ctr">
            <a:noAutofit/>
          </a:bodyPr>
          <a:lstStyle/>
          <a:p>
            <a:pPr algn="ctr"/>
            <a:r>
              <a:rPr lang="es-MX" sz="3200" b="1" dirty="0" smtClean="0">
                <a:solidFill>
                  <a:srgbClr val="92D050"/>
                </a:solidFill>
              </a:rPr>
              <a:t>Gestión de productos</a:t>
            </a:r>
            <a:endParaRPr lang="es-MX" sz="3200" b="1" dirty="0" smtClean="0">
              <a:solidFill>
                <a:srgbClr val="92D050"/>
              </a:solidFill>
            </a:endParaRPr>
          </a:p>
          <a:p>
            <a:pPr algn="ctr"/>
            <a:endParaRPr lang="es-419" sz="3200" b="1" dirty="0" smtClean="0">
              <a:solidFill>
                <a:srgbClr val="92D050"/>
              </a:solidFill>
            </a:endParaRPr>
          </a:p>
        </p:txBody>
      </p:sp>
      <p:pic>
        <p:nvPicPr>
          <p:cNvPr id="4" name="Imagen 3"/>
          <p:cNvPicPr>
            <a:picLocks noChangeAspect="1"/>
          </p:cNvPicPr>
          <p:nvPr/>
        </p:nvPicPr>
        <p:blipFill>
          <a:blip r:embed="rId2"/>
          <a:stretch>
            <a:fillRect/>
          </a:stretch>
        </p:blipFill>
        <p:spPr>
          <a:xfrm>
            <a:off x="-631643" y="2000647"/>
            <a:ext cx="9645015" cy="4526908"/>
          </a:xfrm>
          <a:prstGeom prst="rect">
            <a:avLst/>
          </a:prstGeom>
        </p:spPr>
      </p:pic>
    </p:spTree>
    <p:extLst>
      <p:ext uri="{BB962C8B-B14F-4D97-AF65-F5344CB8AC3E}">
        <p14:creationId xmlns:p14="http://schemas.microsoft.com/office/powerpoint/2010/main" val="8954902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001598522"/>
              </p:ext>
            </p:extLst>
          </p:nvPr>
        </p:nvGraphicFramePr>
        <p:xfrm>
          <a:off x="889149" y="1292771"/>
          <a:ext cx="7716645" cy="5394213"/>
        </p:xfrm>
        <a:graphic>
          <a:graphicData uri="http://schemas.openxmlformats.org/drawingml/2006/table">
            <a:tbl>
              <a:tblPr firstRow="1" firstCol="1" lastRow="1" lastCol="1" bandRow="1" bandCol="1"/>
              <a:tblGrid>
                <a:gridCol w="2740752">
                  <a:extLst>
                    <a:ext uri="{9D8B030D-6E8A-4147-A177-3AD203B41FA5}">
                      <a16:colId xmlns:a16="http://schemas.microsoft.com/office/drawing/2014/main" val="4109426167"/>
                    </a:ext>
                  </a:extLst>
                </a:gridCol>
                <a:gridCol w="74831">
                  <a:extLst>
                    <a:ext uri="{9D8B030D-6E8A-4147-A177-3AD203B41FA5}">
                      <a16:colId xmlns:a16="http://schemas.microsoft.com/office/drawing/2014/main" val="3019291819"/>
                    </a:ext>
                  </a:extLst>
                </a:gridCol>
                <a:gridCol w="4901062">
                  <a:extLst>
                    <a:ext uri="{9D8B030D-6E8A-4147-A177-3AD203B41FA5}">
                      <a16:colId xmlns:a16="http://schemas.microsoft.com/office/drawing/2014/main" val="3142601985"/>
                    </a:ext>
                  </a:extLst>
                </a:gridCol>
              </a:tblGrid>
              <a:tr h="1549390">
                <a:tc>
                  <a:txBody>
                    <a:bodyPr/>
                    <a:lstStyle/>
                    <a:p>
                      <a:pPr marL="67945">
                        <a:spcBef>
                          <a:spcPts val="220"/>
                        </a:spcBef>
                        <a:spcAft>
                          <a:spcPts val="0"/>
                        </a:spcAft>
                      </a:pPr>
                      <a:r>
                        <a:rPr lang="es-ES" sz="1050">
                          <a:effectLst/>
                        </a:rPr>
                        <a:t>Caso de uso N°05</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918335">
                        <a:lnSpc>
                          <a:spcPts val="1400"/>
                        </a:lnSpc>
                        <a:spcBef>
                          <a:spcPts val="165"/>
                        </a:spcBef>
                        <a:spcAft>
                          <a:spcPts val="0"/>
                        </a:spcAft>
                      </a:pPr>
                      <a:r>
                        <a:rPr lang="es-ES" sz="1050" dirty="0" smtClean="0">
                          <a:effectLst/>
                          <a:latin typeface="+mn-lt"/>
                          <a:ea typeface="+mn-ea"/>
                          <a:cs typeface="+mn-cs"/>
                        </a:rPr>
                        <a:t>GESTION</a:t>
                      </a:r>
                      <a:r>
                        <a:rPr lang="es-ES" sz="1050" baseline="0" dirty="0" smtClean="0">
                          <a:effectLst/>
                          <a:latin typeface="+mn-lt"/>
                          <a:ea typeface="+mn-ea"/>
                          <a:cs typeface="+mn-cs"/>
                        </a:rPr>
                        <a:t> DE PRODCUTOS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68355944"/>
                  </a:ext>
                </a:extLst>
              </a:tr>
              <a:tr h="324819">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dirty="0">
                          <a:effectLst/>
                        </a:rPr>
                        <a:t>ELABORADO POR: Richard </a:t>
                      </a:r>
                      <a:r>
                        <a:rPr lang="es-ES" sz="1050" dirty="0" smtClean="0">
                          <a:effectLst/>
                        </a:rPr>
                        <a:t>Barboza-</a:t>
                      </a:r>
                      <a:r>
                        <a:rPr lang="es-ES" sz="1050" dirty="0" err="1" smtClean="0">
                          <a:effectLst/>
                        </a:rPr>
                        <a:t>Nicolas</a:t>
                      </a:r>
                      <a:r>
                        <a:rPr lang="es-ES" sz="1050" dirty="0" smtClean="0">
                          <a:effectLst/>
                        </a:rPr>
                        <a:t> Ardila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626453775"/>
                  </a:ext>
                </a:extLst>
              </a:tr>
              <a:tr h="156211">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dirty="0">
                          <a:effectLst/>
                        </a:rPr>
                        <a:t>Administrador.</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820231986"/>
                  </a:ext>
                </a:extLst>
              </a:tr>
              <a:tr h="322679">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dirty="0" smtClean="0">
                          <a:effectLst/>
                        </a:rPr>
                        <a:t>Agregar,eliminar,actualizar,prestar</a:t>
                      </a:r>
                      <a:r>
                        <a:rPr lang="es-ES" sz="1050" baseline="0" dirty="0" smtClean="0">
                          <a:effectLst/>
                        </a:rPr>
                        <a:t> o consultar </a:t>
                      </a:r>
                      <a:r>
                        <a:rPr lang="es-ES" sz="1050" dirty="0" smtClean="0">
                          <a:effectLst/>
                        </a:rPr>
                        <a:t> </a:t>
                      </a:r>
                      <a:r>
                        <a:rPr lang="es-ES" sz="1050" dirty="0">
                          <a:effectLst/>
                        </a:rPr>
                        <a:t>un artículo </a:t>
                      </a:r>
                      <a:r>
                        <a:rPr lang="es-ES" sz="1050" dirty="0" smtClean="0">
                          <a:effectLst/>
                        </a:rPr>
                        <a:t>del</a:t>
                      </a:r>
                      <a:r>
                        <a:rPr lang="es-ES" sz="1050" baseline="0" dirty="0" smtClean="0">
                          <a:effectLst/>
                        </a:rPr>
                        <a:t> </a:t>
                      </a:r>
                      <a:r>
                        <a:rPr lang="es-ES" sz="1050" dirty="0" smtClean="0">
                          <a:effectLst/>
                        </a:rPr>
                        <a:t>inventario </a:t>
                      </a:r>
                      <a:r>
                        <a:rPr lang="es-ES" sz="1050" dirty="0">
                          <a:effectLst/>
                        </a:rPr>
                        <a:t>del sistema.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51410399"/>
                  </a:ext>
                </a:extLst>
              </a:tr>
              <a:tr h="712619">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dirty="0">
                          <a:effectLst/>
                        </a:rPr>
                        <a:t>El Administrador debe estar registrado en el</a:t>
                      </a:r>
                      <a:r>
                        <a:rPr lang="es-ES" sz="1050" spc="-25" dirty="0">
                          <a:effectLst/>
                        </a:rPr>
                        <a:t> </a:t>
                      </a:r>
                      <a:r>
                        <a:rPr lang="es-ES" sz="1050" dirty="0">
                          <a:effectLst/>
                        </a:rPr>
                        <a:t>sistema.</a:t>
                      </a:r>
                      <a:endParaRPr lang="es-AR" sz="1050" dirty="0">
                        <a:effectLst/>
                      </a:endParaRPr>
                    </a:p>
                    <a:p>
                      <a:pPr marL="342900" lvl="0" indent="-342900">
                        <a:spcBef>
                          <a:spcPts val="320"/>
                        </a:spcBef>
                        <a:spcAft>
                          <a:spcPts val="0"/>
                        </a:spcAft>
                        <a:buFont typeface="Symbol" panose="05050102010706020507" pitchFamily="18" charset="2"/>
                        <a:buChar char=""/>
                        <a:tabLst>
                          <a:tab pos="525780" algn="l"/>
                          <a:tab pos="526415" algn="l"/>
                        </a:tabLst>
                      </a:pPr>
                      <a:r>
                        <a:rPr lang="es-ES" sz="1050" dirty="0">
                          <a:effectLst/>
                        </a:rPr>
                        <a:t>El Administrador debe haber iniciado sesión en el</a:t>
                      </a:r>
                      <a:r>
                        <a:rPr lang="es-ES" sz="1050" spc="-60" dirty="0">
                          <a:effectLst/>
                        </a:rPr>
                        <a:t> </a:t>
                      </a:r>
                      <a:r>
                        <a:rPr lang="es-ES" sz="1050" dirty="0">
                          <a:effectLst/>
                        </a:rPr>
                        <a:t>sistema.</a:t>
                      </a:r>
                      <a:endParaRPr lang="es-AR" sz="1050" dirty="0">
                        <a:effectLst/>
                      </a:endParaRPr>
                    </a:p>
                    <a:p>
                      <a:pPr marL="342900" marR="417195"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dirty="0">
                          <a:effectLst/>
                        </a:rPr>
                        <a:t>El sistema proveerá al </a:t>
                      </a:r>
                      <a:r>
                        <a:rPr lang="es-ES" sz="1050" dirty="0" smtClean="0">
                          <a:effectLst/>
                        </a:rPr>
                        <a:t>Administrador</a:t>
                      </a:r>
                      <a:r>
                        <a:rPr lang="es-ES" sz="1050" baseline="0" dirty="0" smtClean="0">
                          <a:effectLst/>
                        </a:rPr>
                        <a:t> un modulo con las opciones de la gestión de productos.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13057777"/>
                  </a:ext>
                </a:extLst>
              </a:tr>
              <a:tr h="220652">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marR="367030" lvl="0" indent="-342900">
                        <a:spcBef>
                          <a:spcPts val="225"/>
                        </a:spcBef>
                        <a:spcAft>
                          <a:spcPts val="0"/>
                        </a:spcAft>
                        <a:buFont typeface="Symbol" panose="05050102010706020507" pitchFamily="18" charset="2"/>
                        <a:buChar char=""/>
                      </a:pPr>
                      <a:r>
                        <a:rPr lang="es-ES" sz="1050">
                          <a:effectLst/>
                        </a:rPr>
                        <a:t>El usuario podrá agregar un artículo al inventario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856707442"/>
                  </a:ext>
                </a:extLst>
              </a:tr>
              <a:tr h="156211">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941261319"/>
                  </a:ext>
                </a:extLst>
              </a:tr>
              <a:tr h="156211">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72305014"/>
                  </a:ext>
                </a:extLst>
              </a:tr>
              <a:tr h="686707">
                <a:tc gridSpan="2">
                  <a:txBody>
                    <a:bodyPr/>
                    <a:lstStyle/>
                    <a:p>
                      <a:pPr marL="67945">
                        <a:spcBef>
                          <a:spcPts val="210"/>
                        </a:spcBef>
                        <a:spcAft>
                          <a:spcPts val="0"/>
                        </a:spcAft>
                      </a:pPr>
                      <a:r>
                        <a:rPr lang="es-ES" sz="1050" dirty="0">
                          <a:effectLst/>
                        </a:rPr>
                        <a:t>1. Ingresar al módulo de Ingresar nuevo Producto/Artículo.</a:t>
                      </a:r>
                      <a:endParaRPr lang="es-AR" sz="1050" dirty="0">
                        <a:effectLst/>
                      </a:endParaRPr>
                    </a:p>
                    <a:p>
                      <a:pPr marL="67945">
                        <a:lnSpc>
                          <a:spcPts val="1340"/>
                        </a:lnSpc>
                        <a:spcBef>
                          <a:spcPts val="210"/>
                        </a:spcBef>
                        <a:spcAft>
                          <a:spcPts val="0"/>
                        </a:spcAft>
                        <a:tabLst>
                          <a:tab pos="302260" algn="l"/>
                        </a:tabLst>
                      </a:pPr>
                      <a:r>
                        <a:rPr lang="es-ES" sz="1050" dirty="0" smtClean="0">
                          <a:effectLst/>
                        </a:rPr>
                        <a:t>3.Ingresar </a:t>
                      </a:r>
                      <a:r>
                        <a:rPr lang="es-ES" sz="1050" dirty="0">
                          <a:effectLst/>
                        </a:rPr>
                        <a:t>información del</a:t>
                      </a:r>
                      <a:r>
                        <a:rPr lang="es-ES" sz="1050" spc="-15" dirty="0">
                          <a:effectLst/>
                        </a:rPr>
                        <a:t> </a:t>
                      </a:r>
                      <a:r>
                        <a:rPr lang="es-ES" sz="1050" dirty="0">
                          <a:effectLst/>
                        </a:rPr>
                        <a:t>Producto.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dirty="0">
                          <a:effectLst/>
                        </a:rPr>
                        <a:t>2. Carga un formulario para la creación de artículos.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Valida información</a:t>
                      </a:r>
                      <a:r>
                        <a:rPr lang="es-ES" sz="1050" spc="-25" dirty="0">
                          <a:effectLst/>
                        </a:rPr>
                        <a:t> </a:t>
                      </a:r>
                      <a:r>
                        <a:rPr lang="es-ES" sz="1050" dirty="0">
                          <a:effectLst/>
                        </a:rPr>
                        <a:t>ingresada.</a:t>
                      </a:r>
                      <a:endParaRPr lang="es-AR" sz="1050" dirty="0">
                        <a:effectLst/>
                      </a:endParaRPr>
                    </a:p>
                    <a:p>
                      <a:pPr marL="342900" lvl="0" indent="-342900">
                        <a:spcBef>
                          <a:spcPts val="110"/>
                        </a:spcBef>
                        <a:spcAft>
                          <a:spcPts val="0"/>
                        </a:spcAft>
                        <a:buSzPts val="1100"/>
                        <a:buFont typeface="Calibri" panose="020F0502020204030204" pitchFamily="34" charset="0"/>
                        <a:buAutoNum type="arabicPeriod" startAt="4"/>
                        <a:tabLst>
                          <a:tab pos="518795" algn="l"/>
                          <a:tab pos="519430" algn="l"/>
                        </a:tabLst>
                      </a:pPr>
                      <a:r>
                        <a:rPr lang="es-ES" sz="1050" dirty="0">
                          <a:effectLst/>
                        </a:rPr>
                        <a:t>Almacena la</a:t>
                      </a:r>
                      <a:r>
                        <a:rPr lang="es-ES" sz="1050" spc="-20" dirty="0">
                          <a:effectLst/>
                        </a:rPr>
                        <a:t> </a:t>
                      </a:r>
                      <a:r>
                        <a:rPr lang="es-ES" sz="1050" dirty="0">
                          <a:effectLst/>
                        </a:rPr>
                        <a:t>información.</a:t>
                      </a:r>
                      <a:endParaRPr lang="es-AR" sz="1050" dirty="0">
                        <a:effectLst/>
                      </a:endParaRPr>
                    </a:p>
                    <a:p>
                      <a:pPr marL="342900" marR="537210" lvl="0" indent="-342900">
                        <a:lnSpc>
                          <a:spcPts val="1400"/>
                        </a:lnSpc>
                        <a:spcBef>
                          <a:spcPts val="50"/>
                        </a:spcBef>
                        <a:spcAft>
                          <a:spcPts val="0"/>
                        </a:spcAft>
                        <a:buSzPts val="1100"/>
                        <a:buFont typeface="Calibri" panose="020F0502020204030204" pitchFamily="34" charset="0"/>
                        <a:buAutoNum type="arabicPeriod" startAt="4"/>
                        <a:tabLst>
                          <a:tab pos="518795" algn="l"/>
                          <a:tab pos="519430" algn="l"/>
                        </a:tabLst>
                      </a:pPr>
                      <a:r>
                        <a:rPr lang="es-ES" sz="1050" dirty="0">
                          <a:effectLst/>
                        </a:rPr>
                        <a:t>Notifica al usuario el estado de la operación (exitosa o</a:t>
                      </a:r>
                      <a:r>
                        <a:rPr lang="es-ES" sz="1050" spc="-20" dirty="0">
                          <a:effectLst/>
                        </a:rPr>
                        <a:t> </a:t>
                      </a:r>
                      <a:r>
                        <a:rPr lang="es-ES" sz="1050" dirty="0">
                          <a:effectLst/>
                        </a:rPr>
                        <a:t>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899692863"/>
                  </a:ext>
                </a:extLst>
              </a:tr>
              <a:tr h="1011651">
                <a:tc gridSpan="3">
                  <a:txBody>
                    <a:bodyPr/>
                    <a:lstStyle/>
                    <a:p>
                      <a:pPr marL="67945">
                        <a:spcBef>
                          <a:spcPts val="220"/>
                        </a:spcBef>
                        <a:spcAft>
                          <a:spcPts val="0"/>
                        </a:spcAft>
                      </a:pPr>
                      <a:r>
                        <a:rPr lang="es-ES" sz="1050" dirty="0">
                          <a:effectLst/>
                        </a:rPr>
                        <a:t>Situaciones excepcionales</a:t>
                      </a:r>
                      <a:endParaRPr lang="es-AR" sz="1050" dirty="0">
                        <a:effectLst/>
                      </a:endParaRPr>
                    </a:p>
                    <a:p>
                      <a:pPr marL="342900" lvl="0" indent="-342900">
                        <a:spcBef>
                          <a:spcPts val="220"/>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Ingresar nuevo</a:t>
                      </a:r>
                      <a:r>
                        <a:rPr lang="es-ES" sz="1050" spc="-55" dirty="0">
                          <a:effectLst/>
                        </a:rPr>
                        <a:t> </a:t>
                      </a:r>
                      <a:r>
                        <a:rPr lang="es-ES" sz="1050" dirty="0">
                          <a:effectLst/>
                        </a:rPr>
                        <a:t>artículo.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El Usuario no ingresó los campos requeridos.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endParaRPr>
                    </a:p>
                    <a:p>
                      <a:pPr marL="342900" lvl="0" indent="-342900">
                        <a:spcBef>
                          <a:spcPts val="100"/>
                        </a:spcBef>
                        <a:spcAft>
                          <a:spcPts val="0"/>
                        </a:spcAft>
                        <a:buSzPts val="1100"/>
                        <a:buFont typeface="Arial" panose="020B0604020202020204" pitchFamily="34" charset="0"/>
                        <a:buChar char="•"/>
                        <a:tabLst>
                          <a:tab pos="296545" algn="l"/>
                          <a:tab pos="297180" algn="l"/>
                        </a:tabLst>
                      </a:pPr>
                      <a:r>
                        <a:rPr lang="es-ES" sz="1050" dirty="0">
                          <a:effectLst/>
                        </a:rPr>
                        <a:t>El artículo ya</a:t>
                      </a:r>
                      <a:r>
                        <a:rPr lang="es-ES" sz="1050" spc="-10" dirty="0">
                          <a:effectLst/>
                        </a:rPr>
                        <a:t> </a:t>
                      </a:r>
                      <a:r>
                        <a:rPr lang="es-ES" sz="1050" dirty="0">
                          <a:effectLst/>
                        </a:rPr>
                        <a:t>existe.</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158196707"/>
                  </a:ext>
                </a:extLst>
              </a:tr>
            </a:tbl>
          </a:graphicData>
        </a:graphic>
      </p:graphicFrame>
    </p:spTree>
    <p:extLst>
      <p:ext uri="{BB962C8B-B14F-4D97-AF65-F5344CB8AC3E}">
        <p14:creationId xmlns:p14="http://schemas.microsoft.com/office/powerpoint/2010/main" val="3735661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79714" y="600891"/>
            <a:ext cx="7302137" cy="718458"/>
          </a:xfrm>
          <a:prstGeom prst="rect">
            <a:avLst/>
          </a:prstGeom>
        </p:spPr>
        <p:txBody>
          <a:bodyPr vert="horz" wrap="square" lIns="91440" tIns="45720" rIns="91440" bIns="45720" rtlCol="0" anchor="ctr">
            <a:noAutofit/>
          </a:bodyPr>
          <a:lstStyle/>
          <a:p>
            <a:pPr algn="ctr"/>
            <a:r>
              <a:rPr lang="es-MX" sz="4400" b="1" dirty="0" smtClean="0">
                <a:solidFill>
                  <a:srgbClr val="92D050"/>
                </a:solidFill>
              </a:rPr>
              <a:t>Gestión de usuario</a:t>
            </a:r>
            <a:endParaRPr lang="es-419" sz="4400" b="1" dirty="0" smtClean="0">
              <a:solidFill>
                <a:srgbClr val="92D050"/>
              </a:solidFill>
            </a:endParaRPr>
          </a:p>
        </p:txBody>
      </p:sp>
      <p:pic>
        <p:nvPicPr>
          <p:cNvPr id="5" name="Imagen 4"/>
          <p:cNvPicPr>
            <a:picLocks noChangeAspect="1"/>
          </p:cNvPicPr>
          <p:nvPr/>
        </p:nvPicPr>
        <p:blipFill>
          <a:blip r:embed="rId2"/>
          <a:stretch>
            <a:fillRect/>
          </a:stretch>
        </p:blipFill>
        <p:spPr>
          <a:xfrm>
            <a:off x="104503" y="1813488"/>
            <a:ext cx="9039497" cy="4273803"/>
          </a:xfrm>
          <a:prstGeom prst="rect">
            <a:avLst/>
          </a:prstGeom>
        </p:spPr>
      </p:pic>
    </p:spTree>
    <p:extLst>
      <p:ext uri="{BB962C8B-B14F-4D97-AF65-F5344CB8AC3E}">
        <p14:creationId xmlns:p14="http://schemas.microsoft.com/office/powerpoint/2010/main" val="17917177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494087698"/>
              </p:ext>
            </p:extLst>
          </p:nvPr>
        </p:nvGraphicFramePr>
        <p:xfrm>
          <a:off x="714702" y="878734"/>
          <a:ext cx="8125266" cy="5572550"/>
        </p:xfrm>
        <a:graphic>
          <a:graphicData uri="http://schemas.openxmlformats.org/drawingml/2006/table">
            <a:tbl>
              <a:tblPr firstRow="1" firstCol="1" lastRow="1" lastCol="1" bandRow="1" bandCol="1"/>
              <a:tblGrid>
                <a:gridCol w="2889373">
                  <a:extLst>
                    <a:ext uri="{9D8B030D-6E8A-4147-A177-3AD203B41FA5}">
                      <a16:colId xmlns:a16="http://schemas.microsoft.com/office/drawing/2014/main" val="1024855769"/>
                    </a:ext>
                  </a:extLst>
                </a:gridCol>
                <a:gridCol w="69068">
                  <a:extLst>
                    <a:ext uri="{9D8B030D-6E8A-4147-A177-3AD203B41FA5}">
                      <a16:colId xmlns:a16="http://schemas.microsoft.com/office/drawing/2014/main" val="3562379286"/>
                    </a:ext>
                  </a:extLst>
                </a:gridCol>
                <a:gridCol w="5166825">
                  <a:extLst>
                    <a:ext uri="{9D8B030D-6E8A-4147-A177-3AD203B41FA5}">
                      <a16:colId xmlns:a16="http://schemas.microsoft.com/office/drawing/2014/main" val="3068535978"/>
                    </a:ext>
                  </a:extLst>
                </a:gridCol>
              </a:tblGrid>
              <a:tr h="414327">
                <a:tc>
                  <a:txBody>
                    <a:bodyPr/>
                    <a:lstStyle/>
                    <a:p>
                      <a:pPr marL="67945">
                        <a:spcBef>
                          <a:spcPts val="210"/>
                        </a:spcBef>
                        <a:spcAft>
                          <a:spcPts val="0"/>
                        </a:spcAft>
                      </a:pPr>
                      <a:r>
                        <a:rPr lang="es-ES" sz="1050">
                          <a:effectLst/>
                        </a:rPr>
                        <a:t>Caso de uso N°03</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8005">
                        <a:lnSpc>
                          <a:spcPts val="1450"/>
                        </a:lnSpc>
                        <a:spcBef>
                          <a:spcPts val="105"/>
                        </a:spcBef>
                        <a:spcAft>
                          <a:spcPts val="0"/>
                        </a:spcAft>
                      </a:pPr>
                      <a:r>
                        <a:rPr lang="es-ES" sz="1050" dirty="0" smtClean="0">
                          <a:effectLst/>
                        </a:rPr>
                        <a:t>Gestionar usuarios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925814852"/>
                  </a:ext>
                </a:extLst>
              </a:tr>
              <a:tr h="413663">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40"/>
                        </a:spcBef>
                        <a:spcAft>
                          <a:spcPts val="0"/>
                        </a:spcAft>
                      </a:pPr>
                      <a:r>
                        <a:rPr lang="es-ES" sz="1050" dirty="0">
                          <a:effectLst/>
                        </a:rPr>
                        <a:t>ELABORADO POR: Richard </a:t>
                      </a:r>
                      <a:r>
                        <a:rPr lang="es-ES" sz="1050" dirty="0" smtClean="0">
                          <a:effectLst/>
                        </a:rPr>
                        <a:t>Barboza-</a:t>
                      </a:r>
                      <a:r>
                        <a:rPr lang="es-ES" sz="1050" dirty="0" err="1" smtClean="0">
                          <a:effectLst/>
                        </a:rPr>
                        <a:t>Nicolas</a:t>
                      </a:r>
                      <a:r>
                        <a:rPr lang="es-ES" sz="1050" dirty="0" smtClean="0">
                          <a:effectLst/>
                        </a:rPr>
                        <a:t> Ardila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375037452"/>
                  </a:ext>
                </a:extLst>
              </a:tr>
              <a:tr h="221724">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a:effectLst/>
                        </a:rPr>
                        <a:t>Administrador.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735164800"/>
                  </a:ext>
                </a:extLst>
              </a:tr>
              <a:tr h="385204">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dirty="0" smtClean="0">
                          <a:effectLst/>
                        </a:rPr>
                        <a:t>Modificar</a:t>
                      </a:r>
                      <a:r>
                        <a:rPr lang="es-ES" sz="1050" baseline="0" dirty="0" smtClean="0">
                          <a:effectLst/>
                        </a:rPr>
                        <a:t> las opciones de los usuarios </a:t>
                      </a:r>
                      <a:r>
                        <a:rPr lang="es-ES" sz="1050" dirty="0" smtClean="0">
                          <a:effectLst/>
                        </a:rPr>
                        <a:t>en </a:t>
                      </a:r>
                      <a:r>
                        <a:rPr lang="es-ES" sz="1050" dirty="0">
                          <a:effectLst/>
                        </a:rPr>
                        <a:t>el sistema.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125468035"/>
                  </a:ext>
                </a:extLst>
              </a:tr>
              <a:tr h="1339278">
                <a:tc>
                  <a:txBody>
                    <a:bodyPr/>
                    <a:lstStyle/>
                    <a:p>
                      <a:pPr marL="67945">
                        <a:spcBef>
                          <a:spcPts val="22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35"/>
                        </a:spcBef>
                        <a:spcAft>
                          <a:spcPts val="0"/>
                        </a:spcAft>
                        <a:buSzPts val="1100"/>
                        <a:buFont typeface="Arial" panose="020B0604020202020204" pitchFamily="34" charset="0"/>
                        <a:buChar char="•"/>
                        <a:tabLst>
                          <a:tab pos="525780" algn="l"/>
                          <a:tab pos="526415" algn="l"/>
                        </a:tabLst>
                      </a:pPr>
                      <a:r>
                        <a:rPr lang="es-ES" sz="1050" dirty="0">
                          <a:effectLst/>
                        </a:rPr>
                        <a:t>El Administrador debe estar registrado en el</a:t>
                      </a:r>
                      <a:r>
                        <a:rPr lang="es-ES" sz="1050" spc="-25" dirty="0">
                          <a:effectLst/>
                        </a:rPr>
                        <a:t> </a:t>
                      </a:r>
                      <a:r>
                        <a:rPr lang="es-ES" sz="1050" dirty="0">
                          <a:effectLst/>
                        </a:rPr>
                        <a:t>sistema.</a:t>
                      </a:r>
                      <a:endParaRPr lang="es-AR" sz="1050" dirty="0">
                        <a:effectLst/>
                      </a:endParaRPr>
                    </a:p>
                    <a:p>
                      <a:pPr marL="342900" lvl="0" indent="-342900">
                        <a:spcBef>
                          <a:spcPts val="290"/>
                        </a:spcBef>
                        <a:spcAft>
                          <a:spcPts val="0"/>
                        </a:spcAft>
                        <a:buSzPts val="1100"/>
                        <a:buFont typeface="Arial" panose="020B0604020202020204" pitchFamily="34" charset="0"/>
                        <a:buChar char="•"/>
                        <a:tabLst>
                          <a:tab pos="525780" algn="l"/>
                          <a:tab pos="526415" algn="l"/>
                        </a:tabLst>
                      </a:pPr>
                      <a:r>
                        <a:rPr lang="es-ES" sz="1050" dirty="0">
                          <a:effectLst/>
                        </a:rPr>
                        <a:t>El Administrador debe haber iniciado sesión en el</a:t>
                      </a:r>
                      <a:r>
                        <a:rPr lang="es-ES" sz="1050" spc="-105" dirty="0">
                          <a:effectLst/>
                        </a:rPr>
                        <a:t> </a:t>
                      </a:r>
                      <a:r>
                        <a:rPr lang="es-ES" sz="1050" dirty="0">
                          <a:effectLst/>
                        </a:rPr>
                        <a:t>sistema.</a:t>
                      </a:r>
                      <a:endParaRPr lang="es-AR" sz="1050" dirty="0">
                        <a:effectLst/>
                      </a:endParaRPr>
                    </a:p>
                    <a:p>
                      <a:pPr marL="342900" marR="448310" lvl="0" indent="-342900">
                        <a:lnSpc>
                          <a:spcPct val="107000"/>
                        </a:lnSpc>
                        <a:spcBef>
                          <a:spcPts val="290"/>
                        </a:spcBef>
                        <a:spcAft>
                          <a:spcPts val="0"/>
                        </a:spcAft>
                        <a:buSzPts val="1100"/>
                        <a:buFont typeface="Arial" panose="020B0604020202020204" pitchFamily="34" charset="0"/>
                        <a:buChar char="•"/>
                        <a:tabLst>
                          <a:tab pos="525780" algn="l"/>
                          <a:tab pos="526415" algn="l"/>
                        </a:tabLst>
                      </a:pPr>
                      <a:r>
                        <a:rPr lang="es-ES" sz="1050" dirty="0">
                          <a:effectLst/>
                        </a:rPr>
                        <a:t>El sistema proveerá al usuario </a:t>
                      </a:r>
                      <a:r>
                        <a:rPr lang="es-ES" sz="1050" dirty="0" smtClean="0">
                          <a:effectLst/>
                        </a:rPr>
                        <a:t>las opciones de actualizar</a:t>
                      </a:r>
                      <a:r>
                        <a:rPr lang="es-ES" sz="1050" baseline="0" dirty="0" smtClean="0">
                          <a:effectLst/>
                        </a:rPr>
                        <a:t> ,eliminar, </a:t>
                      </a:r>
                      <a:r>
                        <a:rPr lang="es-ES" sz="1050" baseline="0" dirty="0" err="1" smtClean="0">
                          <a:effectLst/>
                        </a:rPr>
                        <a:t>bloquear,etc</a:t>
                      </a:r>
                      <a:r>
                        <a:rPr lang="es-ES" sz="1050" baseline="0" dirty="0" smtClean="0">
                          <a:effectLst/>
                        </a:rPr>
                        <a:t>.</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124524460"/>
                  </a:ext>
                </a:extLst>
              </a:tr>
              <a:tr h="414327">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297180" marR="56515">
                        <a:lnSpc>
                          <a:spcPts val="1450"/>
                        </a:lnSpc>
                        <a:spcBef>
                          <a:spcPts val="105"/>
                        </a:spcBef>
                        <a:spcAft>
                          <a:spcPts val="0"/>
                        </a:spcAft>
                      </a:pPr>
                      <a:r>
                        <a:rPr lang="es-ES" sz="1050" dirty="0">
                          <a:effectLst/>
                        </a:rPr>
                        <a:t>El usuario podrá consultar la información </a:t>
                      </a:r>
                      <a:r>
                        <a:rPr lang="es-ES" sz="1050" dirty="0" smtClean="0">
                          <a:effectLst/>
                        </a:rPr>
                        <a:t>de los usuarios registrado </a:t>
                      </a:r>
                      <a:r>
                        <a:rPr lang="es-ES" sz="1050" dirty="0">
                          <a:effectLst/>
                        </a:rPr>
                        <a:t>en el sistema.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71686502"/>
                  </a:ext>
                </a:extLst>
              </a:tr>
              <a:tr h="221724">
                <a:tc gridSpan="3">
                  <a:txBody>
                    <a:bodyPr/>
                    <a:lstStyle/>
                    <a:p>
                      <a:pPr marL="67945" algn="ctr">
                        <a:spcBef>
                          <a:spcPts val="210"/>
                        </a:spcBef>
                        <a:spcAft>
                          <a:spcPts val="0"/>
                        </a:spcAft>
                      </a:pPr>
                      <a:r>
                        <a:rPr lang="es-ES" sz="1050">
                          <a:effectLst/>
                        </a:rPr>
                        <a:t>FLUJO DE EVENTOS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4030292401"/>
                  </a:ext>
                </a:extLst>
              </a:tr>
              <a:tr h="221724">
                <a:tc gridSpan="2">
                  <a:txBody>
                    <a:bodyPr/>
                    <a:lstStyle/>
                    <a:p>
                      <a:pPr marL="67945" algn="ctr">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lgn="ctr">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69439421"/>
                  </a:ext>
                </a:extLst>
              </a:tr>
              <a:tr h="930578">
                <a:tc gridSpan="2">
                  <a:txBody>
                    <a:bodyPr/>
                    <a:lstStyle/>
                    <a:p>
                      <a:pPr marL="67945">
                        <a:spcBef>
                          <a:spcPts val="210"/>
                        </a:spcBef>
                        <a:spcAft>
                          <a:spcPts val="0"/>
                        </a:spcAft>
                      </a:pPr>
                      <a:r>
                        <a:rPr lang="es-ES" sz="1050">
                          <a:effectLst/>
                        </a:rPr>
                        <a:t>1. Ingresar al módulo de Consultar Productos/Artículos</a:t>
                      </a:r>
                      <a:endParaRPr lang="es-AR" sz="1050">
                        <a:effectLst/>
                      </a:endParaRPr>
                    </a:p>
                    <a:p>
                      <a:pPr marL="67945" marR="412750">
                        <a:lnSpc>
                          <a:spcPct val="107000"/>
                        </a:lnSpc>
                        <a:spcBef>
                          <a:spcPts val="210"/>
                        </a:spcBef>
                        <a:spcAft>
                          <a:spcPts val="0"/>
                        </a:spcAft>
                      </a:pPr>
                      <a:r>
                        <a:rPr lang="es-ES" sz="1050">
                          <a:effectLst/>
                        </a:rPr>
                        <a:t>3. Seleccionar producto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2. Mostrar lista de los productos ingresados en el sistema.</a:t>
                      </a:r>
                      <a:endParaRPr lang="es-AR" sz="1050">
                        <a:effectLst/>
                      </a:endParaRPr>
                    </a:p>
                    <a:p>
                      <a:pPr marL="67945">
                        <a:lnSpc>
                          <a:spcPts val="1335"/>
                        </a:lnSpc>
                        <a:spcBef>
                          <a:spcPts val="210"/>
                        </a:spcBef>
                        <a:spcAft>
                          <a:spcPts val="0"/>
                        </a:spcAft>
                        <a:tabLst>
                          <a:tab pos="518795" algn="l"/>
                          <a:tab pos="519430" algn="l"/>
                        </a:tabLst>
                      </a:pPr>
                      <a:r>
                        <a:rPr lang="es-ES" sz="1050">
                          <a:effectLst/>
                        </a:rPr>
                        <a:t>4.Muestra información del</a:t>
                      </a:r>
                      <a:r>
                        <a:rPr lang="es-ES" sz="1050" spc="215">
                          <a:effectLst/>
                        </a:rPr>
                        <a:t> </a:t>
                      </a:r>
                      <a:r>
                        <a:rPr lang="es-ES" sz="1050">
                          <a:effectLst/>
                        </a:rPr>
                        <a:t>artículo.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495294048"/>
                  </a:ext>
                </a:extLst>
              </a:tr>
              <a:tr h="1010001">
                <a:tc gridSpan="3">
                  <a:txBody>
                    <a:bodyPr/>
                    <a:lstStyle/>
                    <a:p>
                      <a:pPr marL="67945">
                        <a:spcBef>
                          <a:spcPts val="210"/>
                        </a:spcBef>
                        <a:spcAft>
                          <a:spcPts val="0"/>
                        </a:spcAft>
                      </a:pPr>
                      <a:r>
                        <a:rPr lang="es-ES" sz="1050" dirty="0">
                          <a:effectLst/>
                        </a:rPr>
                        <a:t>Situaciones excepcionales</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95"/>
                        </a:spcBef>
                        <a:spcAft>
                          <a:spcPts val="0"/>
                        </a:spcAft>
                        <a:buSzPts val="1100"/>
                        <a:buFont typeface="Arial" panose="020B0604020202020204" pitchFamily="34" charset="0"/>
                        <a:buChar char="•"/>
                        <a:tabLst>
                          <a:tab pos="296545" algn="l"/>
                          <a:tab pos="297180" algn="l"/>
                        </a:tabLst>
                      </a:pPr>
                      <a:r>
                        <a:rPr lang="es-ES" sz="1050" dirty="0">
                          <a:effectLst/>
                        </a:rPr>
                        <a:t>Los datos ingresados son</a:t>
                      </a:r>
                      <a:r>
                        <a:rPr lang="es-ES" sz="1050" spc="-25" dirty="0">
                          <a:effectLst/>
                        </a:rPr>
                        <a:t> </a:t>
                      </a:r>
                      <a:r>
                        <a:rPr lang="es-ES" sz="1050" dirty="0">
                          <a:effectLst/>
                        </a:rPr>
                        <a:t>incorrectos.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3029449810"/>
                  </a:ext>
                </a:extLst>
              </a:tr>
            </a:tbl>
          </a:graphicData>
        </a:graphic>
      </p:graphicFrame>
    </p:spTree>
    <p:extLst>
      <p:ext uri="{BB962C8B-B14F-4D97-AF65-F5344CB8AC3E}">
        <p14:creationId xmlns:p14="http://schemas.microsoft.com/office/powerpoint/2010/main" val="39070495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024744" y="594359"/>
            <a:ext cx="6160498" cy="1110343"/>
          </a:xfrm>
          <a:prstGeom prst="rect">
            <a:avLst/>
          </a:prstGeom>
        </p:spPr>
        <p:txBody>
          <a:bodyPr vert="horz" wrap="square" lIns="91440" tIns="45720" rIns="91440" bIns="45720" rtlCol="0" anchor="ctr">
            <a:noAutofit/>
          </a:bodyPr>
          <a:lstStyle/>
          <a:p>
            <a:pPr algn="ctr"/>
            <a:r>
              <a:rPr lang="es-MX" sz="4000" b="1" dirty="0" smtClean="0">
                <a:solidFill>
                  <a:srgbClr val="92D050"/>
                </a:solidFill>
              </a:rPr>
              <a:t>REPORTES</a:t>
            </a:r>
            <a:endParaRPr lang="es-MX" sz="4000" b="1" dirty="0" smtClean="0">
              <a:solidFill>
                <a:srgbClr val="92D050"/>
              </a:solidFill>
            </a:endParaRPr>
          </a:p>
          <a:p>
            <a:pPr algn="ctr"/>
            <a:endParaRPr lang="es-419" sz="4000" b="1" dirty="0" smtClean="0">
              <a:solidFill>
                <a:srgbClr val="92D050"/>
              </a:solidFill>
            </a:endParaRPr>
          </a:p>
        </p:txBody>
      </p:sp>
      <p:pic>
        <p:nvPicPr>
          <p:cNvPr id="2" name="Imagen 1"/>
          <p:cNvPicPr>
            <a:picLocks noChangeAspect="1"/>
          </p:cNvPicPr>
          <p:nvPr/>
        </p:nvPicPr>
        <p:blipFill>
          <a:blip r:embed="rId2"/>
          <a:stretch>
            <a:fillRect/>
          </a:stretch>
        </p:blipFill>
        <p:spPr>
          <a:xfrm>
            <a:off x="55276" y="1899829"/>
            <a:ext cx="9088724" cy="4827542"/>
          </a:xfrm>
          <a:prstGeom prst="rect">
            <a:avLst/>
          </a:prstGeom>
        </p:spPr>
      </p:pic>
    </p:spTree>
    <p:extLst>
      <p:ext uri="{BB962C8B-B14F-4D97-AF65-F5344CB8AC3E}">
        <p14:creationId xmlns:p14="http://schemas.microsoft.com/office/powerpoint/2010/main" val="2273579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43576899"/>
              </p:ext>
            </p:extLst>
          </p:nvPr>
        </p:nvGraphicFramePr>
        <p:xfrm>
          <a:off x="756746" y="713678"/>
          <a:ext cx="7740483" cy="5792224"/>
        </p:xfrm>
        <a:graphic>
          <a:graphicData uri="http://schemas.openxmlformats.org/drawingml/2006/table">
            <a:tbl>
              <a:tblPr firstRow="1" firstCol="1" lastRow="1" lastCol="1" bandRow="1" bandCol="1"/>
              <a:tblGrid>
                <a:gridCol w="2738705">
                  <a:extLst>
                    <a:ext uri="{9D8B030D-6E8A-4147-A177-3AD203B41FA5}">
                      <a16:colId xmlns:a16="http://schemas.microsoft.com/office/drawing/2014/main" val="2935427900"/>
                    </a:ext>
                  </a:extLst>
                </a:gridCol>
                <a:gridCol w="104375">
                  <a:extLst>
                    <a:ext uri="{9D8B030D-6E8A-4147-A177-3AD203B41FA5}">
                      <a16:colId xmlns:a16="http://schemas.microsoft.com/office/drawing/2014/main" val="1883153429"/>
                    </a:ext>
                  </a:extLst>
                </a:gridCol>
                <a:gridCol w="4897403">
                  <a:extLst>
                    <a:ext uri="{9D8B030D-6E8A-4147-A177-3AD203B41FA5}">
                      <a16:colId xmlns:a16="http://schemas.microsoft.com/office/drawing/2014/main" val="2047436232"/>
                    </a:ext>
                  </a:extLst>
                </a:gridCol>
              </a:tblGrid>
              <a:tr h="333619">
                <a:tc>
                  <a:txBody>
                    <a:bodyPr/>
                    <a:lstStyle/>
                    <a:p>
                      <a:pPr marL="67945">
                        <a:spcBef>
                          <a:spcPts val="210"/>
                        </a:spcBef>
                        <a:spcAft>
                          <a:spcPts val="0"/>
                        </a:spcAft>
                      </a:pPr>
                      <a:r>
                        <a:rPr lang="es-ES_tradnl" sz="1050">
                          <a:effectLst/>
                        </a:rPr>
                        <a:t/>
                      </a:r>
                      <a:br>
                        <a:rPr lang="es-ES_tradnl" sz="1050">
                          <a:effectLst/>
                        </a:rPr>
                      </a:br>
                      <a:r>
                        <a:rPr lang="es-ES" sz="1050">
                          <a:effectLst/>
                        </a:rPr>
                        <a:t>Caso de uso N°04</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marR="1811655">
                        <a:lnSpc>
                          <a:spcPts val="1450"/>
                        </a:lnSpc>
                        <a:spcBef>
                          <a:spcPts val="105"/>
                        </a:spcBef>
                        <a:spcAft>
                          <a:spcPts val="0"/>
                        </a:spcAft>
                      </a:pPr>
                      <a:r>
                        <a:rPr lang="es-ES" sz="1050" dirty="0" smtClean="0">
                          <a:effectLst/>
                        </a:rPr>
                        <a:t>Reportes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038987904"/>
                  </a:ext>
                </a:extLst>
              </a:tr>
              <a:tr h="346857">
                <a:tc>
                  <a:txBody>
                    <a:bodyPr/>
                    <a:lstStyle/>
                    <a:p>
                      <a:pPr marL="67945">
                        <a:spcBef>
                          <a:spcPts val="210"/>
                        </a:spcBef>
                        <a:spcAft>
                          <a:spcPts val="0"/>
                        </a:spcAft>
                      </a:pPr>
                      <a:r>
                        <a:rPr lang="es-ES" sz="1050">
                          <a:effectLst/>
                        </a:rPr>
                        <a:t>Fecha:</a:t>
                      </a:r>
                      <a:endParaRPr lang="es-AR" sz="1050">
                        <a:effectLst/>
                      </a:endParaRPr>
                    </a:p>
                    <a:p>
                      <a:pPr marL="67945">
                        <a:spcBef>
                          <a:spcPts val="110"/>
                        </a:spcBef>
                        <a:spcAft>
                          <a:spcPts val="0"/>
                        </a:spcAft>
                      </a:pPr>
                      <a:r>
                        <a:rPr lang="es-ES" sz="1050">
                          <a:effectLst/>
                        </a:rPr>
                        <a:t>23 de junio de 2019</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930"/>
                        </a:spcBef>
                        <a:spcAft>
                          <a:spcPts val="0"/>
                        </a:spcAft>
                      </a:pPr>
                      <a:r>
                        <a:rPr lang="es-ES" sz="1050" dirty="0">
                          <a:effectLst/>
                        </a:rPr>
                        <a:t>ELABORADO POR: Richard Barboza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4007677850"/>
                  </a:ext>
                </a:extLst>
              </a:tr>
              <a:tr h="166809">
                <a:tc>
                  <a:txBody>
                    <a:bodyPr/>
                    <a:lstStyle/>
                    <a:p>
                      <a:pPr marL="67945">
                        <a:spcBef>
                          <a:spcPts val="210"/>
                        </a:spcBef>
                        <a:spcAft>
                          <a:spcPts val="0"/>
                        </a:spcAft>
                      </a:pPr>
                      <a:r>
                        <a:rPr lang="es-ES" sz="1050">
                          <a:effectLst/>
                        </a:rPr>
                        <a:t>ACTORES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68580">
                        <a:spcBef>
                          <a:spcPts val="210"/>
                        </a:spcBef>
                        <a:spcAft>
                          <a:spcPts val="0"/>
                        </a:spcAft>
                      </a:pPr>
                      <a:r>
                        <a:rPr lang="es-ES" sz="1050" dirty="0">
                          <a:effectLst/>
                        </a:rPr>
                        <a:t>Administrador.</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2230978947"/>
                  </a:ext>
                </a:extLst>
              </a:tr>
              <a:tr h="240319">
                <a:tc>
                  <a:txBody>
                    <a:bodyPr/>
                    <a:lstStyle/>
                    <a:p>
                      <a:pPr marL="67945">
                        <a:spcBef>
                          <a:spcPts val="210"/>
                        </a:spcBef>
                        <a:spcAft>
                          <a:spcPts val="0"/>
                        </a:spcAft>
                      </a:pPr>
                      <a:r>
                        <a:rPr lang="es-ES" sz="1050">
                          <a:effectLst/>
                        </a:rPr>
                        <a:t>OBJETIVO</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10"/>
                        </a:spcBef>
                        <a:spcAft>
                          <a:spcPts val="0"/>
                        </a:spcAft>
                        <a:buFont typeface="Symbol" panose="05050102010706020507" pitchFamily="18" charset="2"/>
                        <a:buChar char=""/>
                      </a:pPr>
                      <a:r>
                        <a:rPr lang="es-ES" sz="1050" dirty="0" smtClean="0">
                          <a:effectLst/>
                        </a:rPr>
                        <a:t>Gestionar los</a:t>
                      </a:r>
                      <a:r>
                        <a:rPr lang="es-ES" sz="1050" baseline="0" dirty="0" smtClean="0">
                          <a:effectLst/>
                        </a:rPr>
                        <a:t> reportes de los</a:t>
                      </a:r>
                      <a:r>
                        <a:rPr lang="es-ES" sz="1050" dirty="0" smtClean="0">
                          <a:effectLst/>
                        </a:rPr>
                        <a:t> Productos.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1310246819"/>
                  </a:ext>
                </a:extLst>
              </a:tr>
              <a:tr h="835543">
                <a:tc>
                  <a:txBody>
                    <a:bodyPr/>
                    <a:lstStyle/>
                    <a:p>
                      <a:pPr marL="67945">
                        <a:spcBef>
                          <a:spcPts val="210"/>
                        </a:spcBef>
                        <a:spcAft>
                          <a:spcPts val="0"/>
                        </a:spcAft>
                      </a:pPr>
                      <a:r>
                        <a:rPr lang="es-ES" sz="1050">
                          <a:effectLst/>
                        </a:rPr>
                        <a:t>PRECONDICIONES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0"/>
                        </a:spcBef>
                        <a:spcAft>
                          <a:spcPts val="0"/>
                        </a:spcAft>
                        <a:buFont typeface="Symbol" panose="05050102010706020507" pitchFamily="18" charset="2"/>
                        <a:buChar char=""/>
                        <a:tabLst>
                          <a:tab pos="525780" algn="l"/>
                          <a:tab pos="526415" algn="l"/>
                        </a:tabLst>
                      </a:pPr>
                      <a:r>
                        <a:rPr lang="es-ES" sz="1050" dirty="0">
                          <a:effectLst/>
                        </a:rPr>
                        <a:t>El Administrador debe estar registrado en el</a:t>
                      </a:r>
                      <a:r>
                        <a:rPr lang="es-ES" sz="1050" spc="-25" dirty="0">
                          <a:effectLst/>
                        </a:rPr>
                        <a:t> </a:t>
                      </a:r>
                      <a:r>
                        <a:rPr lang="es-ES" sz="1050" dirty="0">
                          <a:effectLst/>
                        </a:rPr>
                        <a:t>sistema.</a:t>
                      </a:r>
                      <a:endParaRPr lang="es-AR" sz="1050" dirty="0">
                        <a:effectLst/>
                      </a:endParaRPr>
                    </a:p>
                    <a:p>
                      <a:pPr marL="342900" lvl="0" indent="-342900">
                        <a:spcBef>
                          <a:spcPts val="305"/>
                        </a:spcBef>
                        <a:spcAft>
                          <a:spcPts val="0"/>
                        </a:spcAft>
                        <a:buFont typeface="Symbol" panose="05050102010706020507" pitchFamily="18" charset="2"/>
                        <a:buChar char=""/>
                        <a:tabLst>
                          <a:tab pos="525780" algn="l"/>
                          <a:tab pos="526415" algn="l"/>
                        </a:tabLst>
                      </a:pPr>
                      <a:r>
                        <a:rPr lang="es-ES" sz="1050" dirty="0">
                          <a:effectLst/>
                        </a:rPr>
                        <a:t>El Administrador debe haber iniciado sesión en el</a:t>
                      </a:r>
                      <a:r>
                        <a:rPr lang="es-ES" sz="1050" spc="-70" dirty="0">
                          <a:effectLst/>
                        </a:rPr>
                        <a:t> </a:t>
                      </a:r>
                      <a:r>
                        <a:rPr lang="es-ES" sz="1050" dirty="0">
                          <a:effectLst/>
                        </a:rPr>
                        <a:t>sistema.</a:t>
                      </a:r>
                      <a:endParaRPr lang="es-AR" sz="1050" dirty="0">
                        <a:effectLst/>
                      </a:endParaRPr>
                    </a:p>
                    <a:p>
                      <a:pPr marL="342900" marR="123190" lvl="0" indent="-342900">
                        <a:lnSpc>
                          <a:spcPct val="107000"/>
                        </a:lnSpc>
                        <a:spcBef>
                          <a:spcPts val="290"/>
                        </a:spcBef>
                        <a:spcAft>
                          <a:spcPts val="0"/>
                        </a:spcAft>
                        <a:buFont typeface="Symbol" panose="05050102010706020507" pitchFamily="18" charset="2"/>
                        <a:buChar char=""/>
                        <a:tabLst>
                          <a:tab pos="525780" algn="l"/>
                          <a:tab pos="526415" algn="l"/>
                        </a:tabLst>
                      </a:pPr>
                      <a:r>
                        <a:rPr lang="es-ES" sz="1050" dirty="0">
                          <a:effectLst/>
                        </a:rPr>
                        <a:t>El sistema proveerá al usuario un formulario donde actualizará la información de un producto registrado en el sistema.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669613723"/>
                  </a:ext>
                </a:extLst>
              </a:tr>
              <a:tr h="375344">
                <a:tc>
                  <a:txBody>
                    <a:bodyPr/>
                    <a:lstStyle/>
                    <a:p>
                      <a:pPr marL="67945">
                        <a:spcBef>
                          <a:spcPts val="210"/>
                        </a:spcBef>
                        <a:spcAft>
                          <a:spcPts val="0"/>
                        </a:spcAft>
                      </a:pPr>
                      <a:r>
                        <a:rPr lang="es-ES" sz="1050">
                          <a:effectLst/>
                        </a:rPr>
                        <a:t>POSCONDICIONES</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gridSpan="2">
                  <a:txBody>
                    <a:bodyPr/>
                    <a:lstStyle/>
                    <a:p>
                      <a:pPr marL="342900" lvl="0" indent="-342900">
                        <a:spcBef>
                          <a:spcPts val="225"/>
                        </a:spcBef>
                        <a:spcAft>
                          <a:spcPts val="0"/>
                        </a:spcAft>
                        <a:buFont typeface="Symbol" panose="05050102010706020507" pitchFamily="18" charset="2"/>
                        <a:buChar char=""/>
                      </a:pPr>
                      <a:r>
                        <a:rPr lang="es-ES" sz="1050" dirty="0">
                          <a:effectLst/>
                        </a:rPr>
                        <a:t>El usuario podrá </a:t>
                      </a:r>
                      <a:r>
                        <a:rPr lang="es-ES" sz="1050" dirty="0" smtClean="0">
                          <a:effectLst/>
                        </a:rPr>
                        <a:t>actualizar o eliminar </a:t>
                      </a:r>
                      <a:r>
                        <a:rPr lang="es-ES" sz="1050" dirty="0">
                          <a:effectLst/>
                        </a:rPr>
                        <a:t>la información de un producto registrado en el</a:t>
                      </a:r>
                      <a:r>
                        <a:rPr lang="es-ES" sz="1050" spc="-35" dirty="0">
                          <a:effectLst/>
                        </a:rPr>
                        <a:t> </a:t>
                      </a:r>
                      <a:r>
                        <a:rPr lang="es-ES" sz="1050" dirty="0">
                          <a:effectLst/>
                        </a:rPr>
                        <a:t>sistema.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extLst>
                  <a:ext uri="{0D108BD9-81ED-4DB2-BD59-A6C34878D82A}">
                    <a16:rowId xmlns:a16="http://schemas.microsoft.com/office/drawing/2014/main" val="3832107749"/>
                  </a:ext>
                </a:extLst>
              </a:tr>
              <a:tr h="166809">
                <a:tc gridSpan="3">
                  <a:txBody>
                    <a:bodyPr/>
                    <a:lstStyle/>
                    <a:p>
                      <a:pPr marL="67945" algn="ctr">
                        <a:spcBef>
                          <a:spcPts val="210"/>
                        </a:spcBef>
                        <a:spcAft>
                          <a:spcPts val="0"/>
                        </a:spcAft>
                      </a:pPr>
                      <a:r>
                        <a:rPr lang="es-ES" sz="1050" dirty="0">
                          <a:effectLst/>
                        </a:rPr>
                        <a:t>FLUJO DE EVENTOS</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578438696"/>
                  </a:ext>
                </a:extLst>
              </a:tr>
              <a:tr h="166809">
                <a:tc gridSpan="2">
                  <a:txBody>
                    <a:bodyPr/>
                    <a:lstStyle/>
                    <a:p>
                      <a:pPr marL="67945">
                        <a:spcBef>
                          <a:spcPts val="210"/>
                        </a:spcBef>
                        <a:spcAft>
                          <a:spcPts val="0"/>
                        </a:spcAft>
                      </a:pPr>
                      <a:r>
                        <a:rPr lang="es-ES" sz="1050">
                          <a:effectLst/>
                        </a:rPr>
                        <a:t>ACCION DEL ACTOR</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a:spcBef>
                          <a:spcPts val="210"/>
                        </a:spcBef>
                        <a:spcAft>
                          <a:spcPts val="0"/>
                        </a:spcAft>
                      </a:pPr>
                      <a:r>
                        <a:rPr lang="es-ES" sz="1050">
                          <a:effectLst/>
                        </a:rPr>
                        <a:t>RESPUESTA DEL SISTEMA</a:t>
                      </a:r>
                      <a:endParaRPr lang="es-AR" sz="105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010256560"/>
                  </a:ext>
                </a:extLst>
              </a:tr>
              <a:tr h="2290093">
                <a:tc gridSpan="2">
                  <a:txBody>
                    <a:bodyPr/>
                    <a:lstStyle/>
                    <a:p>
                      <a:pPr marL="296545" marR="520065" algn="l">
                        <a:lnSpc>
                          <a:spcPct val="150000"/>
                        </a:lnSpc>
                        <a:spcBef>
                          <a:spcPts val="210"/>
                        </a:spcBef>
                        <a:spcAft>
                          <a:spcPts val="0"/>
                        </a:spcAft>
                      </a:pPr>
                      <a:r>
                        <a:rPr lang="es-ES" sz="1050" dirty="0" smtClean="0">
                          <a:effectLst/>
                        </a:rPr>
                        <a:t>1. Ingresar </a:t>
                      </a:r>
                      <a:r>
                        <a:rPr lang="es-ES" sz="1050" dirty="0">
                          <a:effectLst/>
                        </a:rPr>
                        <a:t>al módulo de Actualizar </a:t>
                      </a:r>
                      <a:r>
                        <a:rPr lang="es-ES" sz="1050" dirty="0" smtClean="0">
                          <a:effectLst/>
                        </a:rPr>
                        <a:t>Producto/Artículo.</a:t>
                      </a:r>
                      <a:endParaRPr lang="es-AR" sz="1050" dirty="0" smtClean="0">
                        <a:effectLst/>
                      </a:endParaRPr>
                    </a:p>
                    <a:p>
                      <a:pPr marL="296545" marR="520065" algn="l">
                        <a:lnSpc>
                          <a:spcPct val="150000"/>
                        </a:lnSpc>
                        <a:spcBef>
                          <a:spcPts val="210"/>
                        </a:spcBef>
                        <a:spcAft>
                          <a:spcPts val="0"/>
                        </a:spcAft>
                      </a:pPr>
                      <a:r>
                        <a:rPr lang="es-ES" sz="1050" dirty="0" smtClean="0">
                          <a:effectLst/>
                        </a:rPr>
                        <a:t>3. </a:t>
                      </a:r>
                      <a:r>
                        <a:rPr lang="es-ES" sz="1050" dirty="0">
                          <a:effectLst/>
                        </a:rPr>
                        <a:t>Seleccionar el producto que se va a actualizar.</a:t>
                      </a:r>
                      <a:endParaRPr lang="es-AR" sz="1050" dirty="0">
                        <a:effectLst/>
                      </a:endParaRPr>
                    </a:p>
                    <a:p>
                      <a:pPr marL="296545" algn="l">
                        <a:lnSpc>
                          <a:spcPct val="150000"/>
                        </a:lnSpc>
                        <a:spcBef>
                          <a:spcPts val="15"/>
                        </a:spcBef>
                        <a:spcAft>
                          <a:spcPts val="0"/>
                        </a:spcAft>
                      </a:pPr>
                      <a:r>
                        <a:rPr lang="es-ES" sz="1050" dirty="0">
                          <a:effectLst/>
                        </a:rPr>
                        <a:t>5. Ingresar nueva información del artículo a actualizar.</a:t>
                      </a:r>
                      <a:endParaRPr lang="es-AR" sz="1050" dirty="0">
                        <a:effectLst/>
                      </a:endParaRPr>
                    </a:p>
                    <a:p>
                      <a:pPr marL="0" lvl="0" indent="0" algn="l">
                        <a:lnSpc>
                          <a:spcPct val="150000"/>
                        </a:lnSpc>
                        <a:spcBef>
                          <a:spcPts val="10"/>
                        </a:spcBef>
                        <a:spcAft>
                          <a:spcPts val="0"/>
                        </a:spcAft>
                        <a:buSzPts val="1100"/>
                        <a:buFont typeface="Calibri" panose="020F0502020204030204" pitchFamily="34" charset="0"/>
                        <a:buNone/>
                        <a:tabLst>
                          <a:tab pos="518160" algn="l"/>
                        </a:tabLst>
                      </a:pPr>
                      <a:r>
                        <a:rPr lang="es-ES" sz="1050" dirty="0" smtClean="0">
                          <a:effectLst/>
                        </a:rPr>
                        <a:t>        6.Clic </a:t>
                      </a:r>
                      <a:r>
                        <a:rPr lang="es-ES" sz="1050" dirty="0">
                          <a:effectLst/>
                        </a:rPr>
                        <a:t>en el enlace actualizar</a:t>
                      </a:r>
                      <a:r>
                        <a:rPr lang="es-ES" sz="1050" spc="-35" dirty="0">
                          <a:effectLst/>
                        </a:rPr>
                        <a:t> </a:t>
                      </a:r>
                      <a:r>
                        <a:rPr lang="es-ES" sz="1050" dirty="0">
                          <a:effectLst/>
                        </a:rPr>
                        <a:t>datos.</a:t>
                      </a:r>
                      <a:endParaRPr lang="es-AR" sz="1050" dirty="0">
                        <a:effectLst/>
                      </a:endParaRPr>
                    </a:p>
                    <a:p>
                      <a:pPr marL="296545" algn="l">
                        <a:lnSpc>
                          <a:spcPct val="150000"/>
                        </a:lnSpc>
                        <a:spcBef>
                          <a:spcPts val="5"/>
                        </a:spcBef>
                        <a:spcAft>
                          <a:spcPts val="0"/>
                        </a:spcAft>
                      </a:pPr>
                      <a:r>
                        <a:rPr lang="es-ES" sz="1050" dirty="0" smtClean="0">
                          <a:effectLst/>
                        </a:rPr>
                        <a:t>8</a:t>
                      </a:r>
                      <a:r>
                        <a:rPr lang="es-ES" sz="1050" dirty="0">
                          <a:effectLst/>
                        </a:rPr>
                        <a:t>. Confirma actualización del artículo.</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lang="es-AR"/>
                    </a:p>
                  </a:txBody>
                  <a:tcPr/>
                </a:tc>
                <a:tc>
                  <a:txBody>
                    <a:bodyPr/>
                    <a:lstStyle/>
                    <a:p>
                      <a:pPr marL="68580" marR="123825">
                        <a:spcBef>
                          <a:spcPts val="210"/>
                        </a:spcBef>
                        <a:spcAft>
                          <a:spcPts val="0"/>
                        </a:spcAft>
                      </a:pPr>
                      <a:r>
                        <a:rPr lang="es-ES" sz="1050" dirty="0">
                          <a:effectLst/>
                        </a:rPr>
                        <a:t>2. Mostrar todos los productos ingresados en el sistema.</a:t>
                      </a:r>
                      <a:endParaRPr lang="es-AR" sz="1050" dirty="0">
                        <a:effectLst/>
                      </a:endParaRPr>
                    </a:p>
                    <a:p>
                      <a:pPr marL="67945" marR="340995">
                        <a:lnSpc>
                          <a:spcPct val="98000"/>
                        </a:lnSpc>
                        <a:spcBef>
                          <a:spcPts val="210"/>
                        </a:spcBef>
                        <a:spcAft>
                          <a:spcPts val="0"/>
                        </a:spcAft>
                        <a:tabLst>
                          <a:tab pos="518795" algn="l"/>
                          <a:tab pos="519430" algn="l"/>
                        </a:tabLst>
                      </a:pPr>
                      <a:r>
                        <a:rPr lang="es-ES" sz="1050" dirty="0">
                          <a:effectLst/>
                        </a:rPr>
                        <a:t>4. Muestra el formulario del artículo a actualizar.</a:t>
                      </a:r>
                      <a:endParaRPr lang="es-AR" sz="1050" dirty="0">
                        <a:effectLst/>
                      </a:endParaRPr>
                    </a:p>
                    <a:p>
                      <a:pPr marL="68580" marR="548640">
                        <a:lnSpc>
                          <a:spcPct val="97000"/>
                        </a:lnSpc>
                        <a:spcBef>
                          <a:spcPts val="10"/>
                        </a:spcBef>
                        <a:spcAft>
                          <a:spcPts val="0"/>
                        </a:spcAft>
                      </a:pPr>
                      <a:r>
                        <a:rPr lang="es-ES" sz="1050" dirty="0">
                          <a:effectLst/>
                        </a:rPr>
                        <a:t>7. Muestra un mensaje para confirmar la actualización del artículo.</a:t>
                      </a:r>
                      <a:endParaRPr lang="es-AR" sz="1050" dirty="0">
                        <a:effectLst/>
                      </a:endParaRPr>
                    </a:p>
                    <a:p>
                      <a:pPr marL="68580">
                        <a:spcBef>
                          <a:spcPts val="25"/>
                        </a:spcBef>
                        <a:spcAft>
                          <a:spcPts val="0"/>
                        </a:spcAft>
                        <a:tabLst>
                          <a:tab pos="518795" algn="l"/>
                          <a:tab pos="519430" algn="l"/>
                        </a:tabLst>
                      </a:pPr>
                      <a:r>
                        <a:rPr lang="es-ES" sz="1050" dirty="0">
                          <a:effectLst/>
                        </a:rPr>
                        <a:t>9. Valida información</a:t>
                      </a:r>
                      <a:r>
                        <a:rPr lang="es-ES" sz="1050" spc="-25" dirty="0">
                          <a:effectLst/>
                        </a:rPr>
                        <a:t> </a:t>
                      </a:r>
                      <a:r>
                        <a:rPr lang="es-ES" sz="1050" dirty="0">
                          <a:effectLst/>
                        </a:rPr>
                        <a:t>ingresada.</a:t>
                      </a:r>
                      <a:endParaRPr lang="es-AR" sz="1050" dirty="0">
                        <a:effectLst/>
                      </a:endParaRPr>
                    </a:p>
                    <a:p>
                      <a:pPr marL="342900" marR="347980" lvl="0" indent="-342900">
                        <a:spcBef>
                          <a:spcPts val="95"/>
                        </a:spcBef>
                        <a:spcAft>
                          <a:spcPts val="0"/>
                        </a:spcAft>
                        <a:buSzPts val="1100"/>
                        <a:buFont typeface="Calibri" panose="020F0502020204030204" pitchFamily="34" charset="0"/>
                        <a:buAutoNum type="arabicPeriod" startAt="10"/>
                        <a:tabLst>
                          <a:tab pos="518795" algn="l"/>
                          <a:tab pos="519430" algn="l"/>
                        </a:tabLst>
                      </a:pPr>
                      <a:r>
                        <a:rPr lang="es-ES" sz="1050" dirty="0">
                          <a:effectLst/>
                        </a:rPr>
                        <a:t>Almacena los datos del artículo de</a:t>
                      </a:r>
                      <a:r>
                        <a:rPr lang="es-ES" sz="1050" spc="-60" dirty="0">
                          <a:effectLst/>
                        </a:rPr>
                        <a:t> </a:t>
                      </a:r>
                      <a:r>
                        <a:rPr lang="es-ES" sz="1050" dirty="0">
                          <a:effectLst/>
                        </a:rPr>
                        <a:t>la base de datos.</a:t>
                      </a:r>
                      <a:endParaRPr lang="es-AR" sz="1050" dirty="0">
                        <a:effectLst/>
                      </a:endParaRPr>
                    </a:p>
                    <a:p>
                      <a:pPr marL="342900" lvl="0" indent="-342900">
                        <a:lnSpc>
                          <a:spcPts val="1335"/>
                        </a:lnSpc>
                        <a:spcBef>
                          <a:spcPts val="210"/>
                        </a:spcBef>
                        <a:spcAft>
                          <a:spcPts val="0"/>
                        </a:spcAft>
                        <a:buSzPts val="1100"/>
                        <a:buFont typeface="Calibri" panose="020F0502020204030204" pitchFamily="34" charset="0"/>
                        <a:buAutoNum type="arabicPeriod" startAt="10"/>
                        <a:tabLst>
                          <a:tab pos="518795" algn="l"/>
                          <a:tab pos="519430" algn="l"/>
                        </a:tabLst>
                      </a:pPr>
                      <a:r>
                        <a:rPr lang="es-ES" sz="1050" dirty="0">
                          <a:effectLst/>
                        </a:rPr>
                        <a:t>Notifica al usuario el estado de</a:t>
                      </a:r>
                      <a:r>
                        <a:rPr lang="es-ES" sz="1050" spc="-20" dirty="0">
                          <a:effectLst/>
                        </a:rPr>
                        <a:t> </a:t>
                      </a:r>
                      <a:r>
                        <a:rPr lang="es-ES" sz="1050" dirty="0">
                          <a:effectLst/>
                        </a:rPr>
                        <a:t>la</a:t>
                      </a:r>
                      <a:endParaRPr lang="es-AR" sz="1050" dirty="0">
                        <a:effectLst/>
                      </a:endParaRPr>
                    </a:p>
                    <a:p>
                      <a:pPr marL="68580">
                        <a:spcBef>
                          <a:spcPts val="110"/>
                        </a:spcBef>
                        <a:spcAft>
                          <a:spcPts val="0"/>
                        </a:spcAft>
                      </a:pPr>
                      <a:r>
                        <a:rPr lang="es-ES" sz="1050" dirty="0">
                          <a:effectLst/>
                        </a:rPr>
                        <a:t>operación (exitosa o fallida).</a:t>
                      </a:r>
                      <a:endParaRPr lang="es-AR" sz="105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4259252814"/>
                  </a:ext>
                </a:extLst>
              </a:tr>
              <a:tr h="870022">
                <a:tc gridSpan="3">
                  <a:txBody>
                    <a:bodyPr/>
                    <a:lstStyle/>
                    <a:p>
                      <a:pPr marL="67945">
                        <a:spcBef>
                          <a:spcPts val="215"/>
                        </a:spcBef>
                        <a:spcAft>
                          <a:spcPts val="0"/>
                        </a:spcAft>
                      </a:pPr>
                      <a:r>
                        <a:rPr lang="es-ES" sz="1050" dirty="0">
                          <a:effectLst/>
                        </a:rPr>
                        <a:t>Situaciones excepcionales</a:t>
                      </a:r>
                      <a:endParaRPr lang="es-AR" sz="1050" dirty="0">
                        <a:effectLst/>
                      </a:endParaRPr>
                    </a:p>
                    <a:p>
                      <a:pPr marL="342900" lvl="0" indent="-342900">
                        <a:spcBef>
                          <a:spcPts val="225"/>
                        </a:spcBef>
                        <a:spcAft>
                          <a:spcPts val="0"/>
                        </a:spcAft>
                        <a:buSzPts val="1100"/>
                        <a:buFont typeface="Arial" panose="020B0604020202020204" pitchFamily="34" charset="0"/>
                        <a:buChar char="•"/>
                        <a:tabLst>
                          <a:tab pos="296545" algn="l"/>
                          <a:tab pos="297180" algn="l"/>
                        </a:tabLst>
                      </a:pPr>
                      <a:r>
                        <a:rPr lang="es-ES" sz="1050" dirty="0">
                          <a:effectLst/>
                        </a:rPr>
                        <a:t>No se puede cargar el formulario de Actualizar</a:t>
                      </a:r>
                      <a:r>
                        <a:rPr lang="es-ES" sz="1050" spc="-40" dirty="0">
                          <a:effectLst/>
                        </a:rPr>
                        <a:t> Producto/A</a:t>
                      </a:r>
                      <a:r>
                        <a:rPr lang="es-ES" sz="1050" dirty="0">
                          <a:effectLst/>
                        </a:rPr>
                        <a:t>rtículo.</a:t>
                      </a:r>
                      <a:endParaRPr lang="es-AR" sz="1050" dirty="0">
                        <a:effectLst/>
                      </a:endParaRPr>
                    </a:p>
                    <a:p>
                      <a:pPr marL="342900" lvl="0" indent="-342900">
                        <a:spcBef>
                          <a:spcPts val="110"/>
                        </a:spcBef>
                        <a:spcAft>
                          <a:spcPts val="0"/>
                        </a:spcAft>
                        <a:buSzPts val="1100"/>
                        <a:buFont typeface="Arial" panose="020B0604020202020204" pitchFamily="34" charset="0"/>
                        <a:buChar char="•"/>
                        <a:tabLst>
                          <a:tab pos="296545" algn="l"/>
                          <a:tab pos="297180" algn="l"/>
                        </a:tabLst>
                      </a:pPr>
                      <a:r>
                        <a:rPr lang="es-ES" sz="1050" dirty="0">
                          <a:effectLst/>
                        </a:rPr>
                        <a:t>No se puede conectar a la base de</a:t>
                      </a:r>
                      <a:r>
                        <a:rPr lang="es-ES" sz="1050" spc="-25" dirty="0">
                          <a:effectLst/>
                        </a:rPr>
                        <a:t> </a:t>
                      </a:r>
                      <a:r>
                        <a:rPr lang="es-ES" sz="1050" dirty="0">
                          <a:effectLst/>
                        </a:rPr>
                        <a:t>datos.</a:t>
                      </a:r>
                      <a:endParaRPr lang="es-AR" sz="1050" dirty="0">
                        <a:effectLst/>
                      </a:endParaRPr>
                    </a:p>
                    <a:p>
                      <a:pPr marL="342900" lvl="0" indent="-342900">
                        <a:spcBef>
                          <a:spcPts val="105"/>
                        </a:spcBef>
                        <a:spcAft>
                          <a:spcPts val="0"/>
                        </a:spcAft>
                        <a:buSzPts val="1100"/>
                        <a:buFont typeface="Arial" panose="020B0604020202020204" pitchFamily="34" charset="0"/>
                        <a:buChar char="•"/>
                        <a:tabLst>
                          <a:tab pos="296545" algn="l"/>
                          <a:tab pos="297180" algn="l"/>
                        </a:tabLst>
                      </a:pPr>
                      <a:r>
                        <a:rPr lang="es-ES" sz="1050" dirty="0">
                          <a:effectLst/>
                        </a:rPr>
                        <a:t>Los datos ingresados no son</a:t>
                      </a:r>
                      <a:r>
                        <a:rPr lang="es-ES" sz="1050" spc="-20" dirty="0">
                          <a:effectLst/>
                        </a:rPr>
                        <a:t> </a:t>
                      </a:r>
                      <a:r>
                        <a:rPr lang="es-ES" sz="1050" dirty="0">
                          <a:effectLst/>
                        </a:rPr>
                        <a:t>correctos.</a:t>
                      </a:r>
                      <a:endParaRPr lang="es-AR" sz="1050" dirty="0">
                        <a:effectLst/>
                        <a:latin typeface="Calibri" panose="020F0502020204030204" pitchFamily="34" charset="0"/>
                        <a:ea typeface="Arial" panose="020B0604020202020204" pitchFamily="34" charset="0"/>
                        <a:cs typeface="Calibri" panose="020F0502020204030204" pitchFamily="34" charset="0"/>
                      </a:endParaRPr>
                    </a:p>
                  </a:txBody>
                  <a:tcPr marL="0" marR="0" marT="0" marB="0"/>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508538285"/>
                  </a:ext>
                </a:extLst>
              </a:tr>
            </a:tbl>
          </a:graphicData>
        </a:graphic>
      </p:graphicFrame>
    </p:spTree>
    <p:extLst>
      <p:ext uri="{BB962C8B-B14F-4D97-AF65-F5344CB8AC3E}">
        <p14:creationId xmlns:p14="http://schemas.microsoft.com/office/powerpoint/2010/main" val="1136515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8;g5972cc826a_0_2"/>
          <p:cNvPicPr preferRelativeResize="0"/>
          <p:nvPr/>
        </p:nvPicPr>
        <p:blipFill rotWithShape="1">
          <a:blip r:embed="rId2">
            <a:alphaModFix/>
          </a:blip>
          <a:srcRect l="-43" t="18971" r="61683" b="36650"/>
          <a:stretch/>
        </p:blipFill>
        <p:spPr>
          <a:xfrm>
            <a:off x="1259452" y="1870043"/>
            <a:ext cx="6544398" cy="4709433"/>
          </a:xfrm>
          <a:prstGeom prst="rect">
            <a:avLst/>
          </a:prstGeom>
          <a:noFill/>
          <a:ln>
            <a:noFill/>
          </a:ln>
        </p:spPr>
      </p:pic>
      <p:sp>
        <p:nvSpPr>
          <p:cNvPr id="3" name="Google Shape;167;g5972cc826a_0_2"/>
          <p:cNvSpPr txBox="1"/>
          <p:nvPr/>
        </p:nvSpPr>
        <p:spPr>
          <a:xfrm>
            <a:off x="2497134" y="565239"/>
            <a:ext cx="4237200" cy="11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CO" sz="3000" dirty="0">
                <a:latin typeface="Garamond"/>
                <a:ea typeface="Garamond"/>
                <a:cs typeface="Garamond"/>
                <a:sym typeface="Garamond"/>
              </a:rPr>
              <a:t>STRONG INVENTORY</a:t>
            </a:r>
            <a:endParaRPr sz="3000" dirty="0">
              <a:latin typeface="Garamond"/>
              <a:ea typeface="Garamond"/>
              <a:cs typeface="Garamond"/>
              <a:sym typeface="Garamond"/>
            </a:endParaRPr>
          </a:p>
          <a:p>
            <a:pPr marL="0" lvl="0" indent="0" algn="l" rtl="0">
              <a:spcBef>
                <a:spcPts val="0"/>
              </a:spcBef>
              <a:spcAft>
                <a:spcPts val="0"/>
              </a:spcAft>
              <a:buNone/>
            </a:pPr>
            <a:endParaRPr sz="3000" dirty="0">
              <a:latin typeface="Garamond"/>
              <a:ea typeface="Garamond"/>
              <a:cs typeface="Garamond"/>
              <a:sym typeface="Garamond"/>
            </a:endParaRPr>
          </a:p>
        </p:txBody>
      </p:sp>
    </p:spTree>
    <p:extLst>
      <p:ext uri="{BB962C8B-B14F-4D97-AF65-F5344CB8AC3E}">
        <p14:creationId xmlns:p14="http://schemas.microsoft.com/office/powerpoint/2010/main" val="373078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4;p3"/>
          <p:cNvSpPr txBox="1"/>
          <p:nvPr/>
        </p:nvSpPr>
        <p:spPr>
          <a:xfrm>
            <a:off x="3345433" y="825517"/>
            <a:ext cx="29062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2800" b="1" i="0" u="none" strike="noStrike" cap="none" dirty="0">
                <a:solidFill>
                  <a:schemeClr val="tx1"/>
                </a:solidFill>
                <a:latin typeface="Garamond" panose="02020404030301010803" pitchFamily="18" charset="0"/>
                <a:sym typeface="Arial"/>
              </a:rPr>
              <a:t>DEDICATORIA</a:t>
            </a:r>
            <a:endParaRPr dirty="0">
              <a:solidFill>
                <a:schemeClr val="tx1"/>
              </a:solidFill>
              <a:latin typeface="Garamond" panose="02020404030301010803" pitchFamily="18" charset="0"/>
            </a:endParaRPr>
          </a:p>
        </p:txBody>
      </p:sp>
      <p:sp>
        <p:nvSpPr>
          <p:cNvPr id="3" name="Google Shape;173;p3"/>
          <p:cNvSpPr txBox="1">
            <a:spLocks/>
          </p:cNvSpPr>
          <p:nvPr/>
        </p:nvSpPr>
        <p:spPr>
          <a:xfrm>
            <a:off x="1272693" y="2533736"/>
            <a:ext cx="7051746" cy="2356170"/>
          </a:xfrm>
          <a:prstGeom prst="rect">
            <a:avLst/>
          </a:prstGeom>
          <a:noFill/>
          <a:ln>
            <a:noFill/>
          </a:ln>
        </p:spPr>
        <p:txBody>
          <a:bodyPr spcFirstLastPara="1" wrap="square" lIns="91425" tIns="45700" rIns="91425" bIns="45700" anchor="ctr" anchorCtr="0">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spcBef>
                <a:spcPts val="0"/>
              </a:spcBef>
              <a:buClr>
                <a:srgbClr val="262626"/>
              </a:buClr>
              <a:buSzPts val="1979"/>
              <a:buFont typeface="Garamond"/>
              <a:buNone/>
            </a:pPr>
            <a:r>
              <a:rPr lang="es-AR" sz="1979" dirty="0" smtClean="0">
                <a:latin typeface="+mn-lt"/>
              </a:rPr>
              <a:t/>
            </a:r>
            <a:br>
              <a:rPr lang="es-AR" sz="1979" dirty="0" smtClean="0">
                <a:latin typeface="+mn-lt"/>
              </a:rPr>
            </a:br>
            <a:r>
              <a:rPr lang="es-AR" sz="1979" dirty="0" smtClean="0">
                <a:latin typeface="+mn-lt"/>
                <a:ea typeface="Arial"/>
                <a:cs typeface="Arial"/>
                <a:sym typeface="Arial"/>
              </a:rPr>
              <a:t>Este proyecto va dirigido a nuestros padres, seres queridos y a todas esas personas que colaboraron en brindar información para que este proyecto no tuviera falta de detalles y saliera de la mejor forma posible</a:t>
            </a:r>
            <a:r>
              <a:rPr lang="es-AR" sz="1979" dirty="0" smtClean="0">
                <a:latin typeface="+mn-lt"/>
              </a:rPr>
              <a:t>.</a:t>
            </a:r>
            <a:endParaRPr lang="es-AR" sz="3600" dirty="0">
              <a:latin typeface="+mn-lt"/>
            </a:endParaRPr>
          </a:p>
        </p:txBody>
      </p:sp>
    </p:spTree>
    <p:extLst>
      <p:ext uri="{BB962C8B-B14F-4D97-AF65-F5344CB8AC3E}">
        <p14:creationId xmlns:p14="http://schemas.microsoft.com/office/powerpoint/2010/main" val="1655632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4;p3"/>
          <p:cNvSpPr txBox="1"/>
          <p:nvPr/>
        </p:nvSpPr>
        <p:spPr>
          <a:xfrm>
            <a:off x="2977571" y="671358"/>
            <a:ext cx="3654457"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3000" b="1" dirty="0" smtClean="0">
                <a:latin typeface="Garamond" panose="02020404030301010803" pitchFamily="18" charset="0"/>
                <a:sym typeface="Arial"/>
              </a:rPr>
              <a:t>INTRODUCCIÓN</a:t>
            </a:r>
            <a:endParaRPr sz="3000" dirty="0">
              <a:solidFill>
                <a:schemeClr val="tx1"/>
              </a:solidFill>
              <a:latin typeface="Garamond" panose="02020404030301010803" pitchFamily="18" charset="0"/>
            </a:endParaRPr>
          </a:p>
        </p:txBody>
      </p:sp>
      <p:sp>
        <p:nvSpPr>
          <p:cNvPr id="5" name="Google Shape;180;p4"/>
          <p:cNvSpPr txBox="1">
            <a:spLocks/>
          </p:cNvSpPr>
          <p:nvPr/>
        </p:nvSpPr>
        <p:spPr>
          <a:xfrm>
            <a:off x="702525" y="2453268"/>
            <a:ext cx="7908073" cy="2686291"/>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90000"/>
              </a:lnSpc>
              <a:spcBef>
                <a:spcPts val="0"/>
              </a:spcBef>
              <a:buSzPts val="2553"/>
              <a:buFont typeface="Arial"/>
              <a:buNone/>
            </a:pPr>
            <a:r>
              <a:rPr lang="es-AR" sz="1900" dirty="0" smtClean="0"/>
              <a:t>Dentro de toda organización es de vital importancia la administración de elementos/artículos; de aquí la importancia del manejo del inventario, tanto en empresas como en dependencias gubernamentales, instituciones educativas y algunas otras. Cada vez son más las empresas, así como diversas instituciones que dedican esfuerzos a conseguir un buen sistema de información de control de inventarios para la cadena de suministro. </a:t>
            </a:r>
          </a:p>
          <a:p>
            <a:pPr marL="0" indent="0" algn="just">
              <a:lnSpc>
                <a:spcPct val="90000"/>
              </a:lnSpc>
              <a:spcBef>
                <a:spcPts val="1044"/>
              </a:spcBef>
              <a:buSzPts val="2553"/>
              <a:buFont typeface="Arial"/>
              <a:buNone/>
            </a:pPr>
            <a:r>
              <a:rPr lang="es-AR" sz="1900" dirty="0" smtClean="0"/>
              <a:t>Por consiguiente, el presente proyecto analiza la situación del almacén del colegio Nydia Quintero y una posible solución.</a:t>
            </a:r>
            <a:r>
              <a:rPr lang="es-AR" sz="2220" dirty="0" smtClean="0"/>
              <a:t/>
            </a:r>
            <a:br>
              <a:rPr lang="es-AR" sz="2220" dirty="0" smtClean="0"/>
            </a:br>
            <a:endParaRPr lang="es-AR" sz="2220" dirty="0"/>
          </a:p>
        </p:txBody>
      </p:sp>
    </p:spTree>
    <p:extLst>
      <p:ext uri="{BB962C8B-B14F-4D97-AF65-F5344CB8AC3E}">
        <p14:creationId xmlns:p14="http://schemas.microsoft.com/office/powerpoint/2010/main" val="1461450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85;p6"/>
          <p:cNvSpPr txBox="1">
            <a:spLocks/>
          </p:cNvSpPr>
          <p:nvPr/>
        </p:nvSpPr>
        <p:spPr>
          <a:xfrm>
            <a:off x="895814" y="866812"/>
            <a:ext cx="7922365" cy="914984"/>
          </a:xfrm>
          <a:prstGeom prst="rect">
            <a:avLst/>
          </a:prstGeom>
          <a:noFill/>
          <a:ln>
            <a:noFill/>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000" b="1" dirty="0" smtClean="0">
                <a:latin typeface="Garamond" panose="02020404030301010803" pitchFamily="18" charset="0"/>
              </a:rPr>
              <a:t>PLANTEAMIENTO DEL PROBLEMA</a:t>
            </a:r>
            <a:r>
              <a:rPr lang="es-CO" sz="3000" dirty="0" smtClean="0">
                <a:latin typeface="Garamond" panose="02020404030301010803" pitchFamily="18" charset="0"/>
              </a:rPr>
              <a:t/>
            </a:r>
            <a:br>
              <a:rPr lang="es-CO" sz="3000" dirty="0" smtClean="0">
                <a:latin typeface="Garamond" panose="02020404030301010803" pitchFamily="18" charset="0"/>
              </a:rPr>
            </a:br>
            <a:r>
              <a:rPr lang="es-CO" sz="3000" dirty="0" smtClean="0">
                <a:latin typeface="Garamond" panose="02020404030301010803" pitchFamily="18" charset="0"/>
              </a:rPr>
              <a:t/>
            </a:r>
            <a:br>
              <a:rPr lang="es-CO" sz="3000" dirty="0" smtClean="0">
                <a:latin typeface="Garamond" panose="02020404030301010803" pitchFamily="18" charset="0"/>
              </a:rPr>
            </a:br>
            <a:endParaRPr lang="es-CO" sz="3000" dirty="0">
              <a:latin typeface="Garamond" panose="02020404030301010803" pitchFamily="18" charset="0"/>
            </a:endParaRPr>
          </a:p>
        </p:txBody>
      </p:sp>
      <p:pic>
        <p:nvPicPr>
          <p:cNvPr id="5" name="Picture 6" descr="Imagen relacionada">
            <a:extLst>
              <a:ext uri="{FF2B5EF4-FFF2-40B4-BE49-F238E27FC236}">
                <a16:creationId xmlns:a16="http://schemas.microsoft.com/office/drawing/2014/main" id="{3A5077A5-6471-4301-8B68-A6CFC1FD3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783" y="3307572"/>
            <a:ext cx="2332915" cy="233291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312" y="3402466"/>
            <a:ext cx="2143125" cy="2143125"/>
          </a:xfrm>
          <a:prstGeom prst="rect">
            <a:avLst/>
          </a:prstGeom>
        </p:spPr>
      </p:pic>
    </p:spTree>
    <p:extLst>
      <p:ext uri="{BB962C8B-B14F-4D97-AF65-F5344CB8AC3E}">
        <p14:creationId xmlns:p14="http://schemas.microsoft.com/office/powerpoint/2010/main" val="1986788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1;p5"/>
          <p:cNvSpPr txBox="1">
            <a:spLocks/>
          </p:cNvSpPr>
          <p:nvPr/>
        </p:nvSpPr>
        <p:spPr>
          <a:xfrm>
            <a:off x="1176731" y="691911"/>
            <a:ext cx="6798734" cy="991522"/>
          </a:xfrm>
          <a:prstGeom prst="rect">
            <a:avLst/>
          </a:prstGeom>
          <a:noFill/>
          <a:ln w="9525" cap="flat" cmpd="sng">
            <a:noFill/>
            <a:prstDash val="solid"/>
            <a:round/>
            <a:headEnd type="none" w="sm" len="sm"/>
            <a:tailEnd type="none" w="sm" len="sm"/>
          </a:ln>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chemeClr val="dk1"/>
              </a:buClr>
              <a:buSzPts val="3600"/>
              <a:buFont typeface="Garamond"/>
              <a:buNone/>
            </a:pPr>
            <a:r>
              <a:rPr lang="es-CO" sz="3000" b="1" dirty="0" smtClean="0">
                <a:solidFill>
                  <a:schemeClr val="dk1"/>
                </a:solidFill>
                <a:latin typeface="Garamond" panose="02020404030301010803" pitchFamily="18" charset="0"/>
              </a:rPr>
              <a:t>OBJETIVOS</a:t>
            </a:r>
            <a:r>
              <a:rPr lang="es-CO" sz="3000" b="1" dirty="0" smtClean="0">
                <a:solidFill>
                  <a:schemeClr val="dk1"/>
                </a:solidFill>
              </a:rPr>
              <a:t/>
            </a:r>
            <a:br>
              <a:rPr lang="es-CO" sz="3000" b="1" dirty="0" smtClean="0">
                <a:solidFill>
                  <a:schemeClr val="dk1"/>
                </a:solidFill>
              </a:rPr>
            </a:br>
            <a:endParaRPr lang="es-CO" sz="3000" b="1" dirty="0">
              <a:solidFill>
                <a:schemeClr val="dk1"/>
              </a:solidFill>
            </a:endParaRPr>
          </a:p>
        </p:txBody>
      </p:sp>
      <p:sp>
        <p:nvSpPr>
          <p:cNvPr id="3" name="Google Shape;192;p5"/>
          <p:cNvSpPr txBox="1">
            <a:spLocks/>
          </p:cNvSpPr>
          <p:nvPr/>
        </p:nvSpPr>
        <p:spPr>
          <a:xfrm>
            <a:off x="250945" y="3005142"/>
            <a:ext cx="8818472" cy="1913699"/>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80000"/>
              </a:lnSpc>
              <a:spcBef>
                <a:spcPts val="0"/>
              </a:spcBef>
              <a:buSzPts val="1725"/>
              <a:buFont typeface="Arial"/>
              <a:buNone/>
            </a:pPr>
            <a:r>
              <a:rPr lang="es-AR" sz="2400" b="1" dirty="0" smtClean="0">
                <a:latin typeface="Garamond" panose="02020404030301010803" pitchFamily="18" charset="0"/>
              </a:rPr>
              <a:t>Objetivo General</a:t>
            </a:r>
          </a:p>
          <a:p>
            <a:pPr marL="0" indent="0" algn="just">
              <a:lnSpc>
                <a:spcPct val="80000"/>
              </a:lnSpc>
              <a:spcBef>
                <a:spcPts val="900"/>
              </a:spcBef>
              <a:buSzPts val="2400"/>
              <a:buFont typeface="Arial"/>
              <a:buNone/>
            </a:pPr>
            <a:r>
              <a:rPr lang="es-AR" sz="1900" dirty="0" smtClean="0"/>
              <a:t>Diseñar, desarrollar e implementar un sistema de información que permita llevar el registro de artículos, el control de las entradas y salidas de los mismos, así como todas aquellas actividades requeridas en el almacén del colegio Nydia Quintero de Turbay I.E.D.</a:t>
            </a:r>
          </a:p>
        </p:txBody>
      </p:sp>
    </p:spTree>
    <p:extLst>
      <p:ext uri="{BB962C8B-B14F-4D97-AF65-F5344CB8AC3E}">
        <p14:creationId xmlns:p14="http://schemas.microsoft.com/office/powerpoint/2010/main" val="5207053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g5c73f2acb1_0_1"/>
          <p:cNvSpPr txBox="1">
            <a:spLocks/>
          </p:cNvSpPr>
          <p:nvPr/>
        </p:nvSpPr>
        <p:spPr>
          <a:xfrm>
            <a:off x="643724" y="1649038"/>
            <a:ext cx="6798600" cy="1303800"/>
          </a:xfrm>
          <a:prstGeom prst="rect">
            <a:avLst/>
          </a:prstGeom>
        </p:spPr>
        <p:txBody>
          <a:bodyPr spcFirstLastPara="1" wrap="square" lIns="91425" tIns="45700" rIns="91425" bIns="4570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s-CO" sz="2400" b="1" dirty="0" smtClean="0">
                <a:latin typeface="Garamond" panose="02020404030301010803" pitchFamily="18" charset="0"/>
              </a:rPr>
              <a:t>Objetivos específicos</a:t>
            </a:r>
            <a:endParaRPr lang="es-CO" sz="2400" b="1" dirty="0">
              <a:latin typeface="Garamond" panose="02020404030301010803" pitchFamily="18" charset="0"/>
            </a:endParaRPr>
          </a:p>
        </p:txBody>
      </p:sp>
      <p:sp>
        <p:nvSpPr>
          <p:cNvPr id="3" name="Google Shape;199;g5c73f2acb1_0_1"/>
          <p:cNvSpPr txBox="1">
            <a:spLocks/>
          </p:cNvSpPr>
          <p:nvPr/>
        </p:nvSpPr>
        <p:spPr>
          <a:xfrm>
            <a:off x="812846" y="2879008"/>
            <a:ext cx="7858188" cy="3444900"/>
          </a:xfrm>
          <a:prstGeom prst="rect">
            <a:avLst/>
          </a:prstGeom>
        </p:spPr>
        <p:txBody>
          <a:bodyPr spcFirstLastPara="1" wrap="square" lIns="91425" tIns="45700" rIns="91425" bIns="45700"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s-AR" sz="2000" dirty="0" smtClean="0"/>
              <a:t>Proponer un sistema que permita tener el registro de los ingresos y salidas de los elementos de consumo como también los reportes de los mismos. </a:t>
            </a:r>
          </a:p>
          <a:p>
            <a:pPr algn="just"/>
            <a:r>
              <a:rPr lang="es-AR" sz="2000" dirty="0" smtClean="0"/>
              <a:t>Crear un formato con el cual el encargado pueda llevar el registro de las salidas del elemento de consumo a través del aplicativo que le proporcionaremos al colegio.</a:t>
            </a:r>
          </a:p>
          <a:p>
            <a:pPr algn="just"/>
            <a:r>
              <a:rPr lang="es-AR" sz="2000" dirty="0" smtClean="0"/>
              <a:t>Crear un formato con el cual el encargado del almacén pueda llevar el registro de las entradas de los elementos de consumo a través del aplicativo que le proporcionaremos al colegio.</a:t>
            </a:r>
          </a:p>
          <a:p>
            <a:pPr marL="285750" indent="0">
              <a:lnSpc>
                <a:spcPct val="80000"/>
              </a:lnSpc>
              <a:spcBef>
                <a:spcPts val="900"/>
              </a:spcBef>
              <a:buFont typeface="Arial"/>
              <a:buNone/>
            </a:pPr>
            <a:endParaRPr lang="es-AR" dirty="0" smtClean="0"/>
          </a:p>
          <a:p>
            <a:pPr marL="285750" indent="-176212">
              <a:lnSpc>
                <a:spcPct val="80000"/>
              </a:lnSpc>
              <a:spcBef>
                <a:spcPts val="900"/>
              </a:spcBef>
              <a:buClr>
                <a:schemeClr val="dk1"/>
              </a:buClr>
              <a:buSzPts val="1725"/>
              <a:buFont typeface="Arial"/>
              <a:buNone/>
            </a:pPr>
            <a:endParaRPr lang="es-AR" dirty="0" smtClean="0"/>
          </a:p>
          <a:p>
            <a:pPr marL="0" indent="0">
              <a:spcBef>
                <a:spcPts val="360"/>
              </a:spcBef>
              <a:spcAft>
                <a:spcPts val="600"/>
              </a:spcAft>
              <a:buFont typeface="Arial"/>
              <a:buNone/>
            </a:pPr>
            <a:endParaRPr lang="es-AR" dirty="0"/>
          </a:p>
        </p:txBody>
      </p:sp>
    </p:spTree>
    <p:extLst>
      <p:ext uri="{BB962C8B-B14F-4D97-AF65-F5344CB8AC3E}">
        <p14:creationId xmlns:p14="http://schemas.microsoft.com/office/powerpoint/2010/main" val="1710165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4;p8"/>
          <p:cNvSpPr txBox="1">
            <a:spLocks/>
          </p:cNvSpPr>
          <p:nvPr/>
        </p:nvSpPr>
        <p:spPr>
          <a:xfrm>
            <a:off x="1246206" y="670034"/>
            <a:ext cx="6798734" cy="1303867"/>
          </a:xfrm>
          <a:prstGeom prst="rect">
            <a:avLst/>
          </a:prstGeom>
          <a:noFill/>
          <a:ln>
            <a:noFill/>
          </a:ln>
        </p:spPr>
        <p:txBody>
          <a:bodyPr spcFirstLastPara="1" wrap="square" lIns="91425" tIns="45700" rIns="91425" bIns="45700" anchor="ctr" anchorCtr="0">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262626"/>
              </a:buClr>
              <a:buSzPts val="3600"/>
              <a:buFont typeface="Garamond"/>
              <a:buNone/>
            </a:pPr>
            <a:r>
              <a:rPr lang="es-CO" sz="3300" b="1" dirty="0" smtClean="0">
                <a:latin typeface="Garamond" panose="02020404030301010803" pitchFamily="18" charset="0"/>
              </a:rPr>
              <a:t>JUSTIFICACIÓN</a:t>
            </a:r>
            <a:r>
              <a:rPr lang="es-CO" sz="3600" dirty="0" smtClean="0"/>
              <a:t/>
            </a:r>
            <a:br>
              <a:rPr lang="es-CO" sz="3600" dirty="0" smtClean="0"/>
            </a:br>
            <a:r>
              <a:rPr lang="es-CO" sz="3600" dirty="0" smtClean="0"/>
              <a:t/>
            </a:r>
            <a:br>
              <a:rPr lang="es-CO" sz="3600" dirty="0" smtClean="0"/>
            </a:br>
            <a:endParaRPr lang="es-CO" sz="3600" dirty="0"/>
          </a:p>
        </p:txBody>
      </p:sp>
      <p:sp>
        <p:nvSpPr>
          <p:cNvPr id="3" name="Google Shape;205;p8"/>
          <p:cNvSpPr txBox="1">
            <a:spLocks/>
          </p:cNvSpPr>
          <p:nvPr/>
        </p:nvSpPr>
        <p:spPr>
          <a:xfrm>
            <a:off x="691056" y="2595230"/>
            <a:ext cx="8077200" cy="2638922"/>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97155" indent="0" algn="just">
              <a:buFont typeface="Arial"/>
              <a:buNone/>
            </a:pPr>
            <a:r>
              <a:rPr lang="es-ES_tradnl" sz="1900" dirty="0" smtClean="0"/>
              <a:t>Con el presente proyecto se pretende cubrir las necesidades del almacén de la Institución con una herramienta enfocada a un sistema de información para tener organizada la información concerniente al manejo de actividades básicas de inventarios acordes a las necesidades de la institución, esta institución no cuenta con un sistema de información y en base a eso se pretende cubrir esa necesidad a través de un sistema de control de inventarios.</a:t>
            </a:r>
            <a:endParaRPr lang="es-AR" sz="1900" dirty="0"/>
          </a:p>
        </p:txBody>
      </p:sp>
    </p:spTree>
    <p:extLst>
      <p:ext uri="{BB962C8B-B14F-4D97-AF65-F5344CB8AC3E}">
        <p14:creationId xmlns:p14="http://schemas.microsoft.com/office/powerpoint/2010/main" val="3394290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9136</TotalTime>
  <Words>1550</Words>
  <Application>Microsoft Office PowerPoint</Application>
  <PresentationFormat>Presentación en pantalla (4:3)</PresentationFormat>
  <Paragraphs>227</Paragraphs>
  <Slides>28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Arial</vt:lpstr>
      <vt:lpstr>Arial Narrow</vt:lpstr>
      <vt:lpstr>Calibri</vt:lpstr>
      <vt:lpstr>Garamond</vt:lpstr>
      <vt:lpstr>Symbol</vt:lpstr>
      <vt:lpstr>Times New Roman</vt:lpstr>
      <vt:lpstr>Tunga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282</cp:revision>
  <dcterms:created xsi:type="dcterms:W3CDTF">2014-06-25T16:18:26Z</dcterms:created>
  <dcterms:modified xsi:type="dcterms:W3CDTF">2019-07-05T21:48:50Z</dcterms:modified>
</cp:coreProperties>
</file>