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62" r:id="rId4"/>
    <p:sldId id="260" r:id="rId5"/>
    <p:sldId id="261" r:id="rId6"/>
    <p:sldId id="258" r:id="rId7"/>
    <p:sldId id="267" r:id="rId8"/>
    <p:sldId id="269" r:id="rId9"/>
    <p:sldId id="268" r:id="rId10"/>
    <p:sldId id="264" r:id="rId11"/>
    <p:sldId id="259"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FB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4" d="100"/>
          <a:sy n="144" d="100"/>
        </p:scale>
        <p:origin x="654"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1652C1-54FA-CD46-90EF-082DF126EC89}" type="datetimeFigureOut">
              <a:rPr lang="es-ES" smtClean="0"/>
              <a:t>02/10/2019</a:t>
            </a:fld>
            <a:endParaRPr lang="es-ES"/>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D09B62-7964-8A4C-9636-36CB120B29AE}" type="slidenum">
              <a:rPr lang="es-ES" smtClean="0"/>
              <a:t>‹Nº›</a:t>
            </a:fld>
            <a:endParaRPr lang="es-ES"/>
          </a:p>
        </p:txBody>
      </p:sp>
    </p:spTree>
    <p:extLst>
      <p:ext uri="{BB962C8B-B14F-4D97-AF65-F5344CB8AC3E}">
        <p14:creationId xmlns:p14="http://schemas.microsoft.com/office/powerpoint/2010/main" val="203178570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diapositiva no</a:t>
            </a:r>
            <a:r>
              <a:rPr lang="es-ES" baseline="0" dirty="0"/>
              <a:t> se debe modificar, es la portada y debe permanecer igual para todas las presentaciones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a:t>
            </a:fld>
            <a:endParaRPr lang="es-ES"/>
          </a:p>
        </p:txBody>
      </p:sp>
    </p:spTree>
    <p:extLst>
      <p:ext uri="{BB962C8B-B14F-4D97-AF65-F5344CB8AC3E}">
        <p14:creationId xmlns:p14="http://schemas.microsoft.com/office/powerpoint/2010/main" val="3893783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Escriba en esta diapositiva el titulo de</a:t>
            </a:r>
            <a:r>
              <a:rPr lang="es-ES" baseline="0" dirty="0"/>
              <a:t> la presentación y si lo desea puede agregar los temas que va exponer.</a:t>
            </a:r>
          </a:p>
          <a:p>
            <a:pPr marL="171450" indent="-171450">
              <a:buFontTx/>
              <a:buChar char="-"/>
            </a:pPr>
            <a:r>
              <a:rPr lang="es-ES" baseline="0" dirty="0"/>
              <a:t>Si va a dejar solo el titulo déjelo centrado en la diapositiva.</a:t>
            </a:r>
          </a:p>
          <a:p>
            <a:pPr marL="171450" indent="-171450">
              <a:buFontTx/>
              <a:buChar char="-"/>
            </a:pPr>
            <a:r>
              <a:rPr lang="es-ES" baseline="0" dirty="0"/>
              <a:t>Los textos deben ir en color blanco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2</a:t>
            </a:fld>
            <a:endParaRPr lang="es-ES"/>
          </a:p>
        </p:txBody>
      </p:sp>
    </p:spTree>
    <p:extLst>
      <p:ext uri="{BB962C8B-B14F-4D97-AF65-F5344CB8AC3E}">
        <p14:creationId xmlns:p14="http://schemas.microsoft.com/office/powerpoint/2010/main" val="279476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si</a:t>
            </a:r>
            <a:r>
              <a:rPr lang="es-ES" dirty="0"/>
              <a:t> necesita</a:t>
            </a:r>
            <a:r>
              <a:rPr lang="es-ES" baseline="0" dirty="0"/>
              <a:t> incluir textos más extensos.</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pPr marL="171450" indent="-171450">
              <a:buFontTx/>
              <a:buChar char="-"/>
            </a:pPr>
            <a:r>
              <a:rPr lang="es-ES" baseline="0" dirty="0"/>
              <a:t>Asegúrese que los textos no se monten sobre la franja verde.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3</a:t>
            </a:fld>
            <a:endParaRPr lang="es-ES"/>
          </a:p>
        </p:txBody>
      </p:sp>
    </p:spTree>
    <p:extLst>
      <p:ext uri="{BB962C8B-B14F-4D97-AF65-F5344CB8AC3E}">
        <p14:creationId xmlns:p14="http://schemas.microsoft.com/office/powerpoint/2010/main" val="290441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 que vaya a lo alto del formato.</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a:p>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4</a:t>
            </a:fld>
            <a:endParaRPr lang="es-ES"/>
          </a:p>
        </p:txBody>
      </p:sp>
    </p:spTree>
    <p:extLst>
      <p:ext uri="{BB962C8B-B14F-4D97-AF65-F5344CB8AC3E}">
        <p14:creationId xmlns:p14="http://schemas.microsoft.com/office/powerpoint/2010/main" val="1232028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 esta diapositiva para incluir tablas y gráficos.</a:t>
            </a:r>
            <a:endParaRPr lang="es-ES" baseline="0" dirty="0"/>
          </a:p>
          <a:p>
            <a:pPr marL="171450" indent="-171450">
              <a:buFontTx/>
              <a:buChar char="-"/>
            </a:pPr>
            <a:r>
              <a:rPr lang="es-ES" baseline="0" dirty="0"/>
              <a:t>Los textos deben ir en azul (utilice el azul que aparece en la opciones de color de letra - -&gt; colores recientes) en tipografía Arial.</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5</a:t>
            </a:fld>
            <a:endParaRPr lang="es-ES"/>
          </a:p>
        </p:txBody>
      </p:sp>
    </p:spTree>
    <p:extLst>
      <p:ext uri="{BB962C8B-B14F-4D97-AF65-F5344CB8AC3E}">
        <p14:creationId xmlns:p14="http://schemas.microsoft.com/office/powerpoint/2010/main" val="2773784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En</a:t>
            </a:r>
            <a:r>
              <a:rPr lang="es-ES" baseline="0" dirty="0"/>
              <a:t> esta diapositiva puede colocar contenidos y acompañarlos con una fotografía.</a:t>
            </a:r>
          </a:p>
          <a:p>
            <a:pPr marL="171450" indent="-171450">
              <a:buFontTx/>
              <a:buChar char="-"/>
            </a:pPr>
            <a:r>
              <a:rPr lang="es-ES" baseline="0" dirty="0"/>
              <a:t>Los textos deben ir en azul (utilice el azul que aparece en la opciones de color de letra - -&gt; colores recientes) en tipografía Arial y justificados.</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6</a:t>
            </a:fld>
            <a:endParaRPr lang="es-ES"/>
          </a:p>
        </p:txBody>
      </p:sp>
    </p:spTree>
    <p:extLst>
      <p:ext uri="{BB962C8B-B14F-4D97-AF65-F5344CB8AC3E}">
        <p14:creationId xmlns:p14="http://schemas.microsoft.com/office/powerpoint/2010/main" val="426055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como introducción de una nueva sección de la presentación o para destacar una frase clave.</a:t>
            </a:r>
          </a:p>
          <a:p>
            <a:pPr marL="171450" indent="-171450">
              <a:buFontTx/>
              <a:buChar char="-"/>
            </a:pPr>
            <a:r>
              <a:rPr lang="es-ES" baseline="0" dirty="0"/>
              <a:t>Al tener una foto de fondo los textos deben ser concisos.</a:t>
            </a:r>
          </a:p>
          <a:p>
            <a:pPr marL="171450" indent="-171450">
              <a:buFontTx/>
              <a:buChar char="-"/>
            </a:pPr>
            <a:r>
              <a:rPr lang="es-ES" baseline="0" dirty="0"/>
              <a:t>Los textos debe ir en blanco utilizando la tipografía Arial con un tamaño mínimo de 16 puntos.</a:t>
            </a:r>
          </a:p>
          <a:p>
            <a:pPr marL="171450" indent="-171450">
              <a:buFontTx/>
              <a:buChar char="-"/>
            </a:pPr>
            <a:r>
              <a:rPr lang="es-ES" baseline="0" dirty="0"/>
              <a:t>Esta diapositiva es completamente editable, usted puede borrar la imagen de fondo e insertar una nueva fotografía. Asegúrese que al momento de hacerlo, no borre el logo del SENA que aparece en la parte superior izquierda, ni tampoco borre el recuadro negro con transparencia del lado derecho ya que este es indispensable para garantizar lectura del texto sobre la imagen. Así mismo recuerde que al insertar la nueva fotografía debe darle en la opción: </a:t>
            </a:r>
            <a:r>
              <a:rPr lang="es-ES" baseline="0" dirty="0" err="1"/>
              <a:t>click</a:t>
            </a:r>
            <a:r>
              <a:rPr lang="es-ES" baseline="0" dirty="0"/>
              <a:t> </a:t>
            </a:r>
            <a:r>
              <a:rPr lang="es-ES" baseline="0"/>
              <a:t>derecho </a:t>
            </a:r>
            <a:r>
              <a:rPr lang="es-ES" baseline="0">
                <a:sym typeface="Wingdings"/>
              </a:rPr>
              <a:t> </a:t>
            </a:r>
            <a:r>
              <a:rPr lang="es-ES" baseline="0" dirty="0">
                <a:sym typeface="Wingdings"/>
              </a:rPr>
              <a:t>enviar </a:t>
            </a:r>
            <a:r>
              <a:rPr lang="es-ES" baseline="0">
                <a:sym typeface="Wingdings"/>
              </a:rPr>
              <a:t>al fondo.</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10</a:t>
            </a:fld>
            <a:endParaRPr lang="es-ES"/>
          </a:p>
        </p:txBody>
      </p:sp>
    </p:spTree>
    <p:extLst>
      <p:ext uri="{BB962C8B-B14F-4D97-AF65-F5344CB8AC3E}">
        <p14:creationId xmlns:p14="http://schemas.microsoft.com/office/powerpoint/2010/main" val="3023882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171450" indent="-171450">
              <a:buFontTx/>
              <a:buChar char="-"/>
            </a:pPr>
            <a:r>
              <a:rPr lang="es-ES" dirty="0"/>
              <a:t>Utilice</a:t>
            </a:r>
            <a:r>
              <a:rPr lang="es-ES" baseline="0" dirty="0"/>
              <a:t> esta diapositiva al final de su presentación</a:t>
            </a:r>
          </a:p>
          <a:p>
            <a:pPr marL="171450" indent="-171450">
              <a:buFontTx/>
              <a:buChar char="-"/>
            </a:pPr>
            <a:r>
              <a:rPr lang="es-ES" baseline="0"/>
              <a:t>Esta </a:t>
            </a:r>
            <a:r>
              <a:rPr lang="es-ES" baseline="0" dirty="0"/>
              <a:t>diapositiva no debe modificarse</a:t>
            </a:r>
            <a:endParaRPr lang="es-ES" dirty="0"/>
          </a:p>
        </p:txBody>
      </p:sp>
      <p:sp>
        <p:nvSpPr>
          <p:cNvPr id="4" name="Marcador de número de diapositiva 3"/>
          <p:cNvSpPr>
            <a:spLocks noGrp="1"/>
          </p:cNvSpPr>
          <p:nvPr>
            <p:ph type="sldNum" sz="quarter" idx="10"/>
          </p:nvPr>
        </p:nvSpPr>
        <p:spPr/>
        <p:txBody>
          <a:bodyPr/>
          <a:lstStyle/>
          <a:p>
            <a:fld id="{88D09B62-7964-8A4C-9636-36CB120B29AE}" type="slidenum">
              <a:rPr lang="es-ES" smtClean="0"/>
              <a:t>11</a:t>
            </a:fld>
            <a:endParaRPr lang="es-ES"/>
          </a:p>
        </p:txBody>
      </p:sp>
    </p:spTree>
    <p:extLst>
      <p:ext uri="{BB962C8B-B14F-4D97-AF65-F5344CB8AC3E}">
        <p14:creationId xmlns:p14="http://schemas.microsoft.com/office/powerpoint/2010/main" val="3649474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3" name="Imagen 2" descr="Plantilla-presentaciones_naranja_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67866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02/10/2019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88372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315191A-A0A9-294A-9DF6-EE4FF7E8A271}" type="datetimeFigureOut">
              <a:rPr lang="es-ES" smtClean="0"/>
              <a:t>02/10/2019</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3585630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3116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154781"/>
            <a:ext cx="6019800" cy="3290888"/>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315191A-A0A9-294A-9DF6-EE4FF7E8A271}" type="datetimeFigureOut">
              <a:rPr lang="es-ES" smtClean="0"/>
              <a:t>02/10/2019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547917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lantilla presentaciones_naranja_Mesa de trabajo 1 copi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913925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2" name="Imagen 1" descr="Plantilla presentaciones_naranja_Mesa de trabajo 1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5570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2" name="Imagen 1" descr="plantillappt_0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69976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7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3" name="Imagen 2" descr="Plantilla-presentaciones_naranja_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74999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315191A-A0A9-294A-9DF6-EE4FF7E8A271}" type="datetimeFigureOut">
              <a:rPr lang="es-ES" smtClean="0"/>
              <a:t>02/10/2019</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233219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315191A-A0A9-294A-9DF6-EE4FF7E8A271}" type="datetimeFigureOut">
              <a:rPr lang="es-ES" smtClean="0"/>
              <a:t>02/10/2019</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176432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315191A-A0A9-294A-9DF6-EE4FF7E8A271}" type="datetimeFigureOut">
              <a:rPr lang="es-ES" smtClean="0"/>
              <a:t>02/10/2019</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4F79F1B-258F-D34A-B83D-65B8590C7617}" type="slidenum">
              <a:rPr lang="es-ES" smtClean="0"/>
              <a:t>‹Nº›</a:t>
            </a:fld>
            <a:endParaRPr lang="es-ES"/>
          </a:p>
        </p:txBody>
      </p:sp>
    </p:spTree>
    <p:extLst>
      <p:ext uri="{BB962C8B-B14F-4D97-AF65-F5344CB8AC3E}">
        <p14:creationId xmlns:p14="http://schemas.microsoft.com/office/powerpoint/2010/main" val="21967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315191A-A0A9-294A-9DF6-EE4FF7E8A271}" type="datetimeFigureOut">
              <a:rPr lang="es-ES" smtClean="0"/>
              <a:t>02/10/2019</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4F79F1B-258F-D34A-B83D-65B8590C7617}" type="slidenum">
              <a:rPr lang="es-ES" smtClean="0"/>
              <a:t>‹Nº›</a:t>
            </a:fld>
            <a:endParaRPr lang="es-ES"/>
          </a:p>
        </p:txBody>
      </p:sp>
    </p:spTree>
    <p:extLst>
      <p:ext uri="{BB962C8B-B14F-4D97-AF65-F5344CB8AC3E}">
        <p14:creationId xmlns:p14="http://schemas.microsoft.com/office/powerpoint/2010/main" val="1979984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Project/Strong%20Inventory.mp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Base%20de%20datos/inv.mw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Mockup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Diagrama%20de%20clases/diagrama%20proyecto.vp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Diagrama%20de%20despliegue/Despliegue%20proyecto.vp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ackas779/proyecto.git" TargetMode="External"/><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329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EDITORIAL3.jpg"/>
          <p:cNvPicPr>
            <a:picLocks noChangeAspect="1"/>
          </p:cNvPicPr>
          <p:nvPr/>
        </p:nvPicPr>
        <p:blipFill rotWithShape="1">
          <a:blip r:embed="rId3">
            <a:extLst>
              <a:ext uri="{28A0092B-C50C-407E-A947-70E740481C1C}">
                <a14:useLocalDpi xmlns:a14="http://schemas.microsoft.com/office/drawing/2010/main" val="0"/>
              </a:ext>
            </a:extLst>
          </a:blip>
          <a:srcRect t="14950"/>
          <a:stretch/>
        </p:blipFill>
        <p:spPr>
          <a:xfrm>
            <a:off x="-40669" y="-42990"/>
            <a:ext cx="9225338" cy="5229480"/>
          </a:xfrm>
          <a:prstGeom prst="rect">
            <a:avLst/>
          </a:prstGeom>
        </p:spPr>
      </p:pic>
      <p:sp>
        <p:nvSpPr>
          <p:cNvPr id="3" name="Rectángulo 2"/>
          <p:cNvSpPr/>
          <p:nvPr/>
        </p:nvSpPr>
        <p:spPr>
          <a:xfrm rot="16200000">
            <a:off x="4596461" y="599207"/>
            <a:ext cx="5302242" cy="3955513"/>
          </a:xfrm>
          <a:prstGeom prst="rect">
            <a:avLst/>
          </a:prstGeom>
          <a:gradFill flip="none" rotWithShape="1">
            <a:gsLst>
              <a:gs pos="100000">
                <a:schemeClr val="tx2">
                  <a:alpha val="0"/>
                </a:schemeClr>
              </a:gs>
              <a:gs pos="0">
                <a:schemeClr val="tx1">
                  <a:alpha val="46000"/>
                </a:schemeClr>
              </a:gs>
            </a:gsLst>
            <a:lin ang="162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8" name="CuadroTexto 7"/>
          <p:cNvSpPr txBox="1"/>
          <p:nvPr/>
        </p:nvSpPr>
        <p:spPr>
          <a:xfrm>
            <a:off x="5888097" y="769998"/>
            <a:ext cx="2780268" cy="461665"/>
          </a:xfrm>
          <a:prstGeom prst="rect">
            <a:avLst/>
          </a:prstGeom>
          <a:noFill/>
        </p:spPr>
        <p:txBody>
          <a:bodyPr wrap="square" rtlCol="0">
            <a:spAutoFit/>
          </a:bodyPr>
          <a:lstStyle/>
          <a:p>
            <a:pPr algn="r"/>
            <a:r>
              <a:rPr lang="es-ES" sz="2400" b="1" dirty="0">
                <a:solidFill>
                  <a:schemeClr val="bg1"/>
                </a:solidFill>
                <a:latin typeface="Work sans"/>
                <a:cs typeface="Work sans"/>
              </a:rPr>
              <a:t>FRASE</a:t>
            </a:r>
          </a:p>
        </p:txBody>
      </p:sp>
      <p:sp>
        <p:nvSpPr>
          <p:cNvPr id="9" name="CuadroTexto 8"/>
          <p:cNvSpPr txBox="1"/>
          <p:nvPr/>
        </p:nvSpPr>
        <p:spPr>
          <a:xfrm>
            <a:off x="5269826" y="1598585"/>
            <a:ext cx="3398540" cy="2677656"/>
          </a:xfrm>
          <a:prstGeom prst="rect">
            <a:avLst/>
          </a:prstGeom>
          <a:noFill/>
        </p:spPr>
        <p:txBody>
          <a:bodyPr wrap="square" rtlCol="0">
            <a:spAutoFit/>
          </a:bodyPr>
          <a:lstStyle/>
          <a:p>
            <a:pPr algn="r"/>
            <a:r>
              <a:rPr lang="es-ES" sz="2400" dirty="0">
                <a:solidFill>
                  <a:schemeClr val="bg1"/>
                </a:solidFill>
                <a:latin typeface="Work sans"/>
                <a:cs typeface="Work sans"/>
              </a:rPr>
              <a:t>El</a:t>
            </a:r>
            <a:r>
              <a:rPr lang="es-ES" sz="2400" b="1" dirty="0">
                <a:solidFill>
                  <a:schemeClr val="bg1"/>
                </a:solidFill>
                <a:latin typeface="Work sans"/>
                <a:cs typeface="Work sans"/>
              </a:rPr>
              <a:t> éxito no se trata de tener suerte , la suerte la construyes con esfuerzo y dedicación.</a:t>
            </a:r>
          </a:p>
        </p:txBody>
      </p:sp>
      <p:pic>
        <p:nvPicPr>
          <p:cNvPr id="11" name="Imagen 10"/>
          <p:cNvPicPr>
            <a:picLocks noChangeAspect="1"/>
          </p:cNvPicPr>
          <p:nvPr/>
        </p:nvPicPr>
        <p:blipFill>
          <a:blip r:embed="rId4"/>
          <a:stretch>
            <a:fillRect/>
          </a:stretch>
        </p:blipFill>
        <p:spPr>
          <a:xfrm flipV="1">
            <a:off x="7940706" y="1431751"/>
            <a:ext cx="642357" cy="41563"/>
          </a:xfrm>
          <a:prstGeom prst="rect">
            <a:avLst/>
          </a:prstGeom>
        </p:spPr>
      </p:pic>
      <p:pic>
        <p:nvPicPr>
          <p:cNvPr id="16" name="Imagen 15" descr="naranja.png"/>
          <p:cNvPicPr>
            <a:picLocks noChangeAspect="1"/>
          </p:cNvPicPr>
          <p:nvPr/>
        </p:nvPicPr>
        <p:blipFill rotWithShape="1">
          <a:blip r:embed="rId5">
            <a:extLst>
              <a:ext uri="{28A0092B-C50C-407E-A947-70E740481C1C}">
                <a14:useLocalDpi xmlns:a14="http://schemas.microsoft.com/office/drawing/2010/main" val="0"/>
              </a:ext>
            </a:extLst>
          </a:blip>
          <a:srcRect l="21032" t="19996" r="22452" b="17818"/>
          <a:stretch/>
        </p:blipFill>
        <p:spPr>
          <a:xfrm>
            <a:off x="297204" y="290458"/>
            <a:ext cx="601377" cy="603694"/>
          </a:xfrm>
          <a:prstGeom prst="rect">
            <a:avLst/>
          </a:prstGeom>
        </p:spPr>
      </p:pic>
    </p:spTree>
    <p:extLst>
      <p:ext uri="{BB962C8B-B14F-4D97-AF65-F5344CB8AC3E}">
        <p14:creationId xmlns:p14="http://schemas.microsoft.com/office/powerpoint/2010/main" val="473391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3742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995916" y="1139252"/>
            <a:ext cx="2443298" cy="461665"/>
          </a:xfrm>
          <a:prstGeom prst="rect">
            <a:avLst/>
          </a:prstGeom>
          <a:noFill/>
        </p:spPr>
        <p:txBody>
          <a:bodyPr wrap="none" rtlCol="0">
            <a:spAutoFit/>
          </a:bodyPr>
          <a:lstStyle/>
          <a:p>
            <a:r>
              <a:rPr lang="es-ES" sz="2400" dirty="0">
                <a:solidFill>
                  <a:schemeClr val="bg1"/>
                </a:solidFill>
                <a:latin typeface="Arial"/>
                <a:cs typeface="Arial"/>
              </a:rPr>
              <a:t>Strong Inventory</a:t>
            </a:r>
          </a:p>
        </p:txBody>
      </p:sp>
      <p:sp>
        <p:nvSpPr>
          <p:cNvPr id="4" name="CuadroTexto 3"/>
          <p:cNvSpPr txBox="1"/>
          <p:nvPr/>
        </p:nvSpPr>
        <p:spPr>
          <a:xfrm>
            <a:off x="1008690" y="1685337"/>
            <a:ext cx="902811" cy="369332"/>
          </a:xfrm>
          <a:prstGeom prst="rect">
            <a:avLst/>
          </a:prstGeom>
          <a:noFill/>
        </p:spPr>
        <p:txBody>
          <a:bodyPr wrap="none" rtlCol="0">
            <a:spAutoFit/>
          </a:bodyPr>
          <a:lstStyle/>
          <a:p>
            <a:r>
              <a:rPr lang="es-ES" dirty="0">
                <a:solidFill>
                  <a:schemeClr val="bg1"/>
                </a:solidFill>
                <a:latin typeface="Arial"/>
                <a:cs typeface="Arial"/>
              </a:rPr>
              <a:t>Project</a:t>
            </a:r>
          </a:p>
        </p:txBody>
      </p:sp>
      <p:cxnSp>
        <p:nvCxnSpPr>
          <p:cNvPr id="6" name="Conector recto 5"/>
          <p:cNvCxnSpPr/>
          <p:nvPr/>
        </p:nvCxnSpPr>
        <p:spPr>
          <a:xfrm>
            <a:off x="1123481" y="210479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1008690" y="2161567"/>
            <a:ext cx="543739" cy="369332"/>
          </a:xfrm>
          <a:prstGeom prst="rect">
            <a:avLst/>
          </a:prstGeom>
          <a:noFill/>
        </p:spPr>
        <p:txBody>
          <a:bodyPr wrap="none" rtlCol="0">
            <a:spAutoFit/>
          </a:bodyPr>
          <a:lstStyle/>
          <a:p>
            <a:r>
              <a:rPr lang="es-ES" dirty="0">
                <a:solidFill>
                  <a:schemeClr val="bg1"/>
                </a:solidFill>
                <a:latin typeface="Arial"/>
                <a:cs typeface="Arial"/>
              </a:rPr>
              <a:t>MR</a:t>
            </a:r>
          </a:p>
        </p:txBody>
      </p:sp>
      <p:cxnSp>
        <p:nvCxnSpPr>
          <p:cNvPr id="8" name="Conector recto 7"/>
          <p:cNvCxnSpPr/>
          <p:nvPr/>
        </p:nvCxnSpPr>
        <p:spPr>
          <a:xfrm>
            <a:off x="1123481" y="2581029"/>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9" name="CuadroTexto 8"/>
          <p:cNvSpPr txBox="1"/>
          <p:nvPr/>
        </p:nvSpPr>
        <p:spPr>
          <a:xfrm>
            <a:off x="1008690" y="2637798"/>
            <a:ext cx="1107996" cy="369332"/>
          </a:xfrm>
          <a:prstGeom prst="rect">
            <a:avLst/>
          </a:prstGeom>
          <a:noFill/>
        </p:spPr>
        <p:txBody>
          <a:bodyPr wrap="none" rtlCol="0">
            <a:spAutoFit/>
          </a:bodyPr>
          <a:lstStyle/>
          <a:p>
            <a:r>
              <a:rPr lang="es-ES" dirty="0">
                <a:solidFill>
                  <a:schemeClr val="bg1"/>
                </a:solidFill>
                <a:latin typeface="Arial"/>
                <a:cs typeface="Arial"/>
              </a:rPr>
              <a:t>Mockups</a:t>
            </a:r>
          </a:p>
        </p:txBody>
      </p:sp>
      <p:cxnSp>
        <p:nvCxnSpPr>
          <p:cNvPr id="10" name="Conector recto 9"/>
          <p:cNvCxnSpPr/>
          <p:nvPr/>
        </p:nvCxnSpPr>
        <p:spPr>
          <a:xfrm>
            <a:off x="1123481" y="3007130"/>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2" name="CuadroTexto 11"/>
          <p:cNvSpPr txBox="1"/>
          <p:nvPr/>
        </p:nvSpPr>
        <p:spPr>
          <a:xfrm>
            <a:off x="1008690" y="3129129"/>
            <a:ext cx="2223686" cy="369332"/>
          </a:xfrm>
          <a:prstGeom prst="rect">
            <a:avLst/>
          </a:prstGeom>
          <a:noFill/>
        </p:spPr>
        <p:txBody>
          <a:bodyPr wrap="none" rtlCol="0">
            <a:spAutoFit/>
          </a:bodyPr>
          <a:lstStyle/>
          <a:p>
            <a:r>
              <a:rPr lang="es-ES" dirty="0">
                <a:solidFill>
                  <a:schemeClr val="bg1"/>
                </a:solidFill>
                <a:latin typeface="Arial"/>
                <a:cs typeface="Arial"/>
              </a:rPr>
              <a:t>Diagrama de clases</a:t>
            </a:r>
          </a:p>
        </p:txBody>
      </p:sp>
      <p:sp>
        <p:nvSpPr>
          <p:cNvPr id="13" name="CuadroTexto 12"/>
          <p:cNvSpPr txBox="1"/>
          <p:nvPr/>
        </p:nvSpPr>
        <p:spPr>
          <a:xfrm>
            <a:off x="1040663" y="3937418"/>
            <a:ext cx="479618" cy="369332"/>
          </a:xfrm>
          <a:prstGeom prst="rect">
            <a:avLst/>
          </a:prstGeom>
          <a:noFill/>
        </p:spPr>
        <p:txBody>
          <a:bodyPr wrap="none" rtlCol="0">
            <a:spAutoFit/>
          </a:bodyPr>
          <a:lstStyle/>
          <a:p>
            <a:r>
              <a:rPr lang="es-ES" dirty="0" err="1">
                <a:solidFill>
                  <a:schemeClr val="bg1"/>
                </a:solidFill>
                <a:latin typeface="Arial"/>
                <a:cs typeface="Arial"/>
              </a:rPr>
              <a:t>Git</a:t>
            </a:r>
            <a:endParaRPr lang="es-ES" dirty="0">
              <a:solidFill>
                <a:schemeClr val="bg1"/>
              </a:solidFill>
              <a:latin typeface="Arial"/>
              <a:cs typeface="Arial"/>
            </a:endParaRPr>
          </a:p>
        </p:txBody>
      </p:sp>
      <p:cxnSp>
        <p:nvCxnSpPr>
          <p:cNvPr id="14" name="Conector recto 13"/>
          <p:cNvCxnSpPr/>
          <p:nvPr/>
        </p:nvCxnSpPr>
        <p:spPr>
          <a:xfrm>
            <a:off x="1123183" y="3498461"/>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CuadroTexto 14"/>
          <p:cNvSpPr txBox="1"/>
          <p:nvPr/>
        </p:nvSpPr>
        <p:spPr>
          <a:xfrm>
            <a:off x="1008690" y="3529600"/>
            <a:ext cx="2685351" cy="369332"/>
          </a:xfrm>
          <a:prstGeom prst="rect">
            <a:avLst/>
          </a:prstGeom>
          <a:noFill/>
        </p:spPr>
        <p:txBody>
          <a:bodyPr wrap="none" rtlCol="0">
            <a:spAutoFit/>
          </a:bodyPr>
          <a:lstStyle/>
          <a:p>
            <a:r>
              <a:rPr lang="es-ES" dirty="0" smtClean="0">
                <a:solidFill>
                  <a:schemeClr val="bg1"/>
                </a:solidFill>
                <a:latin typeface="Arial"/>
                <a:cs typeface="Arial"/>
              </a:rPr>
              <a:t>Diagrama de despliegue</a:t>
            </a:r>
            <a:endParaRPr lang="es-ES" dirty="0">
              <a:solidFill>
                <a:schemeClr val="bg1"/>
              </a:solidFill>
              <a:latin typeface="Arial"/>
              <a:cs typeface="Arial"/>
            </a:endParaRPr>
          </a:p>
        </p:txBody>
      </p:sp>
      <p:cxnSp>
        <p:nvCxnSpPr>
          <p:cNvPr id="16" name="Conector recto 15"/>
          <p:cNvCxnSpPr/>
          <p:nvPr/>
        </p:nvCxnSpPr>
        <p:spPr>
          <a:xfrm>
            <a:off x="1123183" y="3898932"/>
            <a:ext cx="231446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64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8;g5972cc826a_0_2"/>
          <p:cNvPicPr preferRelativeResize="0"/>
          <p:nvPr/>
        </p:nvPicPr>
        <p:blipFill rotWithShape="1">
          <a:blip r:embed="rId3">
            <a:alphaModFix/>
          </a:blip>
          <a:srcRect l="-43" t="18971" r="61683" b="36650"/>
          <a:stretch/>
        </p:blipFill>
        <p:spPr>
          <a:xfrm>
            <a:off x="-1602654" y="211364"/>
            <a:ext cx="6544398" cy="4709433"/>
          </a:xfrm>
          <a:prstGeom prst="rect">
            <a:avLst/>
          </a:prstGeom>
          <a:noFill/>
          <a:ln>
            <a:noFill/>
          </a:ln>
        </p:spPr>
      </p:pic>
      <p:sp>
        <p:nvSpPr>
          <p:cNvPr id="5" name="CuadroTexto 4"/>
          <p:cNvSpPr txBox="1"/>
          <p:nvPr/>
        </p:nvSpPr>
        <p:spPr>
          <a:xfrm>
            <a:off x="4941744" y="738318"/>
            <a:ext cx="2607252" cy="523220"/>
          </a:xfrm>
          <a:prstGeom prst="rect">
            <a:avLst/>
          </a:prstGeom>
          <a:noFill/>
        </p:spPr>
        <p:txBody>
          <a:bodyPr wrap="none" rtlCol="0">
            <a:spAutoFit/>
          </a:bodyPr>
          <a:lstStyle/>
          <a:p>
            <a:r>
              <a:rPr lang="es-ES" sz="2800" dirty="0">
                <a:solidFill>
                  <a:srgbClr val="274FB2"/>
                </a:solidFill>
              </a:rPr>
              <a:t>Strong Inventory</a:t>
            </a:r>
          </a:p>
        </p:txBody>
      </p:sp>
      <p:sp>
        <p:nvSpPr>
          <p:cNvPr id="6" name="CuadroTexto 5"/>
          <p:cNvSpPr txBox="1"/>
          <p:nvPr/>
        </p:nvSpPr>
        <p:spPr>
          <a:xfrm>
            <a:off x="4325056" y="1635121"/>
            <a:ext cx="3564108" cy="2031325"/>
          </a:xfrm>
          <a:prstGeom prst="rect">
            <a:avLst/>
          </a:prstGeom>
          <a:noFill/>
        </p:spPr>
        <p:txBody>
          <a:bodyPr wrap="square" rtlCol="0">
            <a:spAutoFit/>
          </a:bodyPr>
          <a:lstStyle/>
          <a:p>
            <a:pPr algn="just"/>
            <a:r>
              <a:rPr lang="es-CO" sz="1400" dirty="0">
                <a:solidFill>
                  <a:srgbClr val="274FB2"/>
                </a:solidFill>
              </a:rPr>
              <a:t>Strong Inventory es un sistema de gestión de inventarios dedicado a la solución del problema que se presenta actualmente en el colegio Nidia Quintero en donde se lleva un control sobre el stock que maneja el colegio, con esto en mente el sistema Strong Inventory servirá para llevar un control de las entradas y salidas de los productos(Stock) como también poder generar reportes sobre los productos.</a:t>
            </a:r>
          </a:p>
        </p:txBody>
      </p:sp>
    </p:spTree>
    <p:extLst>
      <p:ext uri="{BB962C8B-B14F-4D97-AF65-F5344CB8AC3E}">
        <p14:creationId xmlns:p14="http://schemas.microsoft.com/office/powerpoint/2010/main" val="474073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29885" y="216342"/>
            <a:ext cx="1216039" cy="523220"/>
          </a:xfrm>
          <a:prstGeom prst="rect">
            <a:avLst/>
          </a:prstGeom>
          <a:noFill/>
        </p:spPr>
        <p:txBody>
          <a:bodyPr wrap="none" rtlCol="0">
            <a:spAutoFit/>
          </a:bodyPr>
          <a:lstStyle/>
          <a:p>
            <a:r>
              <a:rPr lang="es-ES" sz="2800" dirty="0">
                <a:solidFill>
                  <a:srgbClr val="274FB2"/>
                </a:solidFill>
              </a:rPr>
              <a:t>Project</a:t>
            </a:r>
          </a:p>
        </p:txBody>
      </p:sp>
      <p:sp>
        <p:nvSpPr>
          <p:cNvPr id="3" name="CuadroTexto 2"/>
          <p:cNvSpPr txBox="1"/>
          <p:nvPr/>
        </p:nvSpPr>
        <p:spPr>
          <a:xfrm>
            <a:off x="4941744" y="791461"/>
            <a:ext cx="4202256" cy="4154984"/>
          </a:xfrm>
          <a:prstGeom prst="rect">
            <a:avLst/>
          </a:prstGeom>
          <a:noFill/>
        </p:spPr>
        <p:txBody>
          <a:bodyPr wrap="square" rtlCol="0">
            <a:spAutoFit/>
          </a:bodyPr>
          <a:lstStyle/>
          <a:p>
            <a:pPr algn="just"/>
            <a:r>
              <a:rPr lang="es-CO" sz="2400" dirty="0">
                <a:solidFill>
                  <a:srgbClr val="274FB2"/>
                </a:solidFill>
              </a:rPr>
              <a:t>Project es un programa que ofrece Microsoft para poder llevar una visualización a futuro del un proyecto, en el se puede crear un cronograma, se puede asignar las tareas a una persona especifica y otras funciones, de igual forma Project ofrece una visualización de como se desarrollaran las tareas con el diagrama de Gantt.</a:t>
            </a:r>
          </a:p>
        </p:txBody>
      </p:sp>
      <p:pic>
        <p:nvPicPr>
          <p:cNvPr id="7" name="Imagen 6"/>
          <p:cNvPicPr>
            <a:picLocks noChangeAspect="1"/>
          </p:cNvPicPr>
          <p:nvPr/>
        </p:nvPicPr>
        <p:blipFill>
          <a:blip r:embed="rId3"/>
          <a:stretch>
            <a:fillRect/>
          </a:stretch>
        </p:blipFill>
        <p:spPr>
          <a:xfrm>
            <a:off x="214203" y="216342"/>
            <a:ext cx="4357798" cy="4249333"/>
          </a:xfrm>
          <a:prstGeom prst="rect">
            <a:avLst/>
          </a:prstGeom>
        </p:spPr>
      </p:pic>
      <p:sp>
        <p:nvSpPr>
          <p:cNvPr id="4" name="Elipse 3">
            <a:extLst>
              <a:ext uri="{FF2B5EF4-FFF2-40B4-BE49-F238E27FC236}">
                <a16:creationId xmlns:a16="http://schemas.microsoft.com/office/drawing/2014/main" id="{9B2978EA-A4EC-48BD-9B94-AC836580AF00}"/>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4" action="ppaction://hlinkfile"/>
              </a:rPr>
              <a:t>Project</a:t>
            </a:r>
            <a:endParaRPr lang="es-CO" dirty="0"/>
          </a:p>
        </p:txBody>
      </p:sp>
    </p:spTree>
    <p:extLst>
      <p:ext uri="{BB962C8B-B14F-4D97-AF65-F5344CB8AC3E}">
        <p14:creationId xmlns:p14="http://schemas.microsoft.com/office/powerpoint/2010/main" val="3431160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3"/>
          <a:stretch>
            <a:fillRect/>
          </a:stretch>
        </p:blipFill>
        <p:spPr>
          <a:xfrm>
            <a:off x="250419" y="394754"/>
            <a:ext cx="5033963" cy="4550935"/>
          </a:xfrm>
          <a:prstGeom prst="rect">
            <a:avLst/>
          </a:prstGeom>
        </p:spPr>
      </p:pic>
      <p:sp>
        <p:nvSpPr>
          <p:cNvPr id="6" name="CuadroTexto 5"/>
          <p:cNvSpPr txBox="1"/>
          <p:nvPr/>
        </p:nvSpPr>
        <p:spPr>
          <a:xfrm>
            <a:off x="5519056" y="394754"/>
            <a:ext cx="2332690" cy="954107"/>
          </a:xfrm>
          <a:prstGeom prst="rect">
            <a:avLst/>
          </a:prstGeom>
          <a:noFill/>
        </p:spPr>
        <p:txBody>
          <a:bodyPr wrap="none" rtlCol="0">
            <a:spAutoFit/>
          </a:bodyPr>
          <a:lstStyle/>
          <a:p>
            <a:r>
              <a:rPr lang="es-ES" sz="2800" dirty="0">
                <a:solidFill>
                  <a:srgbClr val="274FB2"/>
                </a:solidFill>
                <a:latin typeface="Work Sans" panose="00000500000000000000" pitchFamily="2" charset="0"/>
              </a:rPr>
              <a:t>Modelo </a:t>
            </a:r>
          </a:p>
          <a:p>
            <a:r>
              <a:rPr lang="es-ES" sz="2800" dirty="0">
                <a:solidFill>
                  <a:srgbClr val="274FB2"/>
                </a:solidFill>
                <a:latin typeface="Work Sans" panose="00000500000000000000" pitchFamily="2" charset="0"/>
              </a:rPr>
              <a:t>Relacional</a:t>
            </a:r>
          </a:p>
        </p:txBody>
      </p:sp>
      <p:sp>
        <p:nvSpPr>
          <p:cNvPr id="7" name="CuadroTexto 6"/>
          <p:cNvSpPr txBox="1"/>
          <p:nvPr/>
        </p:nvSpPr>
        <p:spPr>
          <a:xfrm>
            <a:off x="5519056" y="1670901"/>
            <a:ext cx="3564108" cy="2308324"/>
          </a:xfrm>
          <a:prstGeom prst="rect">
            <a:avLst/>
          </a:prstGeom>
          <a:noFill/>
        </p:spPr>
        <p:txBody>
          <a:bodyPr wrap="square" rtlCol="0">
            <a:spAutoFit/>
          </a:bodyPr>
          <a:lstStyle/>
          <a:p>
            <a:pPr algn="just"/>
            <a:r>
              <a:rPr lang="es-CO" sz="2400" dirty="0">
                <a:solidFill>
                  <a:srgbClr val="274FB2"/>
                </a:solidFill>
              </a:rPr>
              <a:t>El modelo relacional es un esquema que se sigue para poder desarrollar una base de datos optima y que sea enfocada en el propósito del proyecto.</a:t>
            </a:r>
          </a:p>
        </p:txBody>
      </p:sp>
      <p:sp>
        <p:nvSpPr>
          <p:cNvPr id="8" name="Elipse 7">
            <a:extLst>
              <a:ext uri="{FF2B5EF4-FFF2-40B4-BE49-F238E27FC236}">
                <a16:creationId xmlns:a16="http://schemas.microsoft.com/office/drawing/2014/main" id="{5A7650BA-63CD-45E6-82DE-E48E0102C982}"/>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MR</a:t>
            </a:r>
            <a:endParaRPr lang="es-CO" dirty="0"/>
          </a:p>
        </p:txBody>
      </p:sp>
    </p:spTree>
    <p:extLst>
      <p:ext uri="{BB962C8B-B14F-4D97-AF65-F5344CB8AC3E}">
        <p14:creationId xmlns:p14="http://schemas.microsoft.com/office/powerpoint/2010/main" val="2533592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911589" y="244226"/>
            <a:ext cx="1688283" cy="523220"/>
          </a:xfrm>
          <a:prstGeom prst="rect">
            <a:avLst/>
          </a:prstGeom>
          <a:noFill/>
        </p:spPr>
        <p:txBody>
          <a:bodyPr wrap="none" rtlCol="0">
            <a:spAutoFit/>
          </a:bodyPr>
          <a:lstStyle/>
          <a:p>
            <a:r>
              <a:rPr lang="es-ES" sz="2800" dirty="0">
                <a:solidFill>
                  <a:srgbClr val="274FB2"/>
                </a:solidFill>
                <a:latin typeface="Work Sans" panose="00000500000000000000" pitchFamily="2" charset="0"/>
              </a:rPr>
              <a:t>Mockups</a:t>
            </a:r>
          </a:p>
        </p:txBody>
      </p:sp>
      <p:pic>
        <p:nvPicPr>
          <p:cNvPr id="5" name="Imagen 4"/>
          <p:cNvPicPr>
            <a:picLocks noChangeAspect="1"/>
          </p:cNvPicPr>
          <p:nvPr/>
        </p:nvPicPr>
        <p:blipFill>
          <a:blip r:embed="rId3"/>
          <a:stretch>
            <a:fillRect/>
          </a:stretch>
        </p:blipFill>
        <p:spPr>
          <a:xfrm>
            <a:off x="233916" y="742459"/>
            <a:ext cx="4104167" cy="3808275"/>
          </a:xfrm>
          <a:prstGeom prst="rect">
            <a:avLst/>
          </a:prstGeom>
        </p:spPr>
      </p:pic>
      <p:sp>
        <p:nvSpPr>
          <p:cNvPr id="6" name="CuadroTexto 5"/>
          <p:cNvSpPr txBox="1"/>
          <p:nvPr/>
        </p:nvSpPr>
        <p:spPr>
          <a:xfrm>
            <a:off x="4544443" y="981048"/>
            <a:ext cx="4422576" cy="3785652"/>
          </a:xfrm>
          <a:prstGeom prst="rect">
            <a:avLst/>
          </a:prstGeom>
          <a:noFill/>
        </p:spPr>
        <p:txBody>
          <a:bodyPr wrap="square" rtlCol="0">
            <a:spAutoFit/>
          </a:bodyPr>
          <a:lstStyle/>
          <a:p>
            <a:pPr algn="just"/>
            <a:r>
              <a:rPr lang="es-CO" sz="2400" dirty="0">
                <a:solidFill>
                  <a:srgbClr val="274FB2"/>
                </a:solidFill>
              </a:rPr>
              <a:t>Los mockups son un prototipo del como se vera la interfaz grafica y de como funcionara el sistema que se esta creando, de igual forma se puede considerar que son un boceto para guiarse en la construcción de la herramienta.</a:t>
            </a:r>
            <a:br>
              <a:rPr lang="es-CO" sz="2400" dirty="0">
                <a:solidFill>
                  <a:srgbClr val="274FB2"/>
                </a:solidFill>
              </a:rPr>
            </a:br>
            <a:r>
              <a:rPr lang="es-CO" sz="2400" dirty="0">
                <a:solidFill>
                  <a:srgbClr val="274FB2"/>
                </a:solidFill>
              </a:rPr>
              <a:t>Los mockups también sirven para representar las características del sistema.</a:t>
            </a:r>
          </a:p>
        </p:txBody>
      </p:sp>
      <p:sp>
        <p:nvSpPr>
          <p:cNvPr id="7" name="Elipse 6">
            <a:hlinkClick r:id="rId4" action="ppaction://hlinkfile"/>
            <a:extLst>
              <a:ext uri="{FF2B5EF4-FFF2-40B4-BE49-F238E27FC236}">
                <a16:creationId xmlns:a16="http://schemas.microsoft.com/office/drawing/2014/main" id="{5A798C5D-466B-48DB-BFD4-9553E6446AAF}"/>
              </a:ext>
            </a:extLst>
          </p:cNvPr>
          <p:cNvSpPr/>
          <p:nvPr/>
        </p:nvSpPr>
        <p:spPr>
          <a:xfrm>
            <a:off x="7442791" y="4579984"/>
            <a:ext cx="1531089"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4" action="ppaction://hlinkfile"/>
              </a:rPr>
              <a:t>Mockups</a:t>
            </a:r>
            <a:endParaRPr lang="es-CO" dirty="0"/>
          </a:p>
        </p:txBody>
      </p:sp>
    </p:spTree>
    <p:extLst>
      <p:ext uri="{BB962C8B-B14F-4D97-AF65-F5344CB8AC3E}">
        <p14:creationId xmlns:p14="http://schemas.microsoft.com/office/powerpoint/2010/main" val="25626940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5570023" y="296879"/>
            <a:ext cx="2547492"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a:t>
            </a:r>
          </a:p>
          <a:p>
            <a:pPr algn="ctr"/>
            <a:r>
              <a:rPr lang="es-ES" sz="2800" dirty="0">
                <a:solidFill>
                  <a:srgbClr val="274FB2"/>
                </a:solidFill>
                <a:latin typeface="Work Sans" panose="00000500000000000000" pitchFamily="2" charset="0"/>
              </a:rPr>
              <a:t>clases</a:t>
            </a:r>
          </a:p>
        </p:txBody>
      </p:sp>
      <p:sp>
        <p:nvSpPr>
          <p:cNvPr id="3" name="CuadroTexto 2"/>
          <p:cNvSpPr txBox="1"/>
          <p:nvPr/>
        </p:nvSpPr>
        <p:spPr>
          <a:xfrm>
            <a:off x="4941744" y="1762712"/>
            <a:ext cx="3804050" cy="2677656"/>
          </a:xfrm>
          <a:prstGeom prst="rect">
            <a:avLst/>
          </a:prstGeom>
          <a:noFill/>
        </p:spPr>
        <p:txBody>
          <a:bodyPr wrap="square" rtlCol="0">
            <a:spAutoFit/>
          </a:bodyPr>
          <a:lstStyle/>
          <a:p>
            <a:pPr algn="just"/>
            <a:r>
              <a:rPr lang="es-CO" sz="2400" dirty="0">
                <a:solidFill>
                  <a:srgbClr val="274FB2"/>
                </a:solidFill>
              </a:rPr>
              <a:t>Los diagrama de clases sirven para representar el funcionamiento que tendrá el sistema, mostrando sus características, los métodos y las relaciones entre cada clases.</a:t>
            </a:r>
          </a:p>
        </p:txBody>
      </p:sp>
      <p:pic>
        <p:nvPicPr>
          <p:cNvPr id="6" name="Imagen 5"/>
          <p:cNvPicPr>
            <a:picLocks noChangeAspect="1"/>
          </p:cNvPicPr>
          <p:nvPr/>
        </p:nvPicPr>
        <p:blipFill>
          <a:blip r:embed="rId2"/>
          <a:stretch>
            <a:fillRect/>
          </a:stretch>
        </p:blipFill>
        <p:spPr>
          <a:xfrm>
            <a:off x="347369" y="296879"/>
            <a:ext cx="4047651" cy="4292577"/>
          </a:xfrm>
          <a:prstGeom prst="rect">
            <a:avLst/>
          </a:prstGeom>
        </p:spPr>
      </p:pic>
      <p:sp>
        <p:nvSpPr>
          <p:cNvPr id="5" name="Elipse 4">
            <a:extLst>
              <a:ext uri="{FF2B5EF4-FFF2-40B4-BE49-F238E27FC236}">
                <a16:creationId xmlns:a16="http://schemas.microsoft.com/office/drawing/2014/main" id="{4F63785F-76FA-46EC-850B-01E5954E5248}"/>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smtClean="0">
                <a:hlinkClick r:id="rId3" action="ppaction://hlinkfile"/>
              </a:rPr>
              <a:t>DC</a:t>
            </a:r>
            <a:endParaRPr lang="es-CO" dirty="0"/>
          </a:p>
        </p:txBody>
      </p:sp>
    </p:spTree>
    <p:extLst>
      <p:ext uri="{BB962C8B-B14F-4D97-AF65-F5344CB8AC3E}">
        <p14:creationId xmlns:p14="http://schemas.microsoft.com/office/powerpoint/2010/main" val="42191902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40B56C-37F0-4349-B586-38825510211C}"/>
              </a:ext>
            </a:extLst>
          </p:cNvPr>
          <p:cNvSpPr txBox="1"/>
          <p:nvPr/>
        </p:nvSpPr>
        <p:spPr>
          <a:xfrm>
            <a:off x="5774894" y="296879"/>
            <a:ext cx="2137765" cy="954107"/>
          </a:xfrm>
          <a:prstGeom prst="rect">
            <a:avLst/>
          </a:prstGeom>
          <a:noFill/>
        </p:spPr>
        <p:txBody>
          <a:bodyPr wrap="none" rtlCol="0">
            <a:spAutoFit/>
          </a:bodyPr>
          <a:lstStyle/>
          <a:p>
            <a:pPr algn="ctr"/>
            <a:r>
              <a:rPr lang="es-ES" sz="2800" dirty="0">
                <a:solidFill>
                  <a:srgbClr val="274FB2"/>
                </a:solidFill>
                <a:latin typeface="Work Sans" panose="00000500000000000000" pitchFamily="2" charset="0"/>
              </a:rPr>
              <a:t>Diagrama De </a:t>
            </a:r>
          </a:p>
          <a:p>
            <a:pPr algn="ctr"/>
            <a:r>
              <a:rPr lang="es-ES" sz="2800" dirty="0">
                <a:solidFill>
                  <a:srgbClr val="274FB2"/>
                </a:solidFill>
                <a:latin typeface="Work Sans" panose="00000500000000000000" pitchFamily="2" charset="0"/>
              </a:rPr>
              <a:t>Despliegue</a:t>
            </a:r>
          </a:p>
        </p:txBody>
      </p:sp>
      <p:sp>
        <p:nvSpPr>
          <p:cNvPr id="3" name="CuadroTexto 2">
            <a:extLst>
              <a:ext uri="{FF2B5EF4-FFF2-40B4-BE49-F238E27FC236}">
                <a16:creationId xmlns:a16="http://schemas.microsoft.com/office/drawing/2014/main" id="{C655A4AD-972B-4B6F-9C7C-CE727012B3A4}"/>
              </a:ext>
            </a:extLst>
          </p:cNvPr>
          <p:cNvSpPr txBox="1"/>
          <p:nvPr/>
        </p:nvSpPr>
        <p:spPr>
          <a:xfrm>
            <a:off x="4941744" y="1762712"/>
            <a:ext cx="3804050" cy="1200329"/>
          </a:xfrm>
          <a:prstGeom prst="rect">
            <a:avLst/>
          </a:prstGeom>
          <a:noFill/>
        </p:spPr>
        <p:txBody>
          <a:bodyPr wrap="square" rtlCol="0">
            <a:spAutoFit/>
          </a:bodyPr>
          <a:lstStyle/>
          <a:p>
            <a:pPr algn="just"/>
            <a:r>
              <a:rPr lang="es-CO" sz="2400" dirty="0">
                <a:solidFill>
                  <a:srgbClr val="274FB2"/>
                </a:solidFill>
              </a:rPr>
              <a:t>Representación de la arquitectura en tiempo de ejecución de un programa.</a:t>
            </a:r>
          </a:p>
        </p:txBody>
      </p:sp>
      <p:sp>
        <p:nvSpPr>
          <p:cNvPr id="4" name="Elipse 3">
            <a:extLst>
              <a:ext uri="{FF2B5EF4-FFF2-40B4-BE49-F238E27FC236}">
                <a16:creationId xmlns:a16="http://schemas.microsoft.com/office/drawing/2014/main" id="{858938BA-0CBB-49FB-BDB2-610B064BC07D}"/>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hlinkClick r:id="rId2" action="ppaction://hlinkfile"/>
              </a:rPr>
              <a:t>DD</a:t>
            </a:r>
            <a:endParaRPr lang="es-CO" dirty="0"/>
          </a:p>
        </p:txBody>
      </p:sp>
      <p:pic>
        <p:nvPicPr>
          <p:cNvPr id="5" name="Imagen 4">
            <a:extLst>
              <a:ext uri="{FF2B5EF4-FFF2-40B4-BE49-F238E27FC236}">
                <a16:creationId xmlns:a16="http://schemas.microsoft.com/office/drawing/2014/main" id="{71C9D9DC-7D04-41B2-844D-5AF5B2D66900}"/>
              </a:ext>
            </a:extLst>
          </p:cNvPr>
          <p:cNvPicPr>
            <a:picLocks noChangeAspect="1"/>
          </p:cNvPicPr>
          <p:nvPr/>
        </p:nvPicPr>
        <p:blipFill>
          <a:blip r:embed="rId3"/>
          <a:stretch>
            <a:fillRect/>
          </a:stretch>
        </p:blipFill>
        <p:spPr>
          <a:xfrm>
            <a:off x="242515" y="365168"/>
            <a:ext cx="4329485" cy="4426138"/>
          </a:xfrm>
          <a:prstGeom prst="rect">
            <a:avLst/>
          </a:prstGeom>
        </p:spPr>
      </p:pic>
    </p:spTree>
    <p:extLst>
      <p:ext uri="{BB962C8B-B14F-4D97-AF65-F5344CB8AC3E}">
        <p14:creationId xmlns:p14="http://schemas.microsoft.com/office/powerpoint/2010/main" val="39557615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1729" y="735882"/>
            <a:ext cx="4218039" cy="3821369"/>
          </a:xfrm>
          <a:prstGeom prst="rect">
            <a:avLst/>
          </a:prstGeom>
        </p:spPr>
      </p:pic>
      <p:sp>
        <p:nvSpPr>
          <p:cNvPr id="3" name="CuadroTexto 2"/>
          <p:cNvSpPr txBox="1"/>
          <p:nvPr/>
        </p:nvSpPr>
        <p:spPr>
          <a:xfrm>
            <a:off x="6429233" y="296879"/>
            <a:ext cx="829074" cy="523220"/>
          </a:xfrm>
          <a:prstGeom prst="rect">
            <a:avLst/>
          </a:prstGeom>
          <a:noFill/>
        </p:spPr>
        <p:txBody>
          <a:bodyPr wrap="none" rtlCol="0">
            <a:spAutoFit/>
          </a:bodyPr>
          <a:lstStyle/>
          <a:p>
            <a:pPr algn="ctr"/>
            <a:r>
              <a:rPr lang="es-ES" sz="2800" dirty="0" err="1">
                <a:solidFill>
                  <a:srgbClr val="274FB2"/>
                </a:solidFill>
                <a:latin typeface="Work Sans" panose="00000500000000000000" pitchFamily="2" charset="0"/>
              </a:rPr>
              <a:t>Git</a:t>
            </a:r>
            <a:endParaRPr lang="es-ES" sz="2800" dirty="0">
              <a:solidFill>
                <a:srgbClr val="274FB2"/>
              </a:solidFill>
              <a:latin typeface="Work Sans" panose="00000500000000000000" pitchFamily="2" charset="0"/>
            </a:endParaRPr>
          </a:p>
        </p:txBody>
      </p:sp>
      <p:sp>
        <p:nvSpPr>
          <p:cNvPr id="4" name="CuadroTexto 3"/>
          <p:cNvSpPr txBox="1"/>
          <p:nvPr/>
        </p:nvSpPr>
        <p:spPr>
          <a:xfrm>
            <a:off x="4941744" y="1762712"/>
            <a:ext cx="3804050" cy="2308324"/>
          </a:xfrm>
          <a:prstGeom prst="rect">
            <a:avLst/>
          </a:prstGeom>
          <a:noFill/>
        </p:spPr>
        <p:txBody>
          <a:bodyPr wrap="square" rtlCol="0">
            <a:spAutoFit/>
          </a:bodyPr>
          <a:lstStyle/>
          <a:p>
            <a:pPr algn="just"/>
            <a:r>
              <a:rPr lang="es-CO" sz="2400" dirty="0">
                <a:solidFill>
                  <a:srgbClr val="274FB2"/>
                </a:solidFill>
              </a:rPr>
              <a:t>Sistema de gestión de versiones para ir guardando las versiones de un proyecto y así poder llevar una línea de evolución que se pueda identificar.</a:t>
            </a:r>
          </a:p>
        </p:txBody>
      </p:sp>
      <p:sp>
        <p:nvSpPr>
          <p:cNvPr id="5" name="Elipse 4">
            <a:hlinkClick r:id="rId3"/>
            <a:extLst>
              <a:ext uri="{FF2B5EF4-FFF2-40B4-BE49-F238E27FC236}">
                <a16:creationId xmlns:a16="http://schemas.microsoft.com/office/drawing/2014/main" id="{A019667B-8E3C-4154-8D3E-C243BE7E7BB6}"/>
              </a:ext>
            </a:extLst>
          </p:cNvPr>
          <p:cNvSpPr/>
          <p:nvPr/>
        </p:nvSpPr>
        <p:spPr>
          <a:xfrm>
            <a:off x="7761768" y="4579984"/>
            <a:ext cx="1212112" cy="42264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Git</a:t>
            </a:r>
          </a:p>
        </p:txBody>
      </p:sp>
    </p:spTree>
    <p:extLst>
      <p:ext uri="{BB962C8B-B14F-4D97-AF65-F5344CB8AC3E}">
        <p14:creationId xmlns:p14="http://schemas.microsoft.com/office/powerpoint/2010/main" val="3300496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466</TotalTime>
  <Words>711</Words>
  <Application>Microsoft Office PowerPoint</Application>
  <PresentationFormat>Presentación en pantalla (16:9)</PresentationFormat>
  <Paragraphs>59</Paragraphs>
  <Slides>11</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Arial</vt:lpstr>
      <vt:lpstr>Calibri</vt:lpstr>
      <vt:lpstr>Wingdings</vt:lpstr>
      <vt:lpstr>Work sans</vt:lpstr>
      <vt:lpstr>Work sans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30</cp:revision>
  <dcterms:created xsi:type="dcterms:W3CDTF">2018-12-10T14:32:57Z</dcterms:created>
  <dcterms:modified xsi:type="dcterms:W3CDTF">2019-10-02T19:11:28Z</dcterms:modified>
</cp:coreProperties>
</file>