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2" r:id="rId4"/>
    <p:sldId id="260" r:id="rId5"/>
    <p:sldId id="261" r:id="rId6"/>
    <p:sldId id="258" r:id="rId7"/>
    <p:sldId id="267" r:id="rId8"/>
    <p:sldId id="269" r:id="rId9"/>
    <p:sldId id="268" r:id="rId10"/>
    <p:sldId id="264" r:id="rId11"/>
    <p:sldId id="259" r:id="rId1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816"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30/09/2019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290441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2773784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426055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10</a:t>
            </a:fld>
            <a:endParaRPr lang="es-ES"/>
          </a:p>
        </p:txBody>
      </p:sp>
    </p:spTree>
    <p:extLst>
      <p:ext uri="{BB962C8B-B14F-4D97-AF65-F5344CB8AC3E}">
        <p14:creationId xmlns:p14="http://schemas.microsoft.com/office/powerpoint/2010/main" val="3023882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11</a:t>
            </a:fld>
            <a:endParaRPr lang="es-ES"/>
          </a:p>
        </p:txBody>
      </p:sp>
    </p:spTree>
    <p:extLst>
      <p:ext uri="{BB962C8B-B14F-4D97-AF65-F5344CB8AC3E}">
        <p14:creationId xmlns:p14="http://schemas.microsoft.com/office/powerpoint/2010/main" val="364947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30/09/2019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30/09/2019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30/09/2019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30/09/2019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30/09/2019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30/09/2019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30/09/2019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30/09/2019</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Strong%20Inventory.m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Base%20de%20datos/inv.mw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Mockup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Despliegue%20proyecto.vpp"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ackas779/proyecto.git"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32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40669" y="-42990"/>
            <a:ext cx="9225338" cy="5229480"/>
          </a:xfrm>
          <a:prstGeom prst="rect">
            <a:avLst/>
          </a:prstGeom>
        </p:spPr>
      </p:pic>
      <p:sp>
        <p:nvSpPr>
          <p:cNvPr id="3" name="Rectángulo 2"/>
          <p:cNvSpPr/>
          <p:nvPr/>
        </p:nvSpPr>
        <p:spPr>
          <a:xfrm rot="16200000">
            <a:off x="4596461" y="599207"/>
            <a:ext cx="5302242" cy="3955513"/>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p:cNvSpPr txBox="1"/>
          <p:nvPr/>
        </p:nvSpPr>
        <p:spPr>
          <a:xfrm>
            <a:off x="5888097" y="769998"/>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FRASE</a:t>
            </a:r>
          </a:p>
        </p:txBody>
      </p:sp>
      <p:sp>
        <p:nvSpPr>
          <p:cNvPr id="9" name="CuadroTexto 8"/>
          <p:cNvSpPr txBox="1"/>
          <p:nvPr/>
        </p:nvSpPr>
        <p:spPr>
          <a:xfrm>
            <a:off x="5269826" y="1598585"/>
            <a:ext cx="3398540" cy="2677656"/>
          </a:xfrm>
          <a:prstGeom prst="rect">
            <a:avLst/>
          </a:prstGeom>
          <a:noFill/>
        </p:spPr>
        <p:txBody>
          <a:bodyPr wrap="square" rtlCol="0">
            <a:spAutoFit/>
          </a:bodyPr>
          <a:lstStyle/>
          <a:p>
            <a:pPr algn="r"/>
            <a:r>
              <a:rPr lang="es-ES" sz="2400" dirty="0">
                <a:solidFill>
                  <a:schemeClr val="bg1"/>
                </a:solidFill>
                <a:latin typeface="Work sans"/>
                <a:cs typeface="Work sans"/>
              </a:rPr>
              <a:t>El</a:t>
            </a:r>
            <a:r>
              <a:rPr lang="es-ES" sz="2400" b="1" dirty="0">
                <a:solidFill>
                  <a:schemeClr val="bg1"/>
                </a:solidFill>
                <a:latin typeface="Work sans"/>
                <a:cs typeface="Work sans"/>
              </a:rPr>
              <a:t> éxito no se trata de tener suerte , la suerte la construyes con esfuerzo y dedicación.</a:t>
            </a:r>
          </a:p>
        </p:txBody>
      </p:sp>
      <p:pic>
        <p:nvPicPr>
          <p:cNvPr id="11" name="Imagen 10"/>
          <p:cNvPicPr>
            <a:picLocks noChangeAspect="1"/>
          </p:cNvPicPr>
          <p:nvPr/>
        </p:nvPicPr>
        <p:blipFill>
          <a:blip r:embed="rId4"/>
          <a:stretch>
            <a:fillRect/>
          </a:stretch>
        </p:blipFill>
        <p:spPr>
          <a:xfrm flipV="1">
            <a:off x="7940706" y="1431751"/>
            <a:ext cx="642357" cy="41563"/>
          </a:xfrm>
          <a:prstGeom prst="rect">
            <a:avLst/>
          </a:prstGeom>
        </p:spPr>
      </p:pic>
      <p:pic>
        <p:nvPicPr>
          <p:cNvPr id="16" name="Imagen 15" descr="naranja.png"/>
          <p:cNvPicPr>
            <a:picLocks noChangeAspect="1"/>
          </p:cNvPicPr>
          <p:nvPr/>
        </p:nvPicPr>
        <p:blipFill rotWithShape="1">
          <a:blip r:embed="rId5">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Tree>
    <p:extLst>
      <p:ext uri="{BB962C8B-B14F-4D97-AF65-F5344CB8AC3E}">
        <p14:creationId xmlns:p14="http://schemas.microsoft.com/office/powerpoint/2010/main" val="4733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95916" y="1139252"/>
            <a:ext cx="2443298" cy="461665"/>
          </a:xfrm>
          <a:prstGeom prst="rect">
            <a:avLst/>
          </a:prstGeom>
          <a:noFill/>
        </p:spPr>
        <p:txBody>
          <a:bodyPr wrap="none" rtlCol="0">
            <a:spAutoFit/>
          </a:bodyPr>
          <a:lstStyle/>
          <a:p>
            <a:r>
              <a:rPr lang="es-ES" sz="2400" dirty="0">
                <a:solidFill>
                  <a:schemeClr val="bg1"/>
                </a:solidFill>
                <a:latin typeface="Arial"/>
                <a:cs typeface="Arial"/>
              </a:rPr>
              <a:t>Strong Inventory</a:t>
            </a:r>
          </a:p>
        </p:txBody>
      </p:sp>
      <p:sp>
        <p:nvSpPr>
          <p:cNvPr id="4" name="CuadroTexto 3"/>
          <p:cNvSpPr txBox="1"/>
          <p:nvPr/>
        </p:nvSpPr>
        <p:spPr>
          <a:xfrm>
            <a:off x="1008690" y="1685337"/>
            <a:ext cx="902811" cy="369332"/>
          </a:xfrm>
          <a:prstGeom prst="rect">
            <a:avLst/>
          </a:prstGeom>
          <a:noFill/>
        </p:spPr>
        <p:txBody>
          <a:bodyPr wrap="none" rtlCol="0">
            <a:spAutoFit/>
          </a:bodyPr>
          <a:lstStyle/>
          <a:p>
            <a:r>
              <a:rPr lang="es-ES" dirty="0">
                <a:solidFill>
                  <a:schemeClr val="bg1"/>
                </a:solidFill>
                <a:latin typeface="Arial"/>
                <a:cs typeface="Arial"/>
              </a:rPr>
              <a:t>Project</a:t>
            </a:r>
          </a:p>
        </p:txBody>
      </p:sp>
      <p:cxnSp>
        <p:nvCxnSpPr>
          <p:cNvPr id="6" name="Conector recto 5"/>
          <p:cNvCxnSpPr/>
          <p:nvPr/>
        </p:nvCxnSpPr>
        <p:spPr>
          <a:xfrm>
            <a:off x="1123481" y="2104799"/>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CuadroTexto 6"/>
          <p:cNvSpPr txBox="1"/>
          <p:nvPr/>
        </p:nvSpPr>
        <p:spPr>
          <a:xfrm>
            <a:off x="1008690" y="2161567"/>
            <a:ext cx="543739" cy="369332"/>
          </a:xfrm>
          <a:prstGeom prst="rect">
            <a:avLst/>
          </a:prstGeom>
          <a:noFill/>
        </p:spPr>
        <p:txBody>
          <a:bodyPr wrap="none" rtlCol="0">
            <a:spAutoFit/>
          </a:bodyPr>
          <a:lstStyle/>
          <a:p>
            <a:r>
              <a:rPr lang="es-ES" dirty="0">
                <a:solidFill>
                  <a:schemeClr val="bg1"/>
                </a:solidFill>
                <a:latin typeface="Arial"/>
                <a:cs typeface="Arial"/>
              </a:rPr>
              <a:t>MR</a:t>
            </a:r>
          </a:p>
        </p:txBody>
      </p:sp>
      <p:cxnSp>
        <p:nvCxnSpPr>
          <p:cNvPr id="8" name="Conector recto 7"/>
          <p:cNvCxnSpPr/>
          <p:nvPr/>
        </p:nvCxnSpPr>
        <p:spPr>
          <a:xfrm>
            <a:off x="1123481" y="2581029"/>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CuadroTexto 8"/>
          <p:cNvSpPr txBox="1"/>
          <p:nvPr/>
        </p:nvSpPr>
        <p:spPr>
          <a:xfrm>
            <a:off x="1008690" y="2637798"/>
            <a:ext cx="1107996" cy="369332"/>
          </a:xfrm>
          <a:prstGeom prst="rect">
            <a:avLst/>
          </a:prstGeom>
          <a:noFill/>
        </p:spPr>
        <p:txBody>
          <a:bodyPr wrap="none" rtlCol="0">
            <a:spAutoFit/>
          </a:bodyPr>
          <a:lstStyle/>
          <a:p>
            <a:r>
              <a:rPr lang="es-ES" dirty="0">
                <a:solidFill>
                  <a:schemeClr val="bg1"/>
                </a:solidFill>
                <a:latin typeface="Arial"/>
                <a:cs typeface="Arial"/>
              </a:rPr>
              <a:t>Mockups</a:t>
            </a:r>
          </a:p>
        </p:txBody>
      </p:sp>
      <p:cxnSp>
        <p:nvCxnSpPr>
          <p:cNvPr id="10" name="Conector recto 9"/>
          <p:cNvCxnSpPr/>
          <p:nvPr/>
        </p:nvCxnSpPr>
        <p:spPr>
          <a:xfrm>
            <a:off x="1123481" y="3007130"/>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2" name="CuadroTexto 11"/>
          <p:cNvSpPr txBox="1"/>
          <p:nvPr/>
        </p:nvSpPr>
        <p:spPr>
          <a:xfrm>
            <a:off x="1008690" y="3129129"/>
            <a:ext cx="2223686" cy="369332"/>
          </a:xfrm>
          <a:prstGeom prst="rect">
            <a:avLst/>
          </a:prstGeom>
          <a:noFill/>
        </p:spPr>
        <p:txBody>
          <a:bodyPr wrap="none" rtlCol="0">
            <a:spAutoFit/>
          </a:bodyPr>
          <a:lstStyle/>
          <a:p>
            <a:r>
              <a:rPr lang="es-ES" dirty="0">
                <a:solidFill>
                  <a:schemeClr val="bg1"/>
                </a:solidFill>
                <a:latin typeface="Arial"/>
                <a:cs typeface="Arial"/>
              </a:rPr>
              <a:t>Diagrama de clases</a:t>
            </a:r>
          </a:p>
        </p:txBody>
      </p:sp>
      <p:sp>
        <p:nvSpPr>
          <p:cNvPr id="13" name="CuadroTexto 12"/>
          <p:cNvSpPr txBox="1"/>
          <p:nvPr/>
        </p:nvSpPr>
        <p:spPr>
          <a:xfrm>
            <a:off x="1040663" y="3937418"/>
            <a:ext cx="479618" cy="369332"/>
          </a:xfrm>
          <a:prstGeom prst="rect">
            <a:avLst/>
          </a:prstGeom>
          <a:noFill/>
        </p:spPr>
        <p:txBody>
          <a:bodyPr wrap="none" rtlCol="0">
            <a:spAutoFit/>
          </a:bodyPr>
          <a:lstStyle/>
          <a:p>
            <a:r>
              <a:rPr lang="es-ES" dirty="0" err="1">
                <a:solidFill>
                  <a:schemeClr val="bg1"/>
                </a:solidFill>
                <a:latin typeface="Arial"/>
                <a:cs typeface="Arial"/>
              </a:rPr>
              <a:t>Git</a:t>
            </a:r>
            <a:endParaRPr lang="es-ES" dirty="0">
              <a:solidFill>
                <a:schemeClr val="bg1"/>
              </a:solidFill>
              <a:latin typeface="Arial"/>
              <a:cs typeface="Arial"/>
            </a:endParaRPr>
          </a:p>
        </p:txBody>
      </p:sp>
      <p:cxnSp>
        <p:nvCxnSpPr>
          <p:cNvPr id="14" name="Conector recto 13"/>
          <p:cNvCxnSpPr/>
          <p:nvPr/>
        </p:nvCxnSpPr>
        <p:spPr>
          <a:xfrm>
            <a:off x="1123183" y="3498461"/>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CuadroTexto 14"/>
          <p:cNvSpPr txBox="1"/>
          <p:nvPr/>
        </p:nvSpPr>
        <p:spPr>
          <a:xfrm>
            <a:off x="1008690" y="3529600"/>
            <a:ext cx="2274982" cy="369332"/>
          </a:xfrm>
          <a:prstGeom prst="rect">
            <a:avLst/>
          </a:prstGeom>
          <a:noFill/>
        </p:spPr>
        <p:txBody>
          <a:bodyPr wrap="none" rtlCol="0">
            <a:spAutoFit/>
          </a:bodyPr>
          <a:lstStyle/>
          <a:p>
            <a:r>
              <a:rPr lang="es-ES" dirty="0">
                <a:solidFill>
                  <a:schemeClr val="bg1"/>
                </a:solidFill>
                <a:latin typeface="Arial"/>
                <a:cs typeface="Arial"/>
              </a:rPr>
              <a:t>Diccionario de datos</a:t>
            </a:r>
          </a:p>
        </p:txBody>
      </p:sp>
      <p:cxnSp>
        <p:nvCxnSpPr>
          <p:cNvPr id="16" name="Conector recto 15"/>
          <p:cNvCxnSpPr/>
          <p:nvPr/>
        </p:nvCxnSpPr>
        <p:spPr>
          <a:xfrm>
            <a:off x="1123183" y="3898932"/>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26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8;g5972cc826a_0_2"/>
          <p:cNvPicPr preferRelativeResize="0"/>
          <p:nvPr/>
        </p:nvPicPr>
        <p:blipFill rotWithShape="1">
          <a:blip r:embed="rId3">
            <a:alphaModFix/>
          </a:blip>
          <a:srcRect l="-43" t="18971" r="61683" b="36650"/>
          <a:stretch/>
        </p:blipFill>
        <p:spPr>
          <a:xfrm>
            <a:off x="-1602654" y="211364"/>
            <a:ext cx="6544398" cy="4709433"/>
          </a:xfrm>
          <a:prstGeom prst="rect">
            <a:avLst/>
          </a:prstGeom>
          <a:noFill/>
          <a:ln>
            <a:noFill/>
          </a:ln>
        </p:spPr>
      </p:pic>
      <p:sp>
        <p:nvSpPr>
          <p:cNvPr id="5" name="CuadroTexto 4"/>
          <p:cNvSpPr txBox="1"/>
          <p:nvPr/>
        </p:nvSpPr>
        <p:spPr>
          <a:xfrm>
            <a:off x="4941744" y="738318"/>
            <a:ext cx="2607252" cy="523220"/>
          </a:xfrm>
          <a:prstGeom prst="rect">
            <a:avLst/>
          </a:prstGeom>
          <a:noFill/>
        </p:spPr>
        <p:txBody>
          <a:bodyPr wrap="none" rtlCol="0">
            <a:spAutoFit/>
          </a:bodyPr>
          <a:lstStyle/>
          <a:p>
            <a:r>
              <a:rPr lang="es-ES" sz="2800" dirty="0">
                <a:solidFill>
                  <a:srgbClr val="274FB2"/>
                </a:solidFill>
              </a:rPr>
              <a:t>Strong Inventory</a:t>
            </a:r>
          </a:p>
        </p:txBody>
      </p:sp>
      <p:sp>
        <p:nvSpPr>
          <p:cNvPr id="6" name="CuadroTexto 5"/>
          <p:cNvSpPr txBox="1"/>
          <p:nvPr/>
        </p:nvSpPr>
        <p:spPr>
          <a:xfrm>
            <a:off x="4325056" y="1635121"/>
            <a:ext cx="3564108" cy="2031325"/>
          </a:xfrm>
          <a:prstGeom prst="rect">
            <a:avLst/>
          </a:prstGeom>
          <a:noFill/>
        </p:spPr>
        <p:txBody>
          <a:bodyPr wrap="square" rtlCol="0">
            <a:spAutoFit/>
          </a:bodyPr>
          <a:lstStyle/>
          <a:p>
            <a:pPr algn="just"/>
            <a:r>
              <a:rPr lang="es-CO" sz="1400" dirty="0">
                <a:solidFill>
                  <a:srgbClr val="274FB2"/>
                </a:solidFill>
              </a:rPr>
              <a:t>Strong Inventory es un sistema de gestión de inventarios dedicado a la solución del problema que se presenta actualmente en el colegio Nidia Quintero en donde se lleva un control sobre el stock que maneja el colegio, con esto en mente el sistema Strong Inventory servirá para llevar un control de las entradas y salidas de los productos(Stock) como también poder generar reportes sobre los productos.</a:t>
            </a:r>
          </a:p>
        </p:txBody>
      </p:sp>
    </p:spTree>
    <p:extLst>
      <p:ext uri="{BB962C8B-B14F-4D97-AF65-F5344CB8AC3E}">
        <p14:creationId xmlns:p14="http://schemas.microsoft.com/office/powerpoint/2010/main" val="47407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929885" y="216342"/>
            <a:ext cx="1216039" cy="523220"/>
          </a:xfrm>
          <a:prstGeom prst="rect">
            <a:avLst/>
          </a:prstGeom>
          <a:noFill/>
        </p:spPr>
        <p:txBody>
          <a:bodyPr wrap="none" rtlCol="0">
            <a:spAutoFit/>
          </a:bodyPr>
          <a:lstStyle/>
          <a:p>
            <a:r>
              <a:rPr lang="es-ES" sz="2800" dirty="0">
                <a:solidFill>
                  <a:srgbClr val="274FB2"/>
                </a:solidFill>
              </a:rPr>
              <a:t>Project</a:t>
            </a:r>
          </a:p>
        </p:txBody>
      </p:sp>
      <p:sp>
        <p:nvSpPr>
          <p:cNvPr id="3" name="CuadroTexto 2"/>
          <p:cNvSpPr txBox="1"/>
          <p:nvPr/>
        </p:nvSpPr>
        <p:spPr>
          <a:xfrm>
            <a:off x="4941744" y="791461"/>
            <a:ext cx="4202256" cy="4154984"/>
          </a:xfrm>
          <a:prstGeom prst="rect">
            <a:avLst/>
          </a:prstGeom>
          <a:noFill/>
        </p:spPr>
        <p:txBody>
          <a:bodyPr wrap="square" rtlCol="0">
            <a:spAutoFit/>
          </a:bodyPr>
          <a:lstStyle/>
          <a:p>
            <a:pPr algn="just"/>
            <a:r>
              <a:rPr lang="es-CO" sz="2400" dirty="0">
                <a:solidFill>
                  <a:srgbClr val="274FB2"/>
                </a:solidFill>
              </a:rPr>
              <a:t>Project es un programa que ofrece Microsoft para poder llevar una visualización a futuro del un proyecto, en el se puede crear un cronograma, se puede asignar las tareas a una persona especifica y otras funciones, de igual forma Project ofrece una visualización de como se desarrollaran las tareas con el diagrama de Gantt.</a:t>
            </a:r>
          </a:p>
        </p:txBody>
      </p:sp>
      <p:pic>
        <p:nvPicPr>
          <p:cNvPr id="7" name="Imagen 6"/>
          <p:cNvPicPr>
            <a:picLocks noChangeAspect="1"/>
          </p:cNvPicPr>
          <p:nvPr/>
        </p:nvPicPr>
        <p:blipFill>
          <a:blip r:embed="rId3"/>
          <a:stretch>
            <a:fillRect/>
          </a:stretch>
        </p:blipFill>
        <p:spPr>
          <a:xfrm>
            <a:off x="214203" y="216342"/>
            <a:ext cx="4357798" cy="4249333"/>
          </a:xfrm>
          <a:prstGeom prst="rect">
            <a:avLst/>
          </a:prstGeom>
        </p:spPr>
      </p:pic>
      <p:sp>
        <p:nvSpPr>
          <p:cNvPr id="4" name="Elipse 3">
            <a:extLst>
              <a:ext uri="{FF2B5EF4-FFF2-40B4-BE49-F238E27FC236}">
                <a16:creationId xmlns:a16="http://schemas.microsoft.com/office/drawing/2014/main" id="{9B2978EA-A4EC-48BD-9B94-AC836580AF00}"/>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hlinkClick r:id="rId4" action="ppaction://hlinkfile"/>
              </a:rPr>
              <a:t>Project</a:t>
            </a:r>
            <a:endParaRPr lang="es-CO" dirty="0"/>
          </a:p>
        </p:txBody>
      </p:sp>
    </p:spTree>
    <p:extLst>
      <p:ext uri="{BB962C8B-B14F-4D97-AF65-F5344CB8AC3E}">
        <p14:creationId xmlns:p14="http://schemas.microsoft.com/office/powerpoint/2010/main" val="343116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250419" y="394754"/>
            <a:ext cx="5033963" cy="4550935"/>
          </a:xfrm>
          <a:prstGeom prst="rect">
            <a:avLst/>
          </a:prstGeom>
        </p:spPr>
      </p:pic>
      <p:sp>
        <p:nvSpPr>
          <p:cNvPr id="6" name="CuadroTexto 5"/>
          <p:cNvSpPr txBox="1"/>
          <p:nvPr/>
        </p:nvSpPr>
        <p:spPr>
          <a:xfrm>
            <a:off x="5519056" y="394754"/>
            <a:ext cx="2332690" cy="954107"/>
          </a:xfrm>
          <a:prstGeom prst="rect">
            <a:avLst/>
          </a:prstGeom>
          <a:noFill/>
        </p:spPr>
        <p:txBody>
          <a:bodyPr wrap="none" rtlCol="0">
            <a:spAutoFit/>
          </a:bodyPr>
          <a:lstStyle/>
          <a:p>
            <a:r>
              <a:rPr lang="es-ES" sz="2800" dirty="0">
                <a:solidFill>
                  <a:srgbClr val="274FB2"/>
                </a:solidFill>
                <a:latin typeface="Work Sans" panose="00000500000000000000" pitchFamily="2" charset="0"/>
              </a:rPr>
              <a:t>Modelo </a:t>
            </a:r>
          </a:p>
          <a:p>
            <a:r>
              <a:rPr lang="es-ES" sz="2800" dirty="0">
                <a:solidFill>
                  <a:srgbClr val="274FB2"/>
                </a:solidFill>
                <a:latin typeface="Work Sans" panose="00000500000000000000" pitchFamily="2" charset="0"/>
              </a:rPr>
              <a:t>Relacional</a:t>
            </a:r>
          </a:p>
        </p:txBody>
      </p:sp>
      <p:sp>
        <p:nvSpPr>
          <p:cNvPr id="7" name="CuadroTexto 6"/>
          <p:cNvSpPr txBox="1"/>
          <p:nvPr/>
        </p:nvSpPr>
        <p:spPr>
          <a:xfrm>
            <a:off x="5519056" y="1670901"/>
            <a:ext cx="3564108" cy="2308324"/>
          </a:xfrm>
          <a:prstGeom prst="rect">
            <a:avLst/>
          </a:prstGeom>
          <a:noFill/>
        </p:spPr>
        <p:txBody>
          <a:bodyPr wrap="square" rtlCol="0">
            <a:spAutoFit/>
          </a:bodyPr>
          <a:lstStyle/>
          <a:p>
            <a:pPr algn="just"/>
            <a:r>
              <a:rPr lang="es-CO" sz="2400" dirty="0">
                <a:solidFill>
                  <a:srgbClr val="274FB2"/>
                </a:solidFill>
              </a:rPr>
              <a:t>El modelo relacional es un esquema que se sigue para poder desarrollar una base de datos optima y que sea enfocada en el propósito del proyecto.</a:t>
            </a:r>
          </a:p>
        </p:txBody>
      </p:sp>
      <p:sp>
        <p:nvSpPr>
          <p:cNvPr id="8" name="Elipse 7">
            <a:extLst>
              <a:ext uri="{FF2B5EF4-FFF2-40B4-BE49-F238E27FC236}">
                <a16:creationId xmlns:a16="http://schemas.microsoft.com/office/drawing/2014/main" id="{5A7650BA-63CD-45E6-82DE-E48E0102C982}"/>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hlinkClick r:id="rId4" action="ppaction://hlinkfile"/>
              </a:rPr>
              <a:t>MR</a:t>
            </a:r>
            <a:endParaRPr lang="es-CO" dirty="0"/>
          </a:p>
        </p:txBody>
      </p:sp>
    </p:spTree>
    <p:extLst>
      <p:ext uri="{BB962C8B-B14F-4D97-AF65-F5344CB8AC3E}">
        <p14:creationId xmlns:p14="http://schemas.microsoft.com/office/powerpoint/2010/main" val="253359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911589" y="244226"/>
            <a:ext cx="1688283" cy="523220"/>
          </a:xfrm>
          <a:prstGeom prst="rect">
            <a:avLst/>
          </a:prstGeom>
          <a:noFill/>
        </p:spPr>
        <p:txBody>
          <a:bodyPr wrap="none" rtlCol="0">
            <a:spAutoFit/>
          </a:bodyPr>
          <a:lstStyle/>
          <a:p>
            <a:r>
              <a:rPr lang="es-ES" sz="2800" dirty="0">
                <a:solidFill>
                  <a:srgbClr val="274FB2"/>
                </a:solidFill>
                <a:latin typeface="Work Sans" panose="00000500000000000000" pitchFamily="2" charset="0"/>
              </a:rPr>
              <a:t>Mockups</a:t>
            </a:r>
          </a:p>
        </p:txBody>
      </p:sp>
      <p:pic>
        <p:nvPicPr>
          <p:cNvPr id="5" name="Imagen 4"/>
          <p:cNvPicPr>
            <a:picLocks noChangeAspect="1"/>
          </p:cNvPicPr>
          <p:nvPr/>
        </p:nvPicPr>
        <p:blipFill>
          <a:blip r:embed="rId3"/>
          <a:stretch>
            <a:fillRect/>
          </a:stretch>
        </p:blipFill>
        <p:spPr>
          <a:xfrm>
            <a:off x="233916" y="742459"/>
            <a:ext cx="4104167" cy="3808275"/>
          </a:xfrm>
          <a:prstGeom prst="rect">
            <a:avLst/>
          </a:prstGeom>
        </p:spPr>
      </p:pic>
      <p:sp>
        <p:nvSpPr>
          <p:cNvPr id="6" name="CuadroTexto 5"/>
          <p:cNvSpPr txBox="1"/>
          <p:nvPr/>
        </p:nvSpPr>
        <p:spPr>
          <a:xfrm>
            <a:off x="4544443" y="981048"/>
            <a:ext cx="4422576" cy="3785652"/>
          </a:xfrm>
          <a:prstGeom prst="rect">
            <a:avLst/>
          </a:prstGeom>
          <a:noFill/>
        </p:spPr>
        <p:txBody>
          <a:bodyPr wrap="square" rtlCol="0">
            <a:spAutoFit/>
          </a:bodyPr>
          <a:lstStyle/>
          <a:p>
            <a:pPr algn="just"/>
            <a:r>
              <a:rPr lang="es-CO" sz="2400" dirty="0">
                <a:solidFill>
                  <a:srgbClr val="274FB2"/>
                </a:solidFill>
              </a:rPr>
              <a:t>Los mockups son un prototipo del como se vera la interfaz grafica y de como funcionara el sistema que se esta creando, de igual forma se puede considerar que son un boceto para guiarse en la construcción de la herramienta.</a:t>
            </a:r>
            <a:br>
              <a:rPr lang="es-CO" sz="2400" dirty="0">
                <a:solidFill>
                  <a:srgbClr val="274FB2"/>
                </a:solidFill>
              </a:rPr>
            </a:br>
            <a:r>
              <a:rPr lang="es-CO" sz="2400" dirty="0">
                <a:solidFill>
                  <a:srgbClr val="274FB2"/>
                </a:solidFill>
              </a:rPr>
              <a:t>Los mockups también sirven para representar las características del sistema.</a:t>
            </a:r>
          </a:p>
        </p:txBody>
      </p:sp>
      <p:sp>
        <p:nvSpPr>
          <p:cNvPr id="7" name="Elipse 6">
            <a:extLst>
              <a:ext uri="{FF2B5EF4-FFF2-40B4-BE49-F238E27FC236}">
                <a16:creationId xmlns:a16="http://schemas.microsoft.com/office/drawing/2014/main" id="{5A798C5D-466B-48DB-BFD4-9553E6446AAF}"/>
              </a:ext>
            </a:extLst>
          </p:cNvPr>
          <p:cNvSpPr/>
          <p:nvPr/>
        </p:nvSpPr>
        <p:spPr>
          <a:xfrm>
            <a:off x="7442791" y="4579984"/>
            <a:ext cx="1531089"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hlinkClick r:id="rId4" action="ppaction://hlinkfile"/>
              </a:rPr>
              <a:t>Mockups</a:t>
            </a:r>
            <a:endParaRPr lang="es-CO" dirty="0"/>
          </a:p>
        </p:txBody>
      </p:sp>
    </p:spTree>
    <p:extLst>
      <p:ext uri="{BB962C8B-B14F-4D97-AF65-F5344CB8AC3E}">
        <p14:creationId xmlns:p14="http://schemas.microsoft.com/office/powerpoint/2010/main" val="256269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570023" y="296879"/>
            <a:ext cx="2547492" cy="954107"/>
          </a:xfrm>
          <a:prstGeom prst="rect">
            <a:avLst/>
          </a:prstGeom>
          <a:noFill/>
        </p:spPr>
        <p:txBody>
          <a:bodyPr wrap="none" rtlCol="0">
            <a:spAutoFit/>
          </a:bodyPr>
          <a:lstStyle/>
          <a:p>
            <a:pPr algn="ctr"/>
            <a:r>
              <a:rPr lang="es-ES" sz="2800" dirty="0">
                <a:solidFill>
                  <a:srgbClr val="274FB2"/>
                </a:solidFill>
                <a:latin typeface="Work Sans" panose="00000500000000000000" pitchFamily="2" charset="0"/>
              </a:rPr>
              <a:t>Diagrama de</a:t>
            </a:r>
          </a:p>
          <a:p>
            <a:pPr algn="ctr"/>
            <a:r>
              <a:rPr lang="es-ES" sz="2800" dirty="0">
                <a:solidFill>
                  <a:srgbClr val="274FB2"/>
                </a:solidFill>
                <a:latin typeface="Work Sans" panose="00000500000000000000" pitchFamily="2" charset="0"/>
              </a:rPr>
              <a:t>clases</a:t>
            </a:r>
          </a:p>
        </p:txBody>
      </p:sp>
      <p:sp>
        <p:nvSpPr>
          <p:cNvPr id="3" name="CuadroTexto 2"/>
          <p:cNvSpPr txBox="1"/>
          <p:nvPr/>
        </p:nvSpPr>
        <p:spPr>
          <a:xfrm>
            <a:off x="4941744" y="1762712"/>
            <a:ext cx="3804050" cy="2677656"/>
          </a:xfrm>
          <a:prstGeom prst="rect">
            <a:avLst/>
          </a:prstGeom>
          <a:noFill/>
        </p:spPr>
        <p:txBody>
          <a:bodyPr wrap="square" rtlCol="0">
            <a:spAutoFit/>
          </a:bodyPr>
          <a:lstStyle/>
          <a:p>
            <a:pPr algn="just"/>
            <a:r>
              <a:rPr lang="es-CO" sz="2400" dirty="0">
                <a:solidFill>
                  <a:srgbClr val="274FB2"/>
                </a:solidFill>
              </a:rPr>
              <a:t>Los diagrama de clases sirven para representar el funcionamiento que tendrá el sistema, mostrando sus características, los métodos y las relaciones entre cada clases.</a:t>
            </a:r>
          </a:p>
        </p:txBody>
      </p:sp>
      <p:pic>
        <p:nvPicPr>
          <p:cNvPr id="6" name="Imagen 5"/>
          <p:cNvPicPr>
            <a:picLocks noChangeAspect="1"/>
          </p:cNvPicPr>
          <p:nvPr/>
        </p:nvPicPr>
        <p:blipFill>
          <a:blip r:embed="rId2"/>
          <a:stretch>
            <a:fillRect/>
          </a:stretch>
        </p:blipFill>
        <p:spPr>
          <a:xfrm>
            <a:off x="347369" y="296879"/>
            <a:ext cx="4047651" cy="4292577"/>
          </a:xfrm>
          <a:prstGeom prst="rect">
            <a:avLst/>
          </a:prstGeom>
        </p:spPr>
      </p:pic>
      <p:sp>
        <p:nvSpPr>
          <p:cNvPr id="5" name="Elipse 4">
            <a:extLst>
              <a:ext uri="{FF2B5EF4-FFF2-40B4-BE49-F238E27FC236}">
                <a16:creationId xmlns:a16="http://schemas.microsoft.com/office/drawing/2014/main" id="{4F63785F-76FA-46EC-850B-01E5954E5248}"/>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t>DC</a:t>
            </a:r>
          </a:p>
        </p:txBody>
      </p:sp>
    </p:spTree>
    <p:extLst>
      <p:ext uri="{BB962C8B-B14F-4D97-AF65-F5344CB8AC3E}">
        <p14:creationId xmlns:p14="http://schemas.microsoft.com/office/powerpoint/2010/main" val="421919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040B56C-37F0-4349-B586-38825510211C}"/>
              </a:ext>
            </a:extLst>
          </p:cNvPr>
          <p:cNvSpPr txBox="1"/>
          <p:nvPr/>
        </p:nvSpPr>
        <p:spPr>
          <a:xfrm>
            <a:off x="5774894" y="296879"/>
            <a:ext cx="2137765" cy="954107"/>
          </a:xfrm>
          <a:prstGeom prst="rect">
            <a:avLst/>
          </a:prstGeom>
          <a:noFill/>
        </p:spPr>
        <p:txBody>
          <a:bodyPr wrap="none" rtlCol="0">
            <a:spAutoFit/>
          </a:bodyPr>
          <a:lstStyle/>
          <a:p>
            <a:pPr algn="ctr"/>
            <a:r>
              <a:rPr lang="es-ES" sz="2800" dirty="0">
                <a:solidFill>
                  <a:srgbClr val="274FB2"/>
                </a:solidFill>
                <a:latin typeface="Work Sans" panose="00000500000000000000" pitchFamily="2" charset="0"/>
              </a:rPr>
              <a:t>Diagrama De </a:t>
            </a:r>
          </a:p>
          <a:p>
            <a:pPr algn="ctr"/>
            <a:r>
              <a:rPr lang="es-ES" sz="2800" dirty="0">
                <a:solidFill>
                  <a:srgbClr val="274FB2"/>
                </a:solidFill>
                <a:latin typeface="Work Sans" panose="00000500000000000000" pitchFamily="2" charset="0"/>
              </a:rPr>
              <a:t>Despliegue</a:t>
            </a:r>
          </a:p>
        </p:txBody>
      </p:sp>
      <p:sp>
        <p:nvSpPr>
          <p:cNvPr id="3" name="CuadroTexto 2">
            <a:extLst>
              <a:ext uri="{FF2B5EF4-FFF2-40B4-BE49-F238E27FC236}">
                <a16:creationId xmlns:a16="http://schemas.microsoft.com/office/drawing/2014/main" id="{C655A4AD-972B-4B6F-9C7C-CE727012B3A4}"/>
              </a:ext>
            </a:extLst>
          </p:cNvPr>
          <p:cNvSpPr txBox="1"/>
          <p:nvPr/>
        </p:nvSpPr>
        <p:spPr>
          <a:xfrm>
            <a:off x="4941744" y="1762712"/>
            <a:ext cx="3804050" cy="1200329"/>
          </a:xfrm>
          <a:prstGeom prst="rect">
            <a:avLst/>
          </a:prstGeom>
          <a:noFill/>
        </p:spPr>
        <p:txBody>
          <a:bodyPr wrap="square" rtlCol="0">
            <a:spAutoFit/>
          </a:bodyPr>
          <a:lstStyle/>
          <a:p>
            <a:pPr algn="just"/>
            <a:r>
              <a:rPr lang="es-CO" sz="2400" dirty="0">
                <a:solidFill>
                  <a:srgbClr val="274FB2"/>
                </a:solidFill>
              </a:rPr>
              <a:t>Representación de la arquitectura en tiempo de ejecución de un programa.</a:t>
            </a:r>
          </a:p>
        </p:txBody>
      </p:sp>
      <p:sp>
        <p:nvSpPr>
          <p:cNvPr id="4" name="Elipse 3">
            <a:hlinkClick r:id="rId2" action="ppaction://hlinkfile"/>
            <a:extLst>
              <a:ext uri="{FF2B5EF4-FFF2-40B4-BE49-F238E27FC236}">
                <a16:creationId xmlns:a16="http://schemas.microsoft.com/office/drawing/2014/main" id="{858938BA-0CBB-49FB-BDB2-610B064BC07D}"/>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t>DD</a:t>
            </a:r>
          </a:p>
        </p:txBody>
      </p:sp>
      <p:pic>
        <p:nvPicPr>
          <p:cNvPr id="5" name="Imagen 4">
            <a:extLst>
              <a:ext uri="{FF2B5EF4-FFF2-40B4-BE49-F238E27FC236}">
                <a16:creationId xmlns:a16="http://schemas.microsoft.com/office/drawing/2014/main" id="{71C9D9DC-7D04-41B2-844D-5AF5B2D66900}"/>
              </a:ext>
            </a:extLst>
          </p:cNvPr>
          <p:cNvPicPr>
            <a:picLocks noChangeAspect="1"/>
          </p:cNvPicPr>
          <p:nvPr/>
        </p:nvPicPr>
        <p:blipFill>
          <a:blip r:embed="rId3"/>
          <a:stretch>
            <a:fillRect/>
          </a:stretch>
        </p:blipFill>
        <p:spPr>
          <a:xfrm>
            <a:off x="242515" y="365168"/>
            <a:ext cx="4329485" cy="4426138"/>
          </a:xfrm>
          <a:prstGeom prst="rect">
            <a:avLst/>
          </a:prstGeom>
        </p:spPr>
      </p:pic>
    </p:spTree>
    <p:extLst>
      <p:ext uri="{BB962C8B-B14F-4D97-AF65-F5344CB8AC3E}">
        <p14:creationId xmlns:p14="http://schemas.microsoft.com/office/powerpoint/2010/main" val="395576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1729" y="735882"/>
            <a:ext cx="4218039" cy="3821369"/>
          </a:xfrm>
          <a:prstGeom prst="rect">
            <a:avLst/>
          </a:prstGeom>
        </p:spPr>
      </p:pic>
      <p:sp>
        <p:nvSpPr>
          <p:cNvPr id="3" name="CuadroTexto 2"/>
          <p:cNvSpPr txBox="1"/>
          <p:nvPr/>
        </p:nvSpPr>
        <p:spPr>
          <a:xfrm>
            <a:off x="6429233" y="296879"/>
            <a:ext cx="829074" cy="523220"/>
          </a:xfrm>
          <a:prstGeom prst="rect">
            <a:avLst/>
          </a:prstGeom>
          <a:noFill/>
        </p:spPr>
        <p:txBody>
          <a:bodyPr wrap="none" rtlCol="0">
            <a:spAutoFit/>
          </a:bodyPr>
          <a:lstStyle/>
          <a:p>
            <a:pPr algn="ctr"/>
            <a:r>
              <a:rPr lang="es-ES" sz="2800" dirty="0" err="1">
                <a:solidFill>
                  <a:srgbClr val="274FB2"/>
                </a:solidFill>
                <a:latin typeface="Work Sans" panose="00000500000000000000" pitchFamily="2" charset="0"/>
              </a:rPr>
              <a:t>Git</a:t>
            </a:r>
            <a:endParaRPr lang="es-ES" sz="2800" dirty="0">
              <a:solidFill>
                <a:srgbClr val="274FB2"/>
              </a:solidFill>
              <a:latin typeface="Work Sans" panose="00000500000000000000" pitchFamily="2" charset="0"/>
            </a:endParaRPr>
          </a:p>
        </p:txBody>
      </p:sp>
      <p:sp>
        <p:nvSpPr>
          <p:cNvPr id="4" name="CuadroTexto 3"/>
          <p:cNvSpPr txBox="1"/>
          <p:nvPr/>
        </p:nvSpPr>
        <p:spPr>
          <a:xfrm>
            <a:off x="4941744" y="1762712"/>
            <a:ext cx="3804050" cy="2308324"/>
          </a:xfrm>
          <a:prstGeom prst="rect">
            <a:avLst/>
          </a:prstGeom>
          <a:noFill/>
        </p:spPr>
        <p:txBody>
          <a:bodyPr wrap="square" rtlCol="0">
            <a:spAutoFit/>
          </a:bodyPr>
          <a:lstStyle/>
          <a:p>
            <a:pPr algn="just"/>
            <a:r>
              <a:rPr lang="es-CO" sz="2400" dirty="0">
                <a:solidFill>
                  <a:srgbClr val="274FB2"/>
                </a:solidFill>
              </a:rPr>
              <a:t>Sistema de gestión de versiones para ir guardando las versiones de un proyecto y así poder llevar una línea de evolución que se pueda identificar.</a:t>
            </a:r>
          </a:p>
        </p:txBody>
      </p:sp>
      <p:sp>
        <p:nvSpPr>
          <p:cNvPr id="5" name="Elipse 4">
            <a:hlinkClick r:id="rId3"/>
            <a:extLst>
              <a:ext uri="{FF2B5EF4-FFF2-40B4-BE49-F238E27FC236}">
                <a16:creationId xmlns:a16="http://schemas.microsoft.com/office/drawing/2014/main" id="{A019667B-8E3C-4154-8D3E-C243BE7E7BB6}"/>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t>Git</a:t>
            </a:r>
          </a:p>
        </p:txBody>
      </p:sp>
    </p:spTree>
    <p:extLst>
      <p:ext uri="{BB962C8B-B14F-4D97-AF65-F5344CB8AC3E}">
        <p14:creationId xmlns:p14="http://schemas.microsoft.com/office/powerpoint/2010/main" val="33004962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462</TotalTime>
  <Words>713</Words>
  <Application>Microsoft Office PowerPoint</Application>
  <PresentationFormat>Presentación en pantalla (16:9)</PresentationFormat>
  <Paragraphs>59</Paragraphs>
  <Slides>11</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Work sans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Nicolas Ardila</cp:lastModifiedBy>
  <cp:revision>28</cp:revision>
  <dcterms:created xsi:type="dcterms:W3CDTF">2018-12-10T14:32:57Z</dcterms:created>
  <dcterms:modified xsi:type="dcterms:W3CDTF">2019-09-30T07:20:03Z</dcterms:modified>
</cp:coreProperties>
</file>