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0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e67176d0f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e67176d0f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e67176d0fe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e67176d0fe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e67176d0fe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e67176d0fe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e67176d0fe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e67176d0fe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e58a9e8ed6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e58a9e8ed6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e58a9e8ed6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e58a9e8ed6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e67176d0fe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e67176d0fe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Looking at trends over time, what is the best decision today based off previous data</a:t>
            </a:r>
            <a:endParaRPr/>
          </a:p>
          <a:p>
            <a:pPr marL="457200" lvl="0" indent="-298450" algn="l" rtl="0">
              <a:spcBef>
                <a:spcPts val="0"/>
              </a:spcBef>
              <a:spcAft>
                <a:spcPts val="0"/>
              </a:spcAft>
              <a:buSzPts val="1100"/>
              <a:buChar char="-"/>
            </a:pPr>
            <a:r>
              <a:rPr lang="en"/>
              <a:t>Several factors/hypotheses that we will evaluate over the presentation; we are testing as we go</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e67176d0fe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e67176d0fe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Independent variables will influence dependent variables, etc.</a:t>
            </a:r>
            <a:endParaRPr/>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b="1"/>
              <a:t>Genre:</a:t>
            </a:r>
            <a:r>
              <a:rPr lang="en"/>
              <a:t> Comedy, Action, Drama, Adventure movies increase, people want more stimulus, plot twists, etc.</a:t>
            </a:r>
            <a:endParaRPr/>
          </a:p>
          <a:p>
            <a:pPr marL="457200" lvl="0" indent="-298450" algn="l" rtl="0">
              <a:spcBef>
                <a:spcPts val="0"/>
              </a:spcBef>
              <a:spcAft>
                <a:spcPts val="0"/>
              </a:spcAft>
              <a:buSzPts val="1100"/>
              <a:buChar char="-"/>
            </a:pPr>
            <a:r>
              <a:rPr lang="en" b="1"/>
              <a:t>MPAA Rating:</a:t>
            </a:r>
            <a:r>
              <a:rPr lang="en"/>
              <a:t> PG-13, more accessible to larger population, therefore leading to higher box office revenue</a:t>
            </a:r>
            <a:endParaRPr/>
          </a:p>
          <a:p>
            <a:pPr marL="457200" lvl="0" indent="-298450" algn="l" rtl="0">
              <a:spcBef>
                <a:spcPts val="0"/>
              </a:spcBef>
              <a:spcAft>
                <a:spcPts val="0"/>
              </a:spcAft>
              <a:buSzPts val="1100"/>
              <a:buChar char="-"/>
            </a:pPr>
            <a:r>
              <a:rPr lang="en" b="1"/>
              <a:t>Release month:</a:t>
            </a:r>
            <a:r>
              <a:rPr lang="en"/>
              <a:t> </a:t>
            </a:r>
            <a:endParaRPr/>
          </a:p>
          <a:p>
            <a:pPr marL="914400" lvl="1" indent="-298450" algn="l" rtl="0">
              <a:spcBef>
                <a:spcPts val="0"/>
              </a:spcBef>
              <a:spcAft>
                <a:spcPts val="0"/>
              </a:spcAft>
              <a:buSzPts val="1100"/>
              <a:buChar char="-"/>
            </a:pPr>
            <a:r>
              <a:rPr lang="en"/>
              <a:t>Best time: June and December; summer (school break), winter (holiday season); free time to watch movie</a:t>
            </a:r>
            <a:endParaRPr/>
          </a:p>
          <a:p>
            <a:pPr marL="914400" lvl="1" indent="-298450" algn="l" rtl="0">
              <a:spcBef>
                <a:spcPts val="0"/>
              </a:spcBef>
              <a:spcAft>
                <a:spcPts val="0"/>
              </a:spcAft>
              <a:buSzPts val="1100"/>
              <a:buChar char="-"/>
            </a:pPr>
            <a:r>
              <a:rPr lang="en"/>
              <a:t>Worst time January (school/work resumes), September (school starts again); less free time</a:t>
            </a:r>
            <a:endParaRPr/>
          </a:p>
          <a:p>
            <a:pPr marL="457200" lvl="0" indent="-298450" algn="l" rtl="0">
              <a:spcBef>
                <a:spcPts val="0"/>
              </a:spcBef>
              <a:spcAft>
                <a:spcPts val="0"/>
              </a:spcAft>
              <a:buSzPts val="1100"/>
              <a:buChar char="-"/>
            </a:pPr>
            <a:r>
              <a:rPr lang="en" b="1"/>
              <a:t>Runtime:</a:t>
            </a:r>
            <a:r>
              <a:rPr lang="en"/>
              <a:t> 130 minutes, enough time for plot, not too long that it’s boring</a:t>
            </a:r>
            <a:endParaRPr/>
          </a:p>
          <a:p>
            <a:pPr marL="457200" lvl="0" indent="-298450" algn="l" rtl="0">
              <a:spcBef>
                <a:spcPts val="0"/>
              </a:spcBef>
              <a:spcAft>
                <a:spcPts val="0"/>
              </a:spcAft>
              <a:buSzPts val="1100"/>
              <a:buChar char="-"/>
            </a:pPr>
            <a:r>
              <a:rPr lang="en" b="1"/>
              <a:t>Directors/actors/writers: </a:t>
            </a:r>
            <a:r>
              <a:rPr lang="en"/>
              <a:t>Most famous people, we will </a:t>
            </a:r>
            <a:r>
              <a:rPr lang="en">
                <a:solidFill>
                  <a:schemeClr val="dk1"/>
                </a:solidFill>
              </a:rPr>
              <a:t>show who is the best based on rating/revenue per movie they’re in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e58a9e8ed6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e58a9e8ed6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each year, we took the genre that showed up in the most movies. Counted how many times it was the top movie in each of the year ranges. Early on, from 1980-2020 and 2000-2020, comedy most frequently appeared as the top genre. From 2010-2020 and 2015-2020, Adventure is the genre that appears the most.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e67176d0fe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e67176d0f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While adventure is the most frequent genre recently, Sci-Fi is the genre that produces the most revenue per movie, followed by Adventure.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e67176d0fe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e67176d0f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 single factor affects the revenue entirely. The revenue is a results of many factors.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e67176d0fe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e67176d0fe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e47bb1ecbe_1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e47bb1ecbe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e47bb1ecbe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e47bb1ecbe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solidFill>
                  <a:schemeClr val="lt1"/>
                </a:solidFill>
              </a:rPr>
              <a:t>Ideal Movie Characteristics</a:t>
            </a:r>
            <a:endParaRPr>
              <a:solidFill>
                <a:schemeClr val="lt1"/>
              </a:solidFill>
            </a:endParaRPr>
          </a:p>
        </p:txBody>
      </p:sp>
      <p:sp>
        <p:nvSpPr>
          <p:cNvPr id="55" name="Google Shape;55;p13"/>
          <p:cNvSpPr txBox="1">
            <a:spLocks noGrp="1"/>
          </p:cNvSpPr>
          <p:nvPr>
            <p:ph type="subTitle" idx="1"/>
          </p:nvPr>
        </p:nvSpPr>
        <p:spPr>
          <a:xfrm>
            <a:off x="311700" y="2797175"/>
            <a:ext cx="8520600" cy="792600"/>
          </a:xfrm>
          <a:prstGeom prst="rect">
            <a:avLst/>
          </a:prstGeom>
        </p:spPr>
        <p:txBody>
          <a:bodyPr spcFirstLastPara="1" wrap="square" lIns="91425" tIns="91425" rIns="91425" bIns="91425" anchor="t" anchorCtr="0">
            <a:normAutofit/>
          </a:bodyPr>
          <a:lstStyle/>
          <a:p>
            <a:pPr marL="0" lvl="0" indent="0" algn="ctr" rtl="0">
              <a:lnSpc>
                <a:spcPct val="80000"/>
              </a:lnSpc>
              <a:spcBef>
                <a:spcPts val="0"/>
              </a:spcBef>
              <a:spcAft>
                <a:spcPts val="0"/>
              </a:spcAft>
              <a:buSzPts val="935"/>
              <a:buNone/>
            </a:pPr>
            <a:r>
              <a:rPr lang="en" sz="1979">
                <a:solidFill>
                  <a:schemeClr val="dk2"/>
                </a:solidFill>
              </a:rPr>
              <a:t>Team Apatosaurus: Jack Cohen, Novak Radovic, Swapnali Mehta</a:t>
            </a:r>
            <a:endParaRPr sz="1979">
              <a:solidFill>
                <a:schemeClr val="dk2"/>
              </a:solidFill>
            </a:endParaRPr>
          </a:p>
        </p:txBody>
      </p:sp>
      <p:pic>
        <p:nvPicPr>
          <p:cNvPr id="56" name="Google Shape;56;p13" descr="Movie Symbols PNG Transparent Background, Free Download #15152 -  FreeIconsPNG"/>
          <p:cNvPicPr preferRelativeResize="0"/>
          <p:nvPr/>
        </p:nvPicPr>
        <p:blipFill>
          <a:blip r:embed="rId3">
            <a:alphaModFix/>
          </a:blip>
          <a:stretch>
            <a:fillRect/>
          </a:stretch>
        </p:blipFill>
        <p:spPr>
          <a:xfrm>
            <a:off x="6482600" y="233500"/>
            <a:ext cx="2141100" cy="1611075"/>
          </a:xfrm>
          <a:prstGeom prst="rect">
            <a:avLst/>
          </a:prstGeom>
          <a:noFill/>
          <a:ln w="9525" cap="flat" cmpd="sng">
            <a:solidFill>
              <a:srgbClr val="F0F0F0"/>
            </a:solidFill>
            <a:prstDash val="solid"/>
            <a:round/>
            <a:headEnd type="none" w="sm" len="sm"/>
            <a:tailEnd type="none" w="sm" len="sm"/>
          </a:ln>
        </p:spPr>
      </p:pic>
      <p:pic>
        <p:nvPicPr>
          <p:cNvPr id="57" name="Google Shape;57;p13" descr="Icon Library Movie"/>
          <p:cNvPicPr preferRelativeResize="0"/>
          <p:nvPr/>
        </p:nvPicPr>
        <p:blipFill rotWithShape="1">
          <a:blip r:embed="rId4">
            <a:alphaModFix/>
          </a:blip>
          <a:srcRect l="11886" t="8137" r="8767" b="10568"/>
          <a:stretch/>
        </p:blipFill>
        <p:spPr>
          <a:xfrm rot="-374306">
            <a:off x="233475" y="3142627"/>
            <a:ext cx="1867001" cy="1912846"/>
          </a:xfrm>
          <a:prstGeom prst="rect">
            <a:avLst/>
          </a:prstGeom>
          <a:noFill/>
          <a:ln w="950" cap="flat" cmpd="sng">
            <a:solidFill>
              <a:srgbClr val="F0F0F0"/>
            </a:solidFill>
            <a:prstDash val="solid"/>
            <a:miter lim="8000"/>
            <a:headEnd type="none" w="sm" len="sm"/>
            <a:tailEnd type="none" w="sm" len="sm"/>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23"/>
        <p:cNvGrpSpPr/>
        <p:nvPr/>
      </p:nvGrpSpPr>
      <p:grpSpPr>
        <a:xfrm>
          <a:off x="0" y="0"/>
          <a:ext cx="0" cy="0"/>
          <a:chOff x="0" y="0"/>
          <a:chExt cx="0" cy="0"/>
        </a:xfrm>
      </p:grpSpPr>
      <p:pic>
        <p:nvPicPr>
          <p:cNvPr id="124" name="Google Shape;124;p22"/>
          <p:cNvPicPr preferRelativeResize="0"/>
          <p:nvPr/>
        </p:nvPicPr>
        <p:blipFill>
          <a:blip r:embed="rId3">
            <a:alphaModFix/>
          </a:blip>
          <a:stretch>
            <a:fillRect/>
          </a:stretch>
        </p:blipFill>
        <p:spPr>
          <a:xfrm>
            <a:off x="635550" y="396138"/>
            <a:ext cx="7872899" cy="4351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28"/>
        <p:cNvGrpSpPr/>
        <p:nvPr/>
      </p:nvGrpSpPr>
      <p:grpSpPr>
        <a:xfrm>
          <a:off x="0" y="0"/>
          <a:ext cx="0" cy="0"/>
          <a:chOff x="0" y="0"/>
          <a:chExt cx="0" cy="0"/>
        </a:xfrm>
      </p:grpSpPr>
      <p:sp>
        <p:nvSpPr>
          <p:cNvPr id="129" name="Google Shape;129;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chemeClr val="lt1"/>
                </a:solidFill>
              </a:rPr>
              <a:t>Conclusions and Observations</a:t>
            </a:r>
            <a:endParaRPr>
              <a:solidFill>
                <a:schemeClr val="lt1"/>
              </a:solidFill>
            </a:endParaRPr>
          </a:p>
        </p:txBody>
      </p:sp>
      <p:sp>
        <p:nvSpPr>
          <p:cNvPr id="130" name="Google Shape;130;p23"/>
          <p:cNvSpPr txBox="1">
            <a:spLocks noGrp="1"/>
          </p:cNvSpPr>
          <p:nvPr>
            <p:ph type="body" idx="1"/>
          </p:nvPr>
        </p:nvSpPr>
        <p:spPr>
          <a:xfrm>
            <a:off x="311700" y="1231700"/>
            <a:ext cx="8520600" cy="36594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
                <a:solidFill>
                  <a:schemeClr val="lt1"/>
                </a:solidFill>
              </a:rPr>
              <a:t>Ideal characteristics a movie should have to maximize revenue in 2021:</a:t>
            </a:r>
            <a:endParaRPr>
              <a:solidFill>
                <a:schemeClr val="lt1"/>
              </a:solidFill>
            </a:endParaRPr>
          </a:p>
          <a:p>
            <a:pPr marL="457200" lvl="0" indent="-342900" algn="l" rtl="0">
              <a:lnSpc>
                <a:spcPct val="150000"/>
              </a:lnSpc>
              <a:spcBef>
                <a:spcPts val="1200"/>
              </a:spcBef>
              <a:spcAft>
                <a:spcPts val="0"/>
              </a:spcAft>
              <a:buClr>
                <a:schemeClr val="lt1"/>
              </a:buClr>
              <a:buSzPts val="1800"/>
              <a:buChar char="-"/>
            </a:pPr>
            <a:r>
              <a:rPr lang="en" b="1">
                <a:solidFill>
                  <a:schemeClr val="lt1"/>
                </a:solidFill>
              </a:rPr>
              <a:t>Genres:</a:t>
            </a:r>
            <a:r>
              <a:rPr lang="en">
                <a:solidFill>
                  <a:schemeClr val="lt1"/>
                </a:solidFill>
              </a:rPr>
              <a:t> Sci-Fi, Adventure, Animation</a:t>
            </a:r>
            <a:endParaRPr>
              <a:solidFill>
                <a:schemeClr val="lt1"/>
              </a:solidFill>
            </a:endParaRPr>
          </a:p>
          <a:p>
            <a:pPr marL="457200" lvl="0" indent="-342900" algn="l" rtl="0">
              <a:lnSpc>
                <a:spcPct val="150000"/>
              </a:lnSpc>
              <a:spcBef>
                <a:spcPts val="0"/>
              </a:spcBef>
              <a:spcAft>
                <a:spcPts val="0"/>
              </a:spcAft>
              <a:buClr>
                <a:schemeClr val="lt1"/>
              </a:buClr>
              <a:buSzPts val="1800"/>
              <a:buChar char="-"/>
            </a:pPr>
            <a:r>
              <a:rPr lang="en" b="1">
                <a:solidFill>
                  <a:schemeClr val="lt1"/>
                </a:solidFill>
              </a:rPr>
              <a:t>Runtime:</a:t>
            </a:r>
            <a:r>
              <a:rPr lang="en">
                <a:solidFill>
                  <a:schemeClr val="lt1"/>
                </a:solidFill>
              </a:rPr>
              <a:t> 145 to 155 minutes</a:t>
            </a:r>
            <a:endParaRPr>
              <a:solidFill>
                <a:schemeClr val="lt1"/>
              </a:solidFill>
            </a:endParaRPr>
          </a:p>
          <a:p>
            <a:pPr marL="457200" lvl="0" indent="-342900" algn="l" rtl="0">
              <a:lnSpc>
                <a:spcPct val="150000"/>
              </a:lnSpc>
              <a:spcBef>
                <a:spcPts val="0"/>
              </a:spcBef>
              <a:spcAft>
                <a:spcPts val="0"/>
              </a:spcAft>
              <a:buClr>
                <a:schemeClr val="lt1"/>
              </a:buClr>
              <a:buSzPts val="1800"/>
              <a:buChar char="-"/>
            </a:pPr>
            <a:r>
              <a:rPr lang="en" b="1">
                <a:solidFill>
                  <a:schemeClr val="lt1"/>
                </a:solidFill>
              </a:rPr>
              <a:t>Release month:</a:t>
            </a:r>
            <a:r>
              <a:rPr lang="en">
                <a:solidFill>
                  <a:schemeClr val="lt1"/>
                </a:solidFill>
              </a:rPr>
              <a:t> May or December</a:t>
            </a:r>
            <a:endParaRPr>
              <a:solidFill>
                <a:schemeClr val="lt1"/>
              </a:solidFill>
            </a:endParaRPr>
          </a:p>
          <a:p>
            <a:pPr marL="457200" lvl="0" indent="-342900" algn="l" rtl="0">
              <a:lnSpc>
                <a:spcPct val="150000"/>
              </a:lnSpc>
              <a:spcBef>
                <a:spcPts val="0"/>
              </a:spcBef>
              <a:spcAft>
                <a:spcPts val="0"/>
              </a:spcAft>
              <a:buClr>
                <a:schemeClr val="lt1"/>
              </a:buClr>
              <a:buSzPts val="1800"/>
              <a:buChar char="-"/>
            </a:pPr>
            <a:r>
              <a:rPr lang="en" b="1">
                <a:solidFill>
                  <a:schemeClr val="lt1"/>
                </a:solidFill>
              </a:rPr>
              <a:t>MPAA rating:</a:t>
            </a:r>
            <a:r>
              <a:rPr lang="en">
                <a:solidFill>
                  <a:schemeClr val="lt1"/>
                </a:solidFill>
              </a:rPr>
              <a:t> PG-13</a:t>
            </a:r>
            <a:endParaRPr>
              <a:solidFill>
                <a:schemeClr val="lt1"/>
              </a:solidFill>
            </a:endParaRPr>
          </a:p>
        </p:txBody>
      </p:sp>
      <p:pic>
        <p:nvPicPr>
          <p:cNvPr id="131" name="Google Shape;131;p23" descr="Icon Library Movie"/>
          <p:cNvPicPr preferRelativeResize="0"/>
          <p:nvPr/>
        </p:nvPicPr>
        <p:blipFill rotWithShape="1">
          <a:blip r:embed="rId3">
            <a:alphaModFix/>
          </a:blip>
          <a:srcRect l="11886" t="8137" r="8767" b="10568"/>
          <a:stretch/>
        </p:blipFill>
        <p:spPr>
          <a:xfrm rot="-374306">
            <a:off x="6606600" y="1694802"/>
            <a:ext cx="1867001" cy="1912846"/>
          </a:xfrm>
          <a:prstGeom prst="rect">
            <a:avLst/>
          </a:prstGeom>
          <a:noFill/>
          <a:ln w="950" cap="flat" cmpd="sng">
            <a:solidFill>
              <a:schemeClr val="accent2"/>
            </a:solidFill>
            <a:prstDash val="solid"/>
            <a:miter lim="8000"/>
            <a:headEnd type="none" w="sm" len="sm"/>
            <a:tailEnd type="none" w="sm" len="sm"/>
          </a:ln>
        </p:spPr>
      </p:pic>
      <p:pic>
        <p:nvPicPr>
          <p:cNvPr id="132" name="Google Shape;132;p23" descr="Cinema movie theatre icon"/>
          <p:cNvPicPr preferRelativeResize="0"/>
          <p:nvPr/>
        </p:nvPicPr>
        <p:blipFill>
          <a:blip r:embed="rId4">
            <a:alphaModFix/>
          </a:blip>
          <a:stretch>
            <a:fillRect/>
          </a:stretch>
        </p:blipFill>
        <p:spPr>
          <a:xfrm>
            <a:off x="4986250" y="3202675"/>
            <a:ext cx="1634225" cy="1634225"/>
          </a:xfrm>
          <a:prstGeom prst="rect">
            <a:avLst/>
          </a:prstGeom>
          <a:noFill/>
          <a:ln w="950" cap="flat" cmpd="sng">
            <a:solidFill>
              <a:schemeClr val="accent2"/>
            </a:solidFill>
            <a:prstDash val="solid"/>
            <a:miter lim="8000"/>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Improvements and Limitations</a:t>
            </a:r>
            <a:endParaRPr/>
          </a:p>
        </p:txBody>
      </p:sp>
      <p:sp>
        <p:nvSpPr>
          <p:cNvPr id="138" name="Google Shape;138;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a:solidFill>
                  <a:schemeClr val="dk1"/>
                </a:solidFill>
              </a:rPr>
              <a:t>No budget information, no profitability information</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Box office records only go back to 1977</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Some movies didn’t have records in the OMDB APIs</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Look at other revenue streams and not just the Box Office revenue</a:t>
            </a:r>
            <a:endParaRPr>
              <a:solidFill>
                <a:schemeClr val="dk1"/>
              </a:solidFill>
            </a:endParaRPr>
          </a:p>
        </p:txBody>
      </p:sp>
      <p:pic>
        <p:nvPicPr>
          <p:cNvPr id="139" name="Google Shape;139;p24"/>
          <p:cNvPicPr preferRelativeResize="0"/>
          <p:nvPr/>
        </p:nvPicPr>
        <p:blipFill>
          <a:blip r:embed="rId3">
            <a:alphaModFix/>
          </a:blip>
          <a:stretch>
            <a:fillRect/>
          </a:stretch>
        </p:blipFill>
        <p:spPr>
          <a:xfrm>
            <a:off x="3485138" y="2706025"/>
            <a:ext cx="2173725" cy="2173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43"/>
        <p:cNvGrpSpPr/>
        <p:nvPr/>
      </p:nvGrpSpPr>
      <p:grpSpPr>
        <a:xfrm>
          <a:off x="0" y="0"/>
          <a:ext cx="0" cy="0"/>
          <a:chOff x="0" y="0"/>
          <a:chExt cx="0" cy="0"/>
        </a:xfrm>
      </p:grpSpPr>
      <p:sp>
        <p:nvSpPr>
          <p:cNvPr id="144" name="Google Shape;144;p2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Questions?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6"/>
          <p:cNvSpPr txBox="1">
            <a:spLocks noGrp="1"/>
          </p:cNvSpPr>
          <p:nvPr>
            <p:ph type="title"/>
          </p:nvPr>
        </p:nvSpPr>
        <p:spPr>
          <a:xfrm>
            <a:off x="311700" y="1249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Rubric</a:t>
            </a:r>
            <a:endParaRPr/>
          </a:p>
        </p:txBody>
      </p:sp>
      <p:sp>
        <p:nvSpPr>
          <p:cNvPr id="150" name="Google Shape;150;p26"/>
          <p:cNvSpPr txBox="1">
            <a:spLocks noGrp="1"/>
          </p:cNvSpPr>
          <p:nvPr>
            <p:ph type="body" idx="1"/>
          </p:nvPr>
        </p:nvSpPr>
        <p:spPr>
          <a:xfrm>
            <a:off x="160025" y="697675"/>
            <a:ext cx="8672100" cy="4343100"/>
          </a:xfrm>
          <a:prstGeom prst="rect">
            <a:avLst/>
          </a:prstGeom>
        </p:spPr>
        <p:txBody>
          <a:bodyPr spcFirstLastPara="1" wrap="square" lIns="91425" tIns="91425" rIns="91425" bIns="91425" anchor="t" anchorCtr="0">
            <a:normAutofit/>
          </a:bodyPr>
          <a:lstStyle/>
          <a:p>
            <a:pPr marL="457200" lvl="0" indent="-311150" algn="l" rtl="0">
              <a:lnSpc>
                <a:spcPct val="100000"/>
              </a:lnSpc>
              <a:spcBef>
                <a:spcPts val="0"/>
              </a:spcBef>
              <a:spcAft>
                <a:spcPts val="0"/>
              </a:spcAft>
              <a:buClr>
                <a:schemeClr val="dk1"/>
              </a:buClr>
              <a:buSzPts val="1300"/>
              <a:buChar char="-"/>
            </a:pPr>
            <a:r>
              <a:rPr lang="en" sz="1300">
                <a:solidFill>
                  <a:schemeClr val="dk1"/>
                </a:solidFill>
              </a:rPr>
              <a:t>Final data analysis contains ample and complete information in README file </a:t>
            </a:r>
            <a:endParaRPr sz="1300">
              <a:solidFill>
                <a:schemeClr val="dk1"/>
              </a:solidFill>
            </a:endParaRPr>
          </a:p>
          <a:p>
            <a:pPr marL="457200" lvl="0" indent="-311150" algn="l" rtl="0">
              <a:lnSpc>
                <a:spcPct val="100000"/>
              </a:lnSpc>
              <a:spcBef>
                <a:spcPts val="0"/>
              </a:spcBef>
              <a:spcAft>
                <a:spcPts val="0"/>
              </a:spcAft>
              <a:buClr>
                <a:schemeClr val="dk1"/>
              </a:buClr>
              <a:buSzPts val="1300"/>
              <a:buChar char="-"/>
            </a:pPr>
            <a:r>
              <a:rPr lang="en" sz="1300">
                <a:solidFill>
                  <a:schemeClr val="dk1"/>
                </a:solidFill>
              </a:rPr>
              <a:t>Final repository is acceptable for professional quality presentation</a:t>
            </a:r>
            <a:endParaRPr sz="1300">
              <a:solidFill>
                <a:schemeClr val="dk1"/>
              </a:solidFill>
            </a:endParaRPr>
          </a:p>
          <a:p>
            <a:pPr marL="457200" lvl="0" indent="-311150" algn="l" rtl="0">
              <a:lnSpc>
                <a:spcPct val="100000"/>
              </a:lnSpc>
              <a:spcBef>
                <a:spcPts val="0"/>
              </a:spcBef>
              <a:spcAft>
                <a:spcPts val="0"/>
              </a:spcAft>
              <a:buClr>
                <a:schemeClr val="dk1"/>
              </a:buClr>
              <a:buSzPts val="1300"/>
              <a:buChar char="-"/>
            </a:pPr>
            <a:r>
              <a:rPr lang="en" sz="1300">
                <a:solidFill>
                  <a:schemeClr val="dk1"/>
                </a:solidFill>
              </a:rPr>
              <a:t>6–8 visualizations of data (at least two per question) </a:t>
            </a:r>
            <a:endParaRPr sz="1300">
              <a:solidFill>
                <a:schemeClr val="dk1"/>
              </a:solidFill>
            </a:endParaRPr>
          </a:p>
          <a:p>
            <a:pPr marL="457200" lvl="0" indent="-311150" algn="l" rtl="0">
              <a:lnSpc>
                <a:spcPct val="100000"/>
              </a:lnSpc>
              <a:spcBef>
                <a:spcPts val="0"/>
              </a:spcBef>
              <a:spcAft>
                <a:spcPts val="0"/>
              </a:spcAft>
              <a:buClr>
                <a:schemeClr val="dk1"/>
              </a:buClr>
              <a:buSzPts val="1300"/>
              <a:buChar char="-"/>
            </a:pPr>
            <a:r>
              <a:rPr lang="en" sz="1300">
                <a:solidFill>
                  <a:schemeClr val="dk1"/>
                </a:solidFill>
              </a:rPr>
              <a:t>Clear and accurate labeling of images</a:t>
            </a:r>
            <a:endParaRPr sz="1300">
              <a:solidFill>
                <a:schemeClr val="dk1"/>
              </a:solidFill>
            </a:endParaRPr>
          </a:p>
          <a:p>
            <a:pPr marL="457200" lvl="0" indent="-311150" algn="l" rtl="0">
              <a:lnSpc>
                <a:spcPct val="100000"/>
              </a:lnSpc>
              <a:spcBef>
                <a:spcPts val="0"/>
              </a:spcBef>
              <a:spcAft>
                <a:spcPts val="0"/>
              </a:spcAft>
              <a:buClr>
                <a:schemeClr val="dk1"/>
              </a:buClr>
              <a:buSzPts val="1300"/>
              <a:buChar char="-"/>
            </a:pPr>
            <a:r>
              <a:rPr lang="en" sz="1300">
                <a:solidFill>
                  <a:schemeClr val="dk1"/>
                </a:solidFill>
              </a:rPr>
              <a:t>Visualizations supported with ample and precise explanation</a:t>
            </a:r>
            <a:endParaRPr sz="1300">
              <a:solidFill>
                <a:schemeClr val="dk1"/>
              </a:solidFill>
            </a:endParaRPr>
          </a:p>
          <a:p>
            <a:pPr marL="457200" lvl="0" indent="-311150" algn="l" rtl="0">
              <a:lnSpc>
                <a:spcPct val="100000"/>
              </a:lnSpc>
              <a:spcBef>
                <a:spcPts val="0"/>
              </a:spcBef>
              <a:spcAft>
                <a:spcPts val="0"/>
              </a:spcAft>
              <a:buClr>
                <a:schemeClr val="dk1"/>
              </a:buClr>
              <a:buSzPts val="1300"/>
              <a:buChar char="-"/>
            </a:pPr>
            <a:r>
              <a:rPr lang="en" sz="1300">
                <a:solidFill>
                  <a:schemeClr val="dk1"/>
                </a:solidFill>
              </a:rPr>
              <a:t>Write-up summarizes major findings and implications at a professional level</a:t>
            </a:r>
            <a:endParaRPr sz="1300">
              <a:solidFill>
                <a:schemeClr val="dk1"/>
              </a:solidFill>
            </a:endParaRPr>
          </a:p>
          <a:p>
            <a:pPr marL="457200" lvl="0" indent="-311150" algn="l" rtl="0">
              <a:lnSpc>
                <a:spcPct val="100000"/>
              </a:lnSpc>
              <a:spcBef>
                <a:spcPts val="0"/>
              </a:spcBef>
              <a:spcAft>
                <a:spcPts val="0"/>
              </a:spcAft>
              <a:buClr>
                <a:schemeClr val="dk1"/>
              </a:buClr>
              <a:buSzPts val="1300"/>
              <a:buChar char="-"/>
            </a:pPr>
            <a:r>
              <a:rPr lang="en" sz="1300">
                <a:solidFill>
                  <a:schemeClr val="dk1"/>
                </a:solidFill>
              </a:rPr>
              <a:t>Each question in the project proposal is answered with precise descriptions and findings</a:t>
            </a:r>
            <a:endParaRPr sz="1300">
              <a:solidFill>
                <a:schemeClr val="dk1"/>
              </a:solidFill>
            </a:endParaRPr>
          </a:p>
          <a:p>
            <a:pPr marL="457200" lvl="0" indent="-311150" algn="l" rtl="0">
              <a:lnSpc>
                <a:spcPct val="100000"/>
              </a:lnSpc>
              <a:spcBef>
                <a:spcPts val="0"/>
              </a:spcBef>
              <a:spcAft>
                <a:spcPts val="0"/>
              </a:spcAft>
              <a:buClr>
                <a:schemeClr val="dk1"/>
              </a:buClr>
              <a:buSzPts val="1300"/>
              <a:buChar char="-"/>
            </a:pPr>
            <a:r>
              <a:rPr lang="en" sz="1300">
                <a:solidFill>
                  <a:schemeClr val="dk1"/>
                </a:solidFill>
              </a:rPr>
              <a:t>Findings are strongly supported with numbers and visualizations </a:t>
            </a:r>
            <a:endParaRPr sz="1300">
              <a:solidFill>
                <a:schemeClr val="dk1"/>
              </a:solidFill>
            </a:endParaRPr>
          </a:p>
          <a:p>
            <a:pPr marL="457200" lvl="0" indent="-311150" algn="l" rtl="0">
              <a:lnSpc>
                <a:spcPct val="100000"/>
              </a:lnSpc>
              <a:spcBef>
                <a:spcPts val="0"/>
              </a:spcBef>
              <a:spcAft>
                <a:spcPts val="0"/>
              </a:spcAft>
              <a:buClr>
                <a:schemeClr val="dk1"/>
              </a:buClr>
              <a:buSzPts val="1300"/>
              <a:buChar char="-"/>
            </a:pPr>
            <a:r>
              <a:rPr lang="en" sz="1300">
                <a:solidFill>
                  <a:schemeClr val="dk1"/>
                </a:solidFill>
              </a:rPr>
              <a:t>Each question response is supported with a well-discerned statistical analysis from lessons (e.g., aggregation, correlation, comparison, summary statistics, sentiment analysis, and time series analysis)</a:t>
            </a:r>
            <a:endParaRPr sz="1300">
              <a:solidFill>
                <a:schemeClr val="dk1"/>
              </a:solidFill>
            </a:endParaRPr>
          </a:p>
          <a:p>
            <a:pPr marL="457200" lvl="0" indent="-311150" algn="l" rtl="0">
              <a:lnSpc>
                <a:spcPct val="100000"/>
              </a:lnSpc>
              <a:spcBef>
                <a:spcPts val="0"/>
              </a:spcBef>
              <a:spcAft>
                <a:spcPts val="0"/>
              </a:spcAft>
              <a:buClr>
                <a:schemeClr val="dk1"/>
              </a:buClr>
              <a:buSzPts val="1300"/>
              <a:buChar char="-"/>
            </a:pPr>
            <a:r>
              <a:rPr lang="en" sz="1300">
                <a:solidFill>
                  <a:schemeClr val="dk1"/>
                </a:solidFill>
              </a:rPr>
              <a:t>All group members spoke during the presentation</a:t>
            </a:r>
            <a:endParaRPr sz="1300">
              <a:solidFill>
                <a:schemeClr val="dk1"/>
              </a:solidFill>
            </a:endParaRPr>
          </a:p>
          <a:p>
            <a:pPr marL="457200" lvl="0" indent="-311150" algn="l" rtl="0">
              <a:lnSpc>
                <a:spcPct val="100000"/>
              </a:lnSpc>
              <a:spcBef>
                <a:spcPts val="0"/>
              </a:spcBef>
              <a:spcAft>
                <a:spcPts val="0"/>
              </a:spcAft>
              <a:buClr>
                <a:schemeClr val="dk1"/>
              </a:buClr>
              <a:buSzPts val="1300"/>
              <a:buChar char="-"/>
            </a:pPr>
            <a:r>
              <a:rPr lang="en" sz="1300">
                <a:solidFill>
                  <a:schemeClr val="dk1"/>
                </a:solidFill>
              </a:rPr>
              <a:t>Group was well prepared</a:t>
            </a:r>
            <a:endParaRPr sz="1300">
              <a:solidFill>
                <a:schemeClr val="dk1"/>
              </a:solidFill>
            </a:endParaRPr>
          </a:p>
          <a:p>
            <a:pPr marL="457200" lvl="0" indent="-311150" algn="l" rtl="0">
              <a:lnSpc>
                <a:spcPct val="100000"/>
              </a:lnSpc>
              <a:spcBef>
                <a:spcPts val="0"/>
              </a:spcBef>
              <a:spcAft>
                <a:spcPts val="0"/>
              </a:spcAft>
              <a:buClr>
                <a:schemeClr val="dk1"/>
              </a:buClr>
              <a:buSzPts val="1300"/>
              <a:buChar char="-"/>
            </a:pPr>
            <a:r>
              <a:rPr lang="en" sz="1300">
                <a:solidFill>
                  <a:schemeClr val="dk1"/>
                </a:solidFill>
              </a:rPr>
              <a:t>Presentation is relevant to material</a:t>
            </a:r>
            <a:endParaRPr sz="1300">
              <a:solidFill>
                <a:schemeClr val="dk1"/>
              </a:solidFill>
            </a:endParaRPr>
          </a:p>
          <a:p>
            <a:pPr marL="457200" lvl="0" indent="-311150" algn="l" rtl="0">
              <a:lnSpc>
                <a:spcPct val="100000"/>
              </a:lnSpc>
              <a:spcBef>
                <a:spcPts val="0"/>
              </a:spcBef>
              <a:spcAft>
                <a:spcPts val="0"/>
              </a:spcAft>
              <a:buClr>
                <a:schemeClr val="dk1"/>
              </a:buClr>
              <a:buSzPts val="1300"/>
              <a:buChar char="-"/>
            </a:pPr>
            <a:r>
              <a:rPr lang="en" sz="1300">
                <a:solidFill>
                  <a:schemeClr val="dk1"/>
                </a:solidFill>
              </a:rPr>
              <a:t>Presentation maintains audience interest</a:t>
            </a:r>
            <a:endParaRPr sz="1300">
              <a:solidFill>
                <a:schemeClr val="dk1"/>
              </a:solidFill>
            </a:endParaRPr>
          </a:p>
          <a:p>
            <a:pPr marL="457200" lvl="0" indent="-311150" algn="l" rtl="0">
              <a:lnSpc>
                <a:spcPct val="100000"/>
              </a:lnSpc>
              <a:spcBef>
                <a:spcPts val="0"/>
              </a:spcBef>
              <a:spcAft>
                <a:spcPts val="0"/>
              </a:spcAft>
              <a:buClr>
                <a:schemeClr val="dk1"/>
              </a:buClr>
              <a:buSzPts val="1300"/>
              <a:buChar char="-"/>
            </a:pPr>
            <a:r>
              <a:rPr lang="en" sz="1300">
                <a:solidFill>
                  <a:schemeClr val="dk1"/>
                </a:solidFill>
              </a:rPr>
              <a:t>Slides are visually clean and professional</a:t>
            </a:r>
            <a:endParaRPr sz="1300">
              <a:solidFill>
                <a:schemeClr val="dk1"/>
              </a:solidFill>
            </a:endParaRPr>
          </a:p>
          <a:p>
            <a:pPr marL="457200" lvl="0" indent="-311150" algn="l" rtl="0">
              <a:lnSpc>
                <a:spcPct val="100000"/>
              </a:lnSpc>
              <a:spcBef>
                <a:spcPts val="0"/>
              </a:spcBef>
              <a:spcAft>
                <a:spcPts val="0"/>
              </a:spcAft>
              <a:buClr>
                <a:schemeClr val="dk1"/>
              </a:buClr>
              <a:buSzPts val="1300"/>
              <a:buChar char="-"/>
            </a:pPr>
            <a:r>
              <a:rPr lang="en" sz="1300">
                <a:solidFill>
                  <a:schemeClr val="dk1"/>
                </a:solidFill>
              </a:rPr>
              <a:t>Slides are relevant to material </a:t>
            </a:r>
            <a:endParaRPr sz="1300">
              <a:solidFill>
                <a:schemeClr val="dk1"/>
              </a:solidFill>
            </a:endParaRPr>
          </a:p>
          <a:p>
            <a:pPr marL="457200" lvl="0" indent="-311150" algn="l" rtl="0">
              <a:lnSpc>
                <a:spcPct val="100000"/>
              </a:lnSpc>
              <a:spcBef>
                <a:spcPts val="0"/>
              </a:spcBef>
              <a:spcAft>
                <a:spcPts val="0"/>
              </a:spcAft>
              <a:buClr>
                <a:schemeClr val="dk1"/>
              </a:buClr>
              <a:buSzPts val="1300"/>
              <a:buChar char="-"/>
            </a:pPr>
            <a:r>
              <a:rPr lang="en" sz="1300">
                <a:solidFill>
                  <a:schemeClr val="dk1"/>
                </a:solidFill>
              </a:rPr>
              <a:t>Slides effectively demonstrate the project</a:t>
            </a:r>
            <a:endParaRPr sz="1300">
              <a:solidFill>
                <a:schemeClr val="dk1"/>
              </a:solidFill>
            </a:endParaRPr>
          </a:p>
          <a:p>
            <a:pPr marL="457200" lvl="0" indent="-311150" algn="l" rtl="0">
              <a:lnSpc>
                <a:spcPct val="100000"/>
              </a:lnSpc>
              <a:spcBef>
                <a:spcPts val="0"/>
              </a:spcBef>
              <a:spcAft>
                <a:spcPts val="0"/>
              </a:spcAft>
              <a:buClr>
                <a:schemeClr val="dk1"/>
              </a:buClr>
              <a:buSzPts val="1300"/>
              <a:buChar char="-"/>
            </a:pPr>
            <a:r>
              <a:rPr lang="en" sz="1300">
                <a:solidFill>
                  <a:schemeClr val="dk1"/>
                </a:solidFill>
              </a:rPr>
              <a:t>Slides are clear and maintain audience interest</a:t>
            </a:r>
            <a:endParaRPr sz="13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3447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2320"/>
              <a:t>Background</a:t>
            </a:r>
            <a:endParaRPr sz="2320"/>
          </a:p>
        </p:txBody>
      </p:sp>
      <p:sp>
        <p:nvSpPr>
          <p:cNvPr id="63" name="Google Shape;63;p14"/>
          <p:cNvSpPr txBox="1">
            <a:spLocks noGrp="1"/>
          </p:cNvSpPr>
          <p:nvPr>
            <p:ph type="body" idx="1"/>
          </p:nvPr>
        </p:nvSpPr>
        <p:spPr>
          <a:xfrm>
            <a:off x="339900" y="997850"/>
            <a:ext cx="8464200" cy="3716700"/>
          </a:xfrm>
          <a:prstGeom prst="rect">
            <a:avLst/>
          </a:prstGeom>
        </p:spPr>
        <p:txBody>
          <a:bodyPr spcFirstLastPara="1" wrap="square" lIns="91425" tIns="91425" rIns="91425" bIns="91425" anchor="t" anchorCtr="0">
            <a:noAutofit/>
          </a:bodyPr>
          <a:lstStyle/>
          <a:p>
            <a:pPr marL="457200" lvl="0" indent="-349250" algn="l" rtl="0">
              <a:lnSpc>
                <a:spcPct val="90000"/>
              </a:lnSpc>
              <a:spcBef>
                <a:spcPts val="0"/>
              </a:spcBef>
              <a:spcAft>
                <a:spcPts val="0"/>
              </a:spcAft>
              <a:buClr>
                <a:schemeClr val="dk1"/>
              </a:buClr>
              <a:buSzPts val="1900"/>
              <a:buChar char="-"/>
            </a:pPr>
            <a:r>
              <a:rPr lang="en" sz="1900" b="1">
                <a:solidFill>
                  <a:schemeClr val="dk1"/>
                </a:solidFill>
              </a:rPr>
              <a:t>Business Question: </a:t>
            </a:r>
            <a:r>
              <a:rPr lang="en" sz="1900">
                <a:solidFill>
                  <a:schemeClr val="dk1"/>
                </a:solidFill>
              </a:rPr>
              <a:t>What are the ideal movie characteristics that maximize revenue?</a:t>
            </a:r>
            <a:endParaRPr sz="1900">
              <a:solidFill>
                <a:schemeClr val="dk1"/>
              </a:solidFill>
            </a:endParaRPr>
          </a:p>
          <a:p>
            <a:pPr marL="0" lvl="0" indent="0" algn="l" rtl="0">
              <a:lnSpc>
                <a:spcPct val="90000"/>
              </a:lnSpc>
              <a:spcBef>
                <a:spcPts val="0"/>
              </a:spcBef>
              <a:spcAft>
                <a:spcPts val="0"/>
              </a:spcAft>
              <a:buNone/>
            </a:pPr>
            <a:endParaRPr sz="1900">
              <a:solidFill>
                <a:schemeClr val="dk1"/>
              </a:solidFill>
            </a:endParaRPr>
          </a:p>
          <a:p>
            <a:pPr marL="457200" lvl="0" indent="-349250" algn="l" rtl="0">
              <a:lnSpc>
                <a:spcPct val="90000"/>
              </a:lnSpc>
              <a:spcBef>
                <a:spcPts val="0"/>
              </a:spcBef>
              <a:spcAft>
                <a:spcPts val="0"/>
              </a:spcAft>
              <a:buClr>
                <a:schemeClr val="dk1"/>
              </a:buClr>
              <a:buSzPts val="1900"/>
              <a:buChar char="-"/>
            </a:pPr>
            <a:r>
              <a:rPr lang="en" sz="1900" b="1">
                <a:solidFill>
                  <a:schemeClr val="dk1"/>
                </a:solidFill>
              </a:rPr>
              <a:t>Independent Variables:</a:t>
            </a:r>
            <a:r>
              <a:rPr lang="en" sz="1900">
                <a:solidFill>
                  <a:schemeClr val="dk1"/>
                </a:solidFill>
              </a:rPr>
              <a:t> Genre, runtime, release month, MPAA rating</a:t>
            </a:r>
            <a:endParaRPr sz="1900">
              <a:solidFill>
                <a:schemeClr val="dk1"/>
              </a:solidFill>
            </a:endParaRPr>
          </a:p>
          <a:p>
            <a:pPr marL="0" lvl="0" indent="0" algn="l" rtl="0">
              <a:lnSpc>
                <a:spcPct val="90000"/>
              </a:lnSpc>
              <a:spcBef>
                <a:spcPts val="0"/>
              </a:spcBef>
              <a:spcAft>
                <a:spcPts val="0"/>
              </a:spcAft>
              <a:buNone/>
            </a:pPr>
            <a:endParaRPr sz="1900">
              <a:solidFill>
                <a:schemeClr val="dk1"/>
              </a:solidFill>
            </a:endParaRPr>
          </a:p>
          <a:p>
            <a:pPr marL="457200" lvl="0" indent="-349250" algn="l" rtl="0">
              <a:lnSpc>
                <a:spcPct val="90000"/>
              </a:lnSpc>
              <a:spcBef>
                <a:spcPts val="0"/>
              </a:spcBef>
              <a:spcAft>
                <a:spcPts val="0"/>
              </a:spcAft>
              <a:buClr>
                <a:schemeClr val="dk1"/>
              </a:buClr>
              <a:buSzPts val="1900"/>
              <a:buChar char="-"/>
            </a:pPr>
            <a:r>
              <a:rPr lang="en" sz="1900" b="1">
                <a:solidFill>
                  <a:schemeClr val="dk1"/>
                </a:solidFill>
              </a:rPr>
              <a:t>Dependent Variables:</a:t>
            </a:r>
            <a:r>
              <a:rPr lang="en" sz="1900">
                <a:solidFill>
                  <a:schemeClr val="dk1"/>
                </a:solidFill>
              </a:rPr>
              <a:t> Box Office revenue, metascore ratings, imdb ratings</a:t>
            </a:r>
            <a:endParaRPr sz="1900">
              <a:solidFill>
                <a:schemeClr val="dk1"/>
              </a:solidFill>
            </a:endParaRPr>
          </a:p>
          <a:p>
            <a:pPr marL="0" lvl="0" indent="0" algn="l" rtl="0">
              <a:lnSpc>
                <a:spcPct val="90000"/>
              </a:lnSpc>
              <a:spcBef>
                <a:spcPts val="0"/>
              </a:spcBef>
              <a:spcAft>
                <a:spcPts val="0"/>
              </a:spcAft>
              <a:buNone/>
            </a:pPr>
            <a:endParaRPr sz="1900">
              <a:solidFill>
                <a:schemeClr val="dk1"/>
              </a:solidFill>
            </a:endParaRPr>
          </a:p>
          <a:p>
            <a:pPr marL="457200" lvl="0" indent="-349250" algn="l" rtl="0">
              <a:lnSpc>
                <a:spcPct val="90000"/>
              </a:lnSpc>
              <a:spcBef>
                <a:spcPts val="0"/>
              </a:spcBef>
              <a:spcAft>
                <a:spcPts val="0"/>
              </a:spcAft>
              <a:buClr>
                <a:schemeClr val="dk1"/>
              </a:buClr>
              <a:buSzPts val="1900"/>
              <a:buChar char="-"/>
            </a:pPr>
            <a:r>
              <a:rPr lang="en" sz="1900" b="1">
                <a:solidFill>
                  <a:schemeClr val="dk1"/>
                </a:solidFill>
              </a:rPr>
              <a:t>Sources:</a:t>
            </a:r>
            <a:r>
              <a:rPr lang="en" sz="1900">
                <a:solidFill>
                  <a:schemeClr val="dk1"/>
                </a:solidFill>
              </a:rPr>
              <a:t> Box Office Mojo, BeautifulSoup, OMDB API, Python, numpy, pandas, matplotlib, seaborn</a:t>
            </a:r>
            <a:endParaRPr sz="1900">
              <a:solidFill>
                <a:schemeClr val="dk1"/>
              </a:solidFill>
            </a:endParaRPr>
          </a:p>
        </p:txBody>
      </p:sp>
      <p:pic>
        <p:nvPicPr>
          <p:cNvPr id="64" name="Google Shape;64;p14"/>
          <p:cNvPicPr preferRelativeResize="0"/>
          <p:nvPr/>
        </p:nvPicPr>
        <p:blipFill>
          <a:blip r:embed="rId3">
            <a:alphaModFix/>
          </a:blip>
          <a:stretch>
            <a:fillRect/>
          </a:stretch>
        </p:blipFill>
        <p:spPr>
          <a:xfrm>
            <a:off x="5013100" y="3802450"/>
            <a:ext cx="2663350" cy="989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Hypothesis</a:t>
            </a:r>
            <a:endParaRPr/>
          </a:p>
        </p:txBody>
      </p:sp>
      <p:sp>
        <p:nvSpPr>
          <p:cNvPr id="70" name="Google Shape;70;p15"/>
          <p:cNvSpPr txBox="1">
            <a:spLocks noGrp="1"/>
          </p:cNvSpPr>
          <p:nvPr>
            <p:ph type="body" idx="1"/>
          </p:nvPr>
        </p:nvSpPr>
        <p:spPr>
          <a:xfrm>
            <a:off x="311700" y="1144225"/>
            <a:ext cx="8520600" cy="33939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
                <a:solidFill>
                  <a:schemeClr val="dk1"/>
                </a:solidFill>
              </a:rPr>
              <a:t>Ideal characteristics a movie should have to maximize revenue in 2021:</a:t>
            </a:r>
            <a:endParaRPr b="1">
              <a:solidFill>
                <a:schemeClr val="dk1"/>
              </a:solidFill>
            </a:endParaRPr>
          </a:p>
          <a:p>
            <a:pPr marL="457200" lvl="0" indent="-342900" algn="l" rtl="0">
              <a:lnSpc>
                <a:spcPct val="150000"/>
              </a:lnSpc>
              <a:spcBef>
                <a:spcPts val="1200"/>
              </a:spcBef>
              <a:spcAft>
                <a:spcPts val="0"/>
              </a:spcAft>
              <a:buClr>
                <a:schemeClr val="dk1"/>
              </a:buClr>
              <a:buSzPts val="1800"/>
              <a:buChar char="-"/>
            </a:pPr>
            <a:r>
              <a:rPr lang="en" b="1">
                <a:solidFill>
                  <a:schemeClr val="dk1"/>
                </a:solidFill>
              </a:rPr>
              <a:t>Genre:</a:t>
            </a:r>
            <a:r>
              <a:rPr lang="en">
                <a:solidFill>
                  <a:schemeClr val="dk1"/>
                </a:solidFill>
              </a:rPr>
              <a:t> Comedy, Action, Drama, Adventure</a:t>
            </a:r>
            <a:endParaRPr>
              <a:solidFill>
                <a:schemeClr val="dk1"/>
              </a:solidFill>
            </a:endParaRPr>
          </a:p>
          <a:p>
            <a:pPr marL="457200" lvl="0" indent="-342900" algn="l" rtl="0">
              <a:lnSpc>
                <a:spcPct val="150000"/>
              </a:lnSpc>
              <a:spcBef>
                <a:spcPts val="0"/>
              </a:spcBef>
              <a:spcAft>
                <a:spcPts val="0"/>
              </a:spcAft>
              <a:buClr>
                <a:schemeClr val="dk1"/>
              </a:buClr>
              <a:buSzPts val="1800"/>
              <a:buChar char="-"/>
            </a:pPr>
            <a:r>
              <a:rPr lang="en" b="1">
                <a:solidFill>
                  <a:schemeClr val="dk1"/>
                </a:solidFill>
              </a:rPr>
              <a:t>MPAA Rating:</a:t>
            </a:r>
            <a:r>
              <a:rPr lang="en">
                <a:solidFill>
                  <a:schemeClr val="dk1"/>
                </a:solidFill>
              </a:rPr>
              <a:t> PG-13</a:t>
            </a:r>
            <a:endParaRPr>
              <a:solidFill>
                <a:schemeClr val="dk1"/>
              </a:solidFill>
            </a:endParaRPr>
          </a:p>
          <a:p>
            <a:pPr marL="457200" lvl="0" indent="-342900" algn="l" rtl="0">
              <a:lnSpc>
                <a:spcPct val="150000"/>
              </a:lnSpc>
              <a:spcBef>
                <a:spcPts val="0"/>
              </a:spcBef>
              <a:spcAft>
                <a:spcPts val="0"/>
              </a:spcAft>
              <a:buClr>
                <a:schemeClr val="dk1"/>
              </a:buClr>
              <a:buSzPts val="1800"/>
              <a:buChar char="-"/>
            </a:pPr>
            <a:r>
              <a:rPr lang="en" b="1">
                <a:solidFill>
                  <a:schemeClr val="dk1"/>
                </a:solidFill>
              </a:rPr>
              <a:t>Release month:</a:t>
            </a:r>
            <a:r>
              <a:rPr lang="en">
                <a:solidFill>
                  <a:schemeClr val="dk1"/>
                </a:solidFill>
              </a:rPr>
              <a:t> June and December</a:t>
            </a:r>
            <a:endParaRPr>
              <a:solidFill>
                <a:schemeClr val="dk1"/>
              </a:solidFill>
            </a:endParaRPr>
          </a:p>
          <a:p>
            <a:pPr marL="457200" lvl="0" indent="-342900" algn="l" rtl="0">
              <a:lnSpc>
                <a:spcPct val="150000"/>
              </a:lnSpc>
              <a:spcBef>
                <a:spcPts val="0"/>
              </a:spcBef>
              <a:spcAft>
                <a:spcPts val="0"/>
              </a:spcAft>
              <a:buClr>
                <a:schemeClr val="dk1"/>
              </a:buClr>
              <a:buSzPts val="1800"/>
              <a:buChar char="-"/>
            </a:pPr>
            <a:r>
              <a:rPr lang="en" b="1">
                <a:solidFill>
                  <a:schemeClr val="dk1"/>
                </a:solidFill>
              </a:rPr>
              <a:t>Runtime:</a:t>
            </a:r>
            <a:r>
              <a:rPr lang="en">
                <a:solidFill>
                  <a:schemeClr val="dk1"/>
                </a:solidFill>
              </a:rPr>
              <a:t> 130 minutes</a:t>
            </a:r>
            <a:endParaRPr>
              <a:solidFill>
                <a:schemeClr val="dk1"/>
              </a:solidFill>
            </a:endParaRPr>
          </a:p>
        </p:txBody>
      </p:sp>
      <p:pic>
        <p:nvPicPr>
          <p:cNvPr id="71" name="Google Shape;71;p15" descr="Cinema movie theatre icon"/>
          <p:cNvPicPr preferRelativeResize="0"/>
          <p:nvPr/>
        </p:nvPicPr>
        <p:blipFill>
          <a:blip r:embed="rId3">
            <a:alphaModFix/>
          </a:blip>
          <a:stretch>
            <a:fillRect/>
          </a:stretch>
        </p:blipFill>
        <p:spPr>
          <a:xfrm>
            <a:off x="6364675" y="2517725"/>
            <a:ext cx="1828800" cy="1828800"/>
          </a:xfrm>
          <a:prstGeom prst="rect">
            <a:avLst/>
          </a:prstGeom>
          <a:noFill/>
          <a:ln w="950" cap="flat" cmpd="sng">
            <a:solidFill>
              <a:schemeClr val="dk2"/>
            </a:solidFill>
            <a:prstDash val="solid"/>
            <a:miter lim="8000"/>
            <a:headEnd type="none" w="sm" len="sm"/>
            <a:tailEnd type="none" w="sm" len="sm"/>
          </a:ln>
        </p:spPr>
      </p:pic>
      <p:pic>
        <p:nvPicPr>
          <p:cNvPr id="72" name="Google Shape;72;p15" descr="Download Ticket ticket free entertainment icon, orange ticket design"/>
          <p:cNvPicPr preferRelativeResize="0"/>
          <p:nvPr/>
        </p:nvPicPr>
        <p:blipFill>
          <a:blip r:embed="rId4">
            <a:alphaModFix/>
          </a:blip>
          <a:stretch>
            <a:fillRect/>
          </a:stretch>
        </p:blipFill>
        <p:spPr>
          <a:xfrm>
            <a:off x="1315375" y="3465463"/>
            <a:ext cx="1421949" cy="1421949"/>
          </a:xfrm>
          <a:prstGeom prst="rect">
            <a:avLst/>
          </a:prstGeom>
          <a:noFill/>
          <a:ln w="950" cap="flat" cmpd="sng">
            <a:solidFill>
              <a:schemeClr val="dk2"/>
            </a:solidFill>
            <a:prstDash val="solid"/>
            <a:miter lim="8000"/>
            <a:headEnd type="none" w="sm" len="sm"/>
            <a:tailEnd type="none" w="sm" len="sm"/>
          </a:ln>
        </p:spPr>
      </p:pic>
      <p:pic>
        <p:nvPicPr>
          <p:cNvPr id="73" name="Google Shape;73;p15" descr="Icon Transparent Movie"/>
          <p:cNvPicPr preferRelativeResize="0"/>
          <p:nvPr/>
        </p:nvPicPr>
        <p:blipFill>
          <a:blip r:embed="rId5">
            <a:alphaModFix/>
          </a:blip>
          <a:stretch>
            <a:fillRect/>
          </a:stretch>
        </p:blipFill>
        <p:spPr>
          <a:xfrm>
            <a:off x="4101825" y="3465475"/>
            <a:ext cx="1362425" cy="1362425"/>
          </a:xfrm>
          <a:prstGeom prst="rect">
            <a:avLst/>
          </a:prstGeom>
          <a:noFill/>
          <a:ln w="950" cap="flat" cmpd="sng">
            <a:solidFill>
              <a:schemeClr val="dk2"/>
            </a:solidFill>
            <a:prstDash val="solid"/>
            <a:miter lim="8000"/>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77"/>
        <p:cNvGrpSpPr/>
        <p:nvPr/>
      </p:nvGrpSpPr>
      <p:grpSpPr>
        <a:xfrm>
          <a:off x="0" y="0"/>
          <a:ext cx="0" cy="0"/>
          <a:chOff x="0" y="0"/>
          <a:chExt cx="0" cy="0"/>
        </a:xfrm>
      </p:grpSpPr>
      <p:pic>
        <p:nvPicPr>
          <p:cNvPr id="78" name="Google Shape;78;p16"/>
          <p:cNvPicPr preferRelativeResize="0"/>
          <p:nvPr/>
        </p:nvPicPr>
        <p:blipFill>
          <a:blip r:embed="rId3">
            <a:alphaModFix/>
          </a:blip>
          <a:stretch>
            <a:fillRect/>
          </a:stretch>
        </p:blipFill>
        <p:spPr>
          <a:xfrm>
            <a:off x="386798" y="76200"/>
            <a:ext cx="4003652" cy="2495550"/>
          </a:xfrm>
          <a:prstGeom prst="rect">
            <a:avLst/>
          </a:prstGeom>
          <a:noFill/>
          <a:ln>
            <a:noFill/>
          </a:ln>
        </p:spPr>
      </p:pic>
      <p:pic>
        <p:nvPicPr>
          <p:cNvPr id="79" name="Google Shape;79;p16"/>
          <p:cNvPicPr preferRelativeResize="0"/>
          <p:nvPr/>
        </p:nvPicPr>
        <p:blipFill>
          <a:blip r:embed="rId4">
            <a:alphaModFix/>
          </a:blip>
          <a:stretch>
            <a:fillRect/>
          </a:stretch>
        </p:blipFill>
        <p:spPr>
          <a:xfrm>
            <a:off x="4675725" y="76200"/>
            <a:ext cx="4003652" cy="2495550"/>
          </a:xfrm>
          <a:prstGeom prst="rect">
            <a:avLst/>
          </a:prstGeom>
          <a:noFill/>
          <a:ln>
            <a:noFill/>
          </a:ln>
        </p:spPr>
      </p:pic>
      <p:pic>
        <p:nvPicPr>
          <p:cNvPr id="80" name="Google Shape;80;p16"/>
          <p:cNvPicPr preferRelativeResize="0"/>
          <p:nvPr/>
        </p:nvPicPr>
        <p:blipFill>
          <a:blip r:embed="rId5">
            <a:alphaModFix/>
          </a:blip>
          <a:stretch>
            <a:fillRect/>
          </a:stretch>
        </p:blipFill>
        <p:spPr>
          <a:xfrm>
            <a:off x="386798" y="2647950"/>
            <a:ext cx="4003652" cy="2495550"/>
          </a:xfrm>
          <a:prstGeom prst="rect">
            <a:avLst/>
          </a:prstGeom>
          <a:noFill/>
          <a:ln>
            <a:noFill/>
          </a:ln>
        </p:spPr>
      </p:pic>
      <p:pic>
        <p:nvPicPr>
          <p:cNvPr id="81" name="Google Shape;81;p16"/>
          <p:cNvPicPr preferRelativeResize="0"/>
          <p:nvPr/>
        </p:nvPicPr>
        <p:blipFill>
          <a:blip r:embed="rId6">
            <a:alphaModFix/>
          </a:blip>
          <a:stretch>
            <a:fillRect/>
          </a:stretch>
        </p:blipFill>
        <p:spPr>
          <a:xfrm>
            <a:off x="4675725" y="2647950"/>
            <a:ext cx="4003649" cy="249554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85"/>
        <p:cNvGrpSpPr/>
        <p:nvPr/>
      </p:nvGrpSpPr>
      <p:grpSpPr>
        <a:xfrm>
          <a:off x="0" y="0"/>
          <a:ext cx="0" cy="0"/>
          <a:chOff x="0" y="0"/>
          <a:chExt cx="0" cy="0"/>
        </a:xfrm>
      </p:grpSpPr>
      <p:pic>
        <p:nvPicPr>
          <p:cNvPr id="86" name="Google Shape;86;p17"/>
          <p:cNvPicPr preferRelativeResize="0"/>
          <p:nvPr/>
        </p:nvPicPr>
        <p:blipFill>
          <a:blip r:embed="rId3">
            <a:alphaModFix/>
          </a:blip>
          <a:stretch>
            <a:fillRect/>
          </a:stretch>
        </p:blipFill>
        <p:spPr>
          <a:xfrm>
            <a:off x="686800" y="75669"/>
            <a:ext cx="3502400" cy="2661456"/>
          </a:xfrm>
          <a:prstGeom prst="rect">
            <a:avLst/>
          </a:prstGeom>
          <a:noFill/>
          <a:ln>
            <a:noFill/>
          </a:ln>
        </p:spPr>
      </p:pic>
      <p:pic>
        <p:nvPicPr>
          <p:cNvPr id="87" name="Google Shape;87;p17"/>
          <p:cNvPicPr preferRelativeResize="0"/>
          <p:nvPr/>
        </p:nvPicPr>
        <p:blipFill>
          <a:blip r:embed="rId4">
            <a:alphaModFix/>
          </a:blip>
          <a:stretch>
            <a:fillRect/>
          </a:stretch>
        </p:blipFill>
        <p:spPr>
          <a:xfrm>
            <a:off x="686800" y="2615250"/>
            <a:ext cx="3502400" cy="2661450"/>
          </a:xfrm>
          <a:prstGeom prst="rect">
            <a:avLst/>
          </a:prstGeom>
          <a:noFill/>
          <a:ln>
            <a:noFill/>
          </a:ln>
        </p:spPr>
      </p:pic>
      <p:pic>
        <p:nvPicPr>
          <p:cNvPr id="88" name="Google Shape;88;p17"/>
          <p:cNvPicPr preferRelativeResize="0"/>
          <p:nvPr/>
        </p:nvPicPr>
        <p:blipFill>
          <a:blip r:embed="rId5">
            <a:alphaModFix/>
          </a:blip>
          <a:stretch>
            <a:fillRect/>
          </a:stretch>
        </p:blipFill>
        <p:spPr>
          <a:xfrm>
            <a:off x="4669400" y="75671"/>
            <a:ext cx="3502400" cy="2661454"/>
          </a:xfrm>
          <a:prstGeom prst="rect">
            <a:avLst/>
          </a:prstGeom>
          <a:noFill/>
          <a:ln>
            <a:noFill/>
          </a:ln>
        </p:spPr>
      </p:pic>
      <p:pic>
        <p:nvPicPr>
          <p:cNvPr id="89" name="Google Shape;89;p17"/>
          <p:cNvPicPr preferRelativeResize="0"/>
          <p:nvPr/>
        </p:nvPicPr>
        <p:blipFill>
          <a:blip r:embed="rId6">
            <a:alphaModFix/>
          </a:blip>
          <a:stretch>
            <a:fillRect/>
          </a:stretch>
        </p:blipFill>
        <p:spPr>
          <a:xfrm>
            <a:off x="4669400" y="2615250"/>
            <a:ext cx="3502400" cy="266145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3"/>
        <p:cNvGrpSpPr/>
        <p:nvPr/>
      </p:nvGrpSpPr>
      <p:grpSpPr>
        <a:xfrm>
          <a:off x="0" y="0"/>
          <a:ext cx="0" cy="0"/>
          <a:chOff x="0" y="0"/>
          <a:chExt cx="0" cy="0"/>
        </a:xfrm>
      </p:grpSpPr>
      <p:pic>
        <p:nvPicPr>
          <p:cNvPr id="94" name="Google Shape;94;p18"/>
          <p:cNvPicPr preferRelativeResize="0"/>
          <p:nvPr/>
        </p:nvPicPr>
        <p:blipFill>
          <a:blip r:embed="rId3">
            <a:alphaModFix/>
          </a:blip>
          <a:stretch>
            <a:fillRect/>
          </a:stretch>
        </p:blipFill>
        <p:spPr>
          <a:xfrm>
            <a:off x="1200700" y="135225"/>
            <a:ext cx="6742600" cy="48730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8"/>
        <p:cNvGrpSpPr/>
        <p:nvPr/>
      </p:nvGrpSpPr>
      <p:grpSpPr>
        <a:xfrm>
          <a:off x="0" y="0"/>
          <a:ext cx="0" cy="0"/>
          <a:chOff x="0" y="0"/>
          <a:chExt cx="0" cy="0"/>
        </a:xfrm>
      </p:grpSpPr>
      <p:pic>
        <p:nvPicPr>
          <p:cNvPr id="99" name="Google Shape;99;p19"/>
          <p:cNvPicPr preferRelativeResize="0"/>
          <p:nvPr/>
        </p:nvPicPr>
        <p:blipFill rotWithShape="1">
          <a:blip r:embed="rId3">
            <a:alphaModFix/>
          </a:blip>
          <a:srcRect r="7527"/>
          <a:stretch/>
        </p:blipFill>
        <p:spPr>
          <a:xfrm>
            <a:off x="0" y="1038738"/>
            <a:ext cx="3179449" cy="2854638"/>
          </a:xfrm>
          <a:prstGeom prst="rect">
            <a:avLst/>
          </a:prstGeom>
          <a:noFill/>
          <a:ln>
            <a:noFill/>
          </a:ln>
        </p:spPr>
      </p:pic>
      <p:pic>
        <p:nvPicPr>
          <p:cNvPr id="100" name="Google Shape;100;p19"/>
          <p:cNvPicPr preferRelativeResize="0"/>
          <p:nvPr/>
        </p:nvPicPr>
        <p:blipFill rotWithShape="1">
          <a:blip r:embed="rId4">
            <a:alphaModFix/>
          </a:blip>
          <a:srcRect r="7527"/>
          <a:stretch/>
        </p:blipFill>
        <p:spPr>
          <a:xfrm>
            <a:off x="3115950" y="1037988"/>
            <a:ext cx="3179451" cy="2854625"/>
          </a:xfrm>
          <a:prstGeom prst="rect">
            <a:avLst/>
          </a:prstGeom>
          <a:noFill/>
          <a:ln>
            <a:noFill/>
          </a:ln>
        </p:spPr>
      </p:pic>
      <p:pic>
        <p:nvPicPr>
          <p:cNvPr id="101" name="Google Shape;101;p19"/>
          <p:cNvPicPr preferRelativeResize="0"/>
          <p:nvPr/>
        </p:nvPicPr>
        <p:blipFill rotWithShape="1">
          <a:blip r:embed="rId5">
            <a:alphaModFix/>
          </a:blip>
          <a:srcRect r="11832"/>
          <a:stretch/>
        </p:blipFill>
        <p:spPr>
          <a:xfrm>
            <a:off x="6295407" y="1038750"/>
            <a:ext cx="2885868" cy="2854601"/>
          </a:xfrm>
          <a:prstGeom prst="rect">
            <a:avLst/>
          </a:prstGeom>
          <a:noFill/>
          <a:ln>
            <a:noFill/>
          </a:ln>
        </p:spPr>
      </p:pic>
      <p:sp>
        <p:nvSpPr>
          <p:cNvPr id="102" name="Google Shape;102;p19"/>
          <p:cNvSpPr txBox="1"/>
          <p:nvPr/>
        </p:nvSpPr>
        <p:spPr>
          <a:xfrm>
            <a:off x="2629800" y="323200"/>
            <a:ext cx="4033200" cy="569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500"/>
              <a:t>Runtime Analysis</a:t>
            </a:r>
            <a:endParaRPr sz="2500"/>
          </a:p>
        </p:txBody>
      </p:sp>
      <p:sp>
        <p:nvSpPr>
          <p:cNvPr id="103" name="Google Shape;103;p19"/>
          <p:cNvSpPr txBox="1"/>
          <p:nvPr/>
        </p:nvSpPr>
        <p:spPr>
          <a:xfrm>
            <a:off x="674700" y="4149900"/>
            <a:ext cx="7794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t>Hypothesis:</a:t>
            </a:r>
            <a:r>
              <a:rPr lang="en"/>
              <a:t> The longer the movie is, the better the score and higher the revenue.</a:t>
            </a:r>
            <a:endParaRPr/>
          </a:p>
          <a:p>
            <a:pPr marL="0" lvl="0" indent="0" algn="l" rtl="0">
              <a:spcBef>
                <a:spcPts val="0"/>
              </a:spcBef>
              <a:spcAft>
                <a:spcPts val="0"/>
              </a:spcAft>
              <a:buNone/>
            </a:pPr>
            <a:r>
              <a:rPr lang="en" b="1"/>
              <a:t>Null Hypothesis:</a:t>
            </a:r>
            <a:r>
              <a:rPr lang="en"/>
              <a:t> Movie runtime has no major influence on the score and revenue of the movie.</a:t>
            </a:r>
            <a:endParaRPr/>
          </a:p>
        </p:txBody>
      </p:sp>
      <p:sp>
        <p:nvSpPr>
          <p:cNvPr id="104" name="Google Shape;104;p19"/>
          <p:cNvSpPr txBox="1"/>
          <p:nvPr/>
        </p:nvSpPr>
        <p:spPr>
          <a:xfrm>
            <a:off x="1269175" y="3992450"/>
            <a:ext cx="641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chemeClr val="lt1"/>
                </a:solidFill>
              </a:rPr>
              <a:t>Runtime Analysis</a:t>
            </a:r>
            <a:endParaRPr>
              <a:solidFill>
                <a:schemeClr val="lt1"/>
              </a:solidFill>
            </a:endParaRPr>
          </a:p>
        </p:txBody>
      </p:sp>
      <p:pic>
        <p:nvPicPr>
          <p:cNvPr id="110" name="Google Shape;110;p20"/>
          <p:cNvPicPr preferRelativeResize="0"/>
          <p:nvPr/>
        </p:nvPicPr>
        <p:blipFill>
          <a:blip r:embed="rId3">
            <a:alphaModFix/>
          </a:blip>
          <a:stretch>
            <a:fillRect/>
          </a:stretch>
        </p:blipFill>
        <p:spPr>
          <a:xfrm>
            <a:off x="94850" y="1193225"/>
            <a:ext cx="4559775" cy="3295450"/>
          </a:xfrm>
          <a:prstGeom prst="rect">
            <a:avLst/>
          </a:prstGeom>
          <a:noFill/>
          <a:ln>
            <a:noFill/>
          </a:ln>
        </p:spPr>
      </p:pic>
      <p:pic>
        <p:nvPicPr>
          <p:cNvPr id="111" name="Google Shape;111;p20"/>
          <p:cNvPicPr preferRelativeResize="0"/>
          <p:nvPr/>
        </p:nvPicPr>
        <p:blipFill>
          <a:blip r:embed="rId4">
            <a:alphaModFix/>
          </a:blip>
          <a:stretch>
            <a:fillRect/>
          </a:stretch>
        </p:blipFill>
        <p:spPr>
          <a:xfrm>
            <a:off x="4691861" y="1193225"/>
            <a:ext cx="4367715" cy="3295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2620"/>
              <a:t>Release Month</a:t>
            </a:r>
            <a:endParaRPr sz="2620"/>
          </a:p>
        </p:txBody>
      </p:sp>
      <p:pic>
        <p:nvPicPr>
          <p:cNvPr id="117" name="Google Shape;117;p21"/>
          <p:cNvPicPr preferRelativeResize="0"/>
          <p:nvPr/>
        </p:nvPicPr>
        <p:blipFill>
          <a:blip r:embed="rId3">
            <a:alphaModFix/>
          </a:blip>
          <a:stretch>
            <a:fillRect/>
          </a:stretch>
        </p:blipFill>
        <p:spPr>
          <a:xfrm>
            <a:off x="0" y="1525250"/>
            <a:ext cx="3061599" cy="2204349"/>
          </a:xfrm>
          <a:prstGeom prst="rect">
            <a:avLst/>
          </a:prstGeom>
          <a:noFill/>
          <a:ln>
            <a:noFill/>
          </a:ln>
        </p:spPr>
      </p:pic>
      <p:pic>
        <p:nvPicPr>
          <p:cNvPr id="118" name="Google Shape;118;p21"/>
          <p:cNvPicPr preferRelativeResize="0"/>
          <p:nvPr/>
        </p:nvPicPr>
        <p:blipFill>
          <a:blip r:embed="rId4">
            <a:alphaModFix/>
          </a:blip>
          <a:stretch>
            <a:fillRect/>
          </a:stretch>
        </p:blipFill>
        <p:spPr>
          <a:xfrm>
            <a:off x="3065650" y="1523000"/>
            <a:ext cx="3012700" cy="2204349"/>
          </a:xfrm>
          <a:prstGeom prst="rect">
            <a:avLst/>
          </a:prstGeom>
          <a:noFill/>
          <a:ln>
            <a:noFill/>
          </a:ln>
        </p:spPr>
      </p:pic>
      <p:pic>
        <p:nvPicPr>
          <p:cNvPr id="119" name="Google Shape;119;p21"/>
          <p:cNvPicPr preferRelativeResize="0"/>
          <p:nvPr/>
        </p:nvPicPr>
        <p:blipFill>
          <a:blip r:embed="rId5">
            <a:alphaModFix/>
          </a:blip>
          <a:stretch>
            <a:fillRect/>
          </a:stretch>
        </p:blipFill>
        <p:spPr>
          <a:xfrm>
            <a:off x="6082400" y="1523000"/>
            <a:ext cx="3061600" cy="2204350"/>
          </a:xfrm>
          <a:prstGeom prst="rect">
            <a:avLst/>
          </a:prstGeom>
          <a:noFill/>
          <a:ln>
            <a:noFill/>
          </a:ln>
        </p:spPr>
      </p:pic>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653</Words>
  <Application>Microsoft Office PowerPoint</Application>
  <PresentationFormat>On-screen Show (16:9)</PresentationFormat>
  <Paragraphs>65</Paragraphs>
  <Slides>14</Slides>
  <Notes>14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14</vt:i4>
      </vt:variant>
    </vt:vector>
  </HeadingPairs>
  <TitlesOfParts>
    <vt:vector size="16" baseType="lpstr">
      <vt:lpstr>Arial</vt:lpstr>
      <vt:lpstr>Simple Dark</vt:lpstr>
      <vt:lpstr>Ideal Movie Characteristics</vt:lpstr>
      <vt:lpstr>Background</vt:lpstr>
      <vt:lpstr>Hypothesis</vt:lpstr>
      <vt:lpstr>PowerPoint Presentation</vt:lpstr>
      <vt:lpstr>PowerPoint Presentation</vt:lpstr>
      <vt:lpstr>PowerPoint Presentation</vt:lpstr>
      <vt:lpstr>PowerPoint Presentation</vt:lpstr>
      <vt:lpstr>Runtime Analysis</vt:lpstr>
      <vt:lpstr>Release Month</vt:lpstr>
      <vt:lpstr>PowerPoint Presentation</vt:lpstr>
      <vt:lpstr>Conclusions and Observations</vt:lpstr>
      <vt:lpstr>Improvements and Limitations</vt:lpstr>
      <vt:lpstr>Questions?</vt:lpstr>
      <vt:lpstr>Rubric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Ideal Movie Characteristics</dc:title>
  <dc:creator>Swapnali Mehta</dc:creator>
  <cp:lastModifiedBy>Swapnali Mehta</cp:lastModifiedBy>
  <cp:revision>1</cp:revision>
  <dcterms:modified xsi:type="dcterms:W3CDTF">2021-08-04T00:36:21Z</dcterms:modified>
</cp:coreProperties>
</file>