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45c2248e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f45c2248e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341f7cb9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341f7cb9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29a54514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629a54514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29a54514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629a54514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45c2248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f45c2248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63a56dece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63a56dece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f461d9026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f461d9026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15920ce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115920ce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15920cea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15920cea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115920cea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115920cea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61f0b95202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61f0b9520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115920cea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115920cea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15920cea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115920cea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15920cea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115920cea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629a54514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629a54514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1153523b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1153523b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61f0b9520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61f0b9520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61f0b9520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61f0b9520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629a54514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629a54514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representative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629a54514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629a54514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6341f7cb9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6341f7cb9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Gonna be with 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45c2248e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f45c2248e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341f7cb9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6341f7cb9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3"/>
          <p:cNvPicPr preferRelativeResize="0"/>
          <p:nvPr/>
        </p:nvPicPr>
        <p:blipFill rotWithShape="1">
          <a:blip r:embed="rId3">
            <a:alphaModFix/>
          </a:blip>
          <a:srcRect b="12762" l="11045" r="6090" t="0"/>
          <a:stretch/>
        </p:blipFill>
        <p:spPr>
          <a:xfrm>
            <a:off x="0" y="0"/>
            <a:ext cx="9144000" cy="687613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0" y="10375"/>
            <a:ext cx="9144000" cy="6876000"/>
          </a:xfrm>
          <a:prstGeom prst="rect">
            <a:avLst/>
          </a:prstGeom>
          <a:solidFill>
            <a:srgbClr val="009BFF">
              <a:alpha val="214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>
            <p:ph type="ctrTitle"/>
          </p:nvPr>
        </p:nvSpPr>
        <p:spPr>
          <a:xfrm>
            <a:off x="476750" y="1344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Microfinance in the </a:t>
            </a:r>
            <a:endParaRPr b="1"/>
          </a:p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248150" y="50039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Rana, Kohsuke, Jackie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OSS Equation and Example</a:t>
            </a:r>
            <a:endParaRPr b="1"/>
          </a:p>
        </p:txBody>
      </p:sp>
      <p:sp>
        <p:nvSpPr>
          <p:cNvPr id="141" name="Google Shape;141;p23"/>
          <p:cNvSpPr txBox="1"/>
          <p:nvPr/>
        </p:nvSpPr>
        <p:spPr>
          <a:xfrm>
            <a:off x="727925" y="1199875"/>
            <a:ext cx="423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1182" r="1852" t="0"/>
          <a:stretch/>
        </p:blipFill>
        <p:spPr>
          <a:xfrm>
            <a:off x="372600" y="2581950"/>
            <a:ext cx="4995499" cy="872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3" name="Google Shape;143;p23"/>
          <p:cNvPicPr preferRelativeResize="0"/>
          <p:nvPr/>
        </p:nvPicPr>
        <p:blipFill rotWithShape="1">
          <a:blip r:embed="rId4">
            <a:alphaModFix/>
          </a:blip>
          <a:srcRect b="5401" l="455" r="514" t="0"/>
          <a:stretch/>
        </p:blipFill>
        <p:spPr>
          <a:xfrm>
            <a:off x="296400" y="765425"/>
            <a:ext cx="6893901" cy="1568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4" name="Google Shape;144;p23"/>
          <p:cNvSpPr txBox="1"/>
          <p:nvPr/>
        </p:nvSpPr>
        <p:spPr>
          <a:xfrm>
            <a:off x="296400" y="3792425"/>
            <a:ext cx="67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61C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5">
            <a:alphaModFix/>
          </a:blip>
          <a:srcRect b="3323" l="708" r="953" t="4366"/>
          <a:stretch/>
        </p:blipFill>
        <p:spPr>
          <a:xfrm>
            <a:off x="372600" y="3874800"/>
            <a:ext cx="4785500" cy="109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6" name="Google Shape;146;p23"/>
          <p:cNvSpPr txBox="1"/>
          <p:nvPr/>
        </p:nvSpPr>
        <p:spPr>
          <a:xfrm>
            <a:off x="220200" y="3454175"/>
            <a:ext cx="341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Example</a:t>
            </a:r>
            <a:endParaRPr b="1" u="sng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Definition of PAR</a:t>
            </a:r>
            <a:endParaRPr b="1"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Portfolio at Risk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Indicates</a:t>
            </a:r>
            <a:r>
              <a:rPr lang="en">
                <a:solidFill>
                  <a:srgbClr val="000000"/>
                </a:solidFill>
              </a:rPr>
              <a:t> the likelihood of defaulting on the loan, not pay on time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Greater than 30 days to pay back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 R</a:t>
            </a:r>
            <a:r>
              <a:rPr b="1" lang="en"/>
              <a:t>egression  </a:t>
            </a:r>
            <a:r>
              <a:rPr b="1" lang="en"/>
              <a:t>𝞪 = .05</a:t>
            </a:r>
            <a:endParaRPr b="1"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first and last 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Talk about final result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Equation, what means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Show how </a:t>
            </a:r>
            <a:r>
              <a:rPr lang="en"/>
              <a:t>equation</a:t>
            </a:r>
            <a:r>
              <a:rPr lang="en"/>
              <a:t> is used </a:t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 rotWithShape="1">
          <a:blip r:embed="rId3">
            <a:alphaModFix/>
          </a:blip>
          <a:srcRect b="0" l="0" r="0" t="-1399"/>
          <a:stretch/>
        </p:blipFill>
        <p:spPr>
          <a:xfrm>
            <a:off x="0" y="1455650"/>
            <a:ext cx="9144001" cy="3687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 Regression </a:t>
            </a:r>
            <a:r>
              <a:rPr b="1" lang="en"/>
              <a:t>𝞪 = .05</a:t>
            </a:r>
            <a:endParaRPr b="1"/>
          </a:p>
        </p:txBody>
      </p:sp>
      <p:sp>
        <p:nvSpPr>
          <p:cNvPr id="176" name="Google Shape;176;p27"/>
          <p:cNvSpPr txBox="1"/>
          <p:nvPr/>
        </p:nvSpPr>
        <p:spPr>
          <a:xfrm>
            <a:off x="6245675" y="2785413"/>
            <a:ext cx="2775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All variables are rejected.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There is no relationship between these variables.</a:t>
            </a:r>
            <a:endParaRPr sz="17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p27"/>
          <p:cNvPicPr preferRelativeResize="0"/>
          <p:nvPr/>
        </p:nvPicPr>
        <p:blipFill rotWithShape="1">
          <a:blip r:embed="rId3">
            <a:alphaModFix/>
          </a:blip>
          <a:srcRect b="0" l="0" r="17559" t="1768"/>
          <a:stretch/>
        </p:blipFill>
        <p:spPr>
          <a:xfrm>
            <a:off x="471900" y="1720275"/>
            <a:ext cx="5148948" cy="34232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analysis(2010 ~2018)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from mixmarket.org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data of 2010 ~ 2018,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Forecast</a:t>
            </a:r>
            <a:r>
              <a:rPr lang="en"/>
              <a:t> average financial revenue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 2019.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422" y="1919075"/>
            <a:ext cx="4801326" cy="280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5425" y="2325950"/>
            <a:ext cx="3026825" cy="15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SMA(financial revenue)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471900" y="1919075"/>
            <a:ext cx="3518100" cy="30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ma (3 simple moving average)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sma4 (4 simple moving average)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 moving avg is better.</a:t>
            </a:r>
            <a:endParaRPr/>
          </a:p>
        </p:txBody>
      </p:sp>
      <p:sp>
        <p:nvSpPr>
          <p:cNvPr id="202" name="Google Shape;202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000" y="1876725"/>
            <a:ext cx="5156425" cy="311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68075"/>
            <a:ext cx="4053425" cy="9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" y="0"/>
            <a:ext cx="9144000" cy="370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50" y="3837850"/>
            <a:ext cx="4000499" cy="10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 txBox="1"/>
          <p:nvPr/>
        </p:nvSpPr>
        <p:spPr>
          <a:xfrm>
            <a:off x="4572000" y="4053425"/>
            <a:ext cx="383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Forecasted avg financial revenue in 2019: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18.34434(million)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latin typeface="Arial"/>
                <a:ea typeface="Arial"/>
                <a:cs typeface="Arial"/>
                <a:sym typeface="Arial"/>
              </a:rPr>
              <a:t>Agenda</a:t>
            </a:r>
            <a:endParaRPr b="1"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What is Microfinance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Facts about </a:t>
            </a:r>
            <a:r>
              <a:rPr lang="en">
                <a:solidFill>
                  <a:srgbClr val="000000"/>
                </a:solidFill>
              </a:rPr>
              <a:t>Philippines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Sample data set background information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Regression: OSS and PAR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Time series analysis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Simple moving average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SMA(PAR)</a:t>
            </a:r>
            <a:endParaRPr/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from mixmarket.org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data of 2010 ~ 2018,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Forecast average PAR in 2019.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1" name="Google Shape;2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203" y="1883737"/>
            <a:ext cx="4785049" cy="278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8924" y="2350375"/>
            <a:ext cx="2923325" cy="15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SMA(PAR)</a:t>
            </a:r>
            <a:endParaRPr/>
          </a:p>
        </p:txBody>
      </p:sp>
      <p:sp>
        <p:nvSpPr>
          <p:cNvPr id="228" name="Google Shape;228;p3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33"/>
          <p:cNvSpPr txBox="1"/>
          <p:nvPr/>
        </p:nvSpPr>
        <p:spPr>
          <a:xfrm>
            <a:off x="52900" y="1786050"/>
            <a:ext cx="30000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sma (3 simple moving average)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sma4 (4 simple moving average)</a:t>
            </a:r>
            <a:endParaRPr/>
          </a:p>
        </p:txBody>
      </p:sp>
      <p:pic>
        <p:nvPicPr>
          <p:cNvPr id="230" name="Google Shape;2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7175" y="1786050"/>
            <a:ext cx="5075082" cy="288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280850"/>
            <a:ext cx="3997175" cy="112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3"/>
          <p:cNvSpPr txBox="1"/>
          <p:nvPr/>
        </p:nvSpPr>
        <p:spPr>
          <a:xfrm>
            <a:off x="0" y="44979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moving avg is better.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9" name="Google Shape;2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25" y="3989925"/>
            <a:ext cx="4624900" cy="10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4"/>
          <p:cNvSpPr txBox="1"/>
          <p:nvPr/>
        </p:nvSpPr>
        <p:spPr>
          <a:xfrm>
            <a:off x="5069425" y="391585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Forecasted avg financial revenue in 2019: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6.868034 %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1" name="Google Shape;24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380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Conclusions</a:t>
            </a:r>
            <a:endParaRPr b="1"/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Regression analysis helped us to examine the relationship between variables in a more detailed way after correlation analysis.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 conclusion,</a:t>
            </a:r>
            <a:r>
              <a:rPr lang="en">
                <a:solidFill>
                  <a:srgbClr val="000000"/>
                </a:solidFill>
              </a:rPr>
              <a:t> when ROA and Average Outstanding Balance is greater, OSS is greater.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Time </a:t>
            </a:r>
            <a:r>
              <a:rPr lang="en">
                <a:solidFill>
                  <a:srgbClr val="000000"/>
                </a:solidFill>
              </a:rPr>
              <a:t>series</a:t>
            </a:r>
            <a:r>
              <a:rPr lang="en">
                <a:solidFill>
                  <a:srgbClr val="000000"/>
                </a:solidFill>
              </a:rPr>
              <a:t> analysis found financial revenue increase while constant PAR.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Forecasted financial revenue and PAR in 2019 is about 18 million and 7%.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Microfinance in Philippines perform well.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8" name="Google Shape;248;p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Bory (2020) Operational self sufficiency: Definition: Example, Accountinguide. Available at: https://accountinguide.com/operational-self-sufficiency/ (Accessed: February 24, 2023).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Hayes, A. (2023) Simple moving average (SMA): What it is and the formula, Investopedia. Investopedia. Available at: https://www.investopedia.com/terms/s/sma.asp (Accessed: February 24, 2023).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Kagan, J. (2023) Microfinance definition: Benefits, history, and how it works, Investopedia. Investopedia. Available at: https://www.investopedia.com/terms/m/microfinance.asp (Accessed: February 24, 2023).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Mix market (no date) DataBank. Available at: https://databank.worldbank.org/source/mix-market (Accessed: February 24, 2023). </a:t>
            </a:r>
            <a:endParaRPr/>
          </a:p>
        </p:txBody>
      </p:sp>
      <p:sp>
        <p:nvSpPr>
          <p:cNvPr id="255" name="Google Shape;255;p3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Microfinance</a:t>
            </a:r>
            <a:endParaRPr b="1"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Known as microcredit, microlending, microloan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Lending of small amounts of money at low interest to new businesses in the developing world.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It is believed that the system started in Bangladesh in 1976, when an economics professor loaned a group of women $27 to finance their own small business. Amazingly the women repaid the loan and were able to sustain the business.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Facts of The Philippines</a:t>
            </a:r>
            <a:endParaRPr b="1"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471900" y="19015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Total Population = 101 Million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GDP per Capita = $2,899 (SE Asia Rank: 6th of 11 countries, Worldwide Rank: 148th)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Life Expectancy at Birth = 68 years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Unemployment Rate = 7.1%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Adult Literacy Rate = 95.42%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Capital and Largest City = Manila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</a:t>
            </a:r>
            <a:r>
              <a:rPr b="1" lang="en"/>
              <a:t> Set Background Information</a:t>
            </a:r>
            <a:endParaRPr b="1"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Sample data from 2010-2018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41 MFI self reporting to mixmarket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Type of MFI: Banks, </a:t>
            </a:r>
            <a:r>
              <a:rPr lang="en">
                <a:solidFill>
                  <a:srgbClr val="000000"/>
                </a:solidFill>
              </a:rPr>
              <a:t>R</a:t>
            </a:r>
            <a:r>
              <a:rPr lang="en">
                <a:solidFill>
                  <a:srgbClr val="000000"/>
                </a:solidFill>
              </a:rPr>
              <a:t>ural </a:t>
            </a:r>
            <a:r>
              <a:rPr lang="en">
                <a:solidFill>
                  <a:srgbClr val="000000"/>
                </a:solidFill>
              </a:rPr>
              <a:t>B</a:t>
            </a:r>
            <a:r>
              <a:rPr lang="en">
                <a:solidFill>
                  <a:srgbClr val="000000"/>
                </a:solidFill>
              </a:rPr>
              <a:t>anks, Non-Government Organizations, Credit Union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Definition of </a:t>
            </a:r>
            <a:r>
              <a:rPr b="1" lang="en"/>
              <a:t>OSS</a:t>
            </a:r>
            <a:endParaRPr b="1"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Operational Self Sufficiency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How successful MFI is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OSS provides an indication as to whether a Microfinance Institution (MFI) is earning sufficient revenue (through interest, fee, and commission income) so as to cover its total costs-financial costs, operational costs and loan loss provisions.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900" y="3984551"/>
            <a:ext cx="8097301" cy="720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OSS Regression Analysis Beginning</a:t>
            </a:r>
            <a:endParaRPr b="1"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9050"/>
            <a:ext cx="9143999" cy="45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7225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90250" y="152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OSS Regression Final Result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5038"/>
            <a:ext cx="8839204" cy="38326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