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74" r:id="rId3"/>
    <p:sldId id="281" r:id="rId4"/>
    <p:sldId id="288" r:id="rId5"/>
    <p:sldId id="285" r:id="rId6"/>
    <p:sldId id="289" r:id="rId7"/>
    <p:sldId id="276" r:id="rId8"/>
    <p:sldId id="293" r:id="rId9"/>
    <p:sldId id="294" r:id="rId10"/>
    <p:sldId id="295" r:id="rId11"/>
    <p:sldId id="296" r:id="rId12"/>
  </p:sldIdLst>
  <p:sldSz cx="9144000" cy="6858000" type="screen4x3"/>
  <p:notesSz cx="6805613" cy="9939338"/>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521415D9-36F7-43E2-AB2F-B90AF26B5E84}">
      <p14:sectionLst xmlns:p14="http://schemas.microsoft.com/office/powerpoint/2010/main">
        <p14:section name="Default Section" id="{5EC363DC-BBA0-441F-B1C3-C8FCA66AA457}">
          <p14:sldIdLst>
            <p14:sldId id="266"/>
            <p14:sldId id="274"/>
            <p14:sldId id="281"/>
            <p14:sldId id="288"/>
            <p14:sldId id="285"/>
            <p14:sldId id="289"/>
            <p14:sldId id="276"/>
            <p14:sldId id="293"/>
            <p14:sldId id="294"/>
            <p14:sldId id="295"/>
            <p14:sldId id="29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316"/>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60"/>
  </p:normalViewPr>
  <p:slideViewPr>
    <p:cSldViewPr>
      <p:cViewPr varScale="1">
        <p:scale>
          <a:sx n="103" d="100"/>
          <a:sy n="103" d="100"/>
        </p:scale>
        <p:origin x="-45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C490B73D-73BB-4A30-9A97-217889F1DF75}" type="datetimeFigureOut">
              <a:rPr lang="en-US" smtClean="0"/>
              <a:t>5/31/2016</a:t>
            </a:fld>
            <a:endParaRPr lang="en-US"/>
          </a:p>
        </p:txBody>
      </p:sp>
      <p:sp>
        <p:nvSpPr>
          <p:cNvPr id="4" name="Slide Image Placeholder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3138"/>
            <a:ext cx="5443537" cy="39131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450" y="9440863"/>
            <a:ext cx="2949575" cy="498475"/>
          </a:xfrm>
          <a:prstGeom prst="rect">
            <a:avLst/>
          </a:prstGeom>
        </p:spPr>
        <p:txBody>
          <a:bodyPr vert="horz" lIns="91440" tIns="45720" rIns="91440" bIns="45720" rtlCol="0" anchor="b"/>
          <a:lstStyle>
            <a:lvl1pPr algn="r">
              <a:defRPr sz="1200"/>
            </a:lvl1pPr>
          </a:lstStyle>
          <a:p>
            <a:fld id="{64C29F4A-3316-4568-AADA-3DBA4F8737AB}" type="slidenum">
              <a:rPr lang="en-US" smtClean="0"/>
              <a:t>‹#›</a:t>
            </a:fld>
            <a:endParaRPr lang="en-US"/>
          </a:p>
        </p:txBody>
      </p:sp>
    </p:spTree>
    <p:extLst>
      <p:ext uri="{BB962C8B-B14F-4D97-AF65-F5344CB8AC3E}">
        <p14:creationId xmlns:p14="http://schemas.microsoft.com/office/powerpoint/2010/main" val="368100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vi-VN" smtClean="0"/>
          </a:p>
        </p:txBody>
      </p:sp>
      <p:sp>
        <p:nvSpPr>
          <p:cNvPr id="16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5988"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algn="l" defTabSz="915988"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algn="l" defTabSz="915988"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algn="l" defTabSz="915988"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algn="l" defTabSz="915988"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algn="r" eaLnBrk="1" hangingPunct="1">
              <a:spcBef>
                <a:spcPct val="0"/>
              </a:spcBef>
            </a:pPr>
            <a:fld id="{5EF5C89C-A3B9-4894-BED2-DE6E5DDEA9E7}" type="slidenum">
              <a:rPr lang="en-US" altLang="ja-JP" smtClean="0">
                <a:ea typeface="ＭＳ Ｐゴシック" charset="-128"/>
              </a:rPr>
              <a:pPr algn="r" eaLnBrk="1" hangingPunct="1">
                <a:spcBef>
                  <a:spcPct val="0"/>
                </a:spcBef>
              </a:pPr>
              <a:t>1</a:t>
            </a:fld>
            <a:endParaRPr lang="en-US" altLang="ja-JP" smtClean="0">
              <a:ea typeface="ＭＳ Ｐゴシック" charset="-128"/>
            </a:endParaRPr>
          </a:p>
        </p:txBody>
      </p:sp>
    </p:spTree>
    <p:extLst>
      <p:ext uri="{BB962C8B-B14F-4D97-AF65-F5344CB8AC3E}">
        <p14:creationId xmlns:p14="http://schemas.microsoft.com/office/powerpoint/2010/main" val="162010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10</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11</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2</a:t>
            </a:fld>
            <a:endParaRPr lang="en-US"/>
          </a:p>
        </p:txBody>
      </p:sp>
    </p:spTree>
    <p:extLst>
      <p:ext uri="{BB962C8B-B14F-4D97-AF65-F5344CB8AC3E}">
        <p14:creationId xmlns:p14="http://schemas.microsoft.com/office/powerpoint/2010/main" val="397553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3</a:t>
            </a:fld>
            <a:endParaRPr lang="en-US"/>
          </a:p>
        </p:txBody>
      </p:sp>
    </p:spTree>
    <p:extLst>
      <p:ext uri="{BB962C8B-B14F-4D97-AF65-F5344CB8AC3E}">
        <p14:creationId xmlns:p14="http://schemas.microsoft.com/office/powerpoint/2010/main" val="397553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23908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988513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09445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7</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8</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9</a:t>
            </a:fld>
            <a:endParaRPr lang="en-US"/>
          </a:p>
        </p:txBody>
      </p:sp>
    </p:spTree>
    <p:extLst>
      <p:ext uri="{BB962C8B-B14F-4D97-AF65-F5344CB8AC3E}">
        <p14:creationId xmlns:p14="http://schemas.microsoft.com/office/powerpoint/2010/main" val="299190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7" name="Rectangle 10"/>
          <p:cNvSpPr>
            <a:spLocks noGrp="1" noChangeArrowheads="1"/>
          </p:cNvSpPr>
          <p:nvPr>
            <p:ph type="sldNum" sz="quarter" idx="10"/>
          </p:nvPr>
        </p:nvSpPr>
        <p:spPr>
          <a:xfrm>
            <a:off x="8383588" y="6515100"/>
            <a:ext cx="682625" cy="476250"/>
          </a:xfrm>
          <a:prstGeom prst="rect">
            <a:avLst/>
          </a:prstGeom>
          <a:ln/>
        </p:spPr>
        <p:txBody>
          <a:bodyPr/>
          <a:lstStyle>
            <a:lvl1pPr>
              <a:defRPr/>
            </a:lvl1pPr>
          </a:lstStyle>
          <a:p>
            <a:pPr>
              <a:defRPr/>
            </a:pPr>
            <a:fld id="{DDB5C7CD-E13D-42AB-8824-0A30E30C2679}" type="slidenum">
              <a:rPr lang="ja-JP" altLang="en-US"/>
              <a:pPr>
                <a:defRPr/>
              </a:pPr>
              <a:t>‹#›</a:t>
            </a:fld>
            <a:endParaRPr lang="en-US" altLang="ja-JP"/>
          </a:p>
        </p:txBody>
      </p:sp>
    </p:spTree>
    <p:extLst>
      <p:ext uri="{BB962C8B-B14F-4D97-AF65-F5344CB8AC3E}">
        <p14:creationId xmlns:p14="http://schemas.microsoft.com/office/powerpoint/2010/main" val="3583633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Rectangle 10"/>
          <p:cNvSpPr>
            <a:spLocks noGrp="1" noChangeArrowheads="1"/>
          </p:cNvSpPr>
          <p:nvPr>
            <p:ph type="sldNum" sz="quarter" idx="10"/>
          </p:nvPr>
        </p:nvSpPr>
        <p:spPr>
          <a:xfrm>
            <a:off x="8383588" y="6515100"/>
            <a:ext cx="682625" cy="476250"/>
          </a:xfrm>
          <a:prstGeom prst="rect">
            <a:avLst/>
          </a:prstGeom>
          <a:ln/>
        </p:spPr>
        <p:txBody>
          <a:bodyPr/>
          <a:lstStyle>
            <a:lvl1pPr>
              <a:defRPr/>
            </a:lvl1pPr>
          </a:lstStyle>
          <a:p>
            <a:pPr>
              <a:defRPr/>
            </a:pPr>
            <a:fld id="{DDB5C7CD-E13D-42AB-8824-0A30E30C2679}" type="slidenum">
              <a:rPr lang="ja-JP" altLang="en-US"/>
              <a:pPr>
                <a:defRPr/>
              </a:pPr>
              <a:t>‹#›</a:t>
            </a:fld>
            <a:endParaRPr lang="en-US" altLang="ja-JP"/>
          </a:p>
        </p:txBody>
      </p:sp>
    </p:spTree>
    <p:extLst>
      <p:ext uri="{BB962C8B-B14F-4D97-AF65-F5344CB8AC3E}">
        <p14:creationId xmlns:p14="http://schemas.microsoft.com/office/powerpoint/2010/main" val="9078321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rgbClr val="C9031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5" y="220663"/>
            <a:ext cx="6953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2051720" y="6548438"/>
            <a:ext cx="5229225" cy="247650"/>
          </a:xfrm>
          <a:prstGeom prst="rect">
            <a:avLst/>
          </a:prstGeom>
          <a:noFill/>
          <a:ln>
            <a:noFill/>
          </a:ln>
          <a:effectLst/>
          <a:extLst/>
        </p:spPr>
        <p:txBody>
          <a:bodyPr wrap="none" anchor="ctr">
            <a:spAutoFit/>
          </a:bodyPr>
          <a:lstStyle>
            <a:lvl1pPr eaLnBrk="0" hangingPunct="0">
              <a:defRPr kumimoji="1" sz="2000" b="1">
                <a:solidFill>
                  <a:schemeClr val="tx1"/>
                </a:solidFill>
                <a:latin typeface="Times New Roman" pitchFamily="18" charset="0"/>
                <a:ea typeface="ＭＳ Ｐゴシック" pitchFamily="50" charset="-128"/>
              </a:defRPr>
            </a:lvl1pPr>
            <a:lvl2pPr marL="742950" indent="-285750" eaLnBrk="0" hangingPunct="0">
              <a:defRPr kumimoji="1" sz="2000" b="1">
                <a:solidFill>
                  <a:schemeClr val="tx1"/>
                </a:solidFill>
                <a:latin typeface="Times New Roman" pitchFamily="18" charset="0"/>
                <a:ea typeface="ＭＳ Ｐゴシック" pitchFamily="50" charset="-128"/>
              </a:defRPr>
            </a:lvl2pPr>
            <a:lvl3pPr marL="1143000" indent="-228600" eaLnBrk="0" hangingPunct="0">
              <a:defRPr kumimoji="1" sz="2000" b="1">
                <a:solidFill>
                  <a:schemeClr val="tx1"/>
                </a:solidFill>
                <a:latin typeface="Times New Roman" pitchFamily="18" charset="0"/>
                <a:ea typeface="ＭＳ Ｐゴシック" pitchFamily="50" charset="-128"/>
              </a:defRPr>
            </a:lvl3pPr>
            <a:lvl4pPr marL="1600200" indent="-228600" eaLnBrk="0" hangingPunct="0">
              <a:defRPr kumimoji="1" sz="2000" b="1">
                <a:solidFill>
                  <a:schemeClr val="tx1"/>
                </a:solidFill>
                <a:latin typeface="Times New Roman" pitchFamily="18" charset="0"/>
                <a:ea typeface="ＭＳ Ｐゴシック" pitchFamily="50" charset="-128"/>
              </a:defRPr>
            </a:lvl4pPr>
            <a:lvl5pPr marL="2057400" indent="-228600" eaLnBrk="0" hangingPunct="0">
              <a:defRPr kumimoji="1" sz="2000" b="1">
                <a:solidFill>
                  <a:schemeClr val="tx1"/>
                </a:solidFill>
                <a:latin typeface="Times New Roman" pitchFamily="18" charset="0"/>
                <a:ea typeface="ＭＳ Ｐゴシック" pitchFamily="50" charset="-128"/>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9pPr>
          </a:lstStyle>
          <a:p>
            <a:pPr eaLnBrk="1" hangingPunct="1">
              <a:spcBef>
                <a:spcPct val="0"/>
              </a:spcBef>
              <a:defRPr/>
            </a:pPr>
            <a:r>
              <a:rPr lang="en-US" altLang="ja-JP" sz="1000" b="0" dirty="0" smtClean="0">
                <a:solidFill>
                  <a:srgbClr val="000000"/>
                </a:solidFill>
                <a:latin typeface="Arial" charset="0"/>
                <a:ea typeface="ＭＳ 明朝" pitchFamily="17" charset="-128"/>
              </a:rPr>
              <a:t>All Rights </a:t>
            </a:r>
            <a:r>
              <a:rPr lang="en-US" altLang="ja-JP" sz="1000" b="0" dirty="0" err="1" smtClean="0">
                <a:solidFill>
                  <a:srgbClr val="000000"/>
                </a:solidFill>
                <a:latin typeface="Arial" charset="0"/>
                <a:ea typeface="ＭＳ 明朝" pitchFamily="17" charset="-128"/>
              </a:rPr>
              <a:t>Reserved,Copyright</a:t>
            </a:r>
            <a:r>
              <a:rPr lang="en-US" altLang="ja-JP" sz="1000" b="0" dirty="0" smtClean="0">
                <a:solidFill>
                  <a:srgbClr val="000000"/>
                </a:solidFill>
                <a:latin typeface="Arial" charset="0"/>
                <a:ea typeface="ＭＳ 明朝" pitchFamily="17" charset="-128"/>
              </a:rPr>
              <a:t> </a:t>
            </a:r>
            <a:r>
              <a:rPr lang="en-US" altLang="ja-JP" sz="1000" b="0" dirty="0" smtClean="0">
                <a:latin typeface="Arial" charset="0"/>
              </a:rPr>
              <a:t>© </a:t>
            </a:r>
            <a:r>
              <a:rPr lang="en-US" altLang="ja-JP" sz="1000" dirty="0" smtClean="0">
                <a:latin typeface="Arial" charset="0"/>
              </a:rPr>
              <a:t>AUREOLE INFORMATION TECHNOLOGY INC.</a:t>
            </a:r>
            <a:r>
              <a:rPr lang="en-US" altLang="ja-JP" sz="1000" b="0" dirty="0" smtClean="0">
                <a:latin typeface="Arial" charset="0"/>
              </a:rPr>
              <a:t> </a:t>
            </a:r>
            <a:r>
              <a:rPr lang="en-US" altLang="ja-JP" sz="1000" b="0" dirty="0" smtClean="0">
                <a:solidFill>
                  <a:srgbClr val="000000"/>
                </a:solidFill>
                <a:latin typeface="Arial" charset="0"/>
                <a:ea typeface="ＭＳ 明朝" pitchFamily="17" charset="-128"/>
              </a:rPr>
              <a:t>2016</a:t>
            </a:r>
          </a:p>
        </p:txBody>
      </p:sp>
      <p:sp>
        <p:nvSpPr>
          <p:cNvPr id="117762" name="Rectangle 2"/>
          <p:cNvSpPr>
            <a:spLocks noGrp="1" noChangeArrowheads="1"/>
          </p:cNvSpPr>
          <p:nvPr>
            <p:ph type="ctrTitle"/>
          </p:nvPr>
        </p:nvSpPr>
        <p:spPr>
          <a:xfrm>
            <a:off x="1371600" y="1600200"/>
            <a:ext cx="7543800" cy="762000"/>
          </a:xfrm>
        </p:spPr>
        <p:txBody>
          <a:bodyPr anchor="ctr"/>
          <a:lstStyle>
            <a:lvl1pPr>
              <a:defRPr/>
            </a:lvl1pPr>
          </a:lstStyle>
          <a:p>
            <a:pPr lvl="0"/>
            <a:r>
              <a:rPr lang="ja-JP" altLang="en-US" noProof="0" smtClean="0"/>
              <a:t>マスター タイトルの書式設定</a:t>
            </a:r>
          </a:p>
        </p:txBody>
      </p:sp>
      <p:sp>
        <p:nvSpPr>
          <p:cNvPr id="117763" name="Rectangle 3"/>
          <p:cNvSpPr>
            <a:spLocks noGrp="1" noChangeArrowheads="1"/>
          </p:cNvSpPr>
          <p:nvPr>
            <p:ph type="subTitle" idx="1"/>
          </p:nvPr>
        </p:nvSpPr>
        <p:spPr>
          <a:xfrm>
            <a:off x="5257800" y="5257800"/>
            <a:ext cx="3429000" cy="685800"/>
          </a:xfrm>
        </p:spPr>
        <p:txBody>
          <a:bodyPr tIns="45714"/>
          <a:lstStyle>
            <a:lvl1pPr marL="0" indent="0" algn="ctr">
              <a:buFontTx/>
              <a:buNone/>
              <a:defRPr/>
            </a:lvl1pPr>
          </a:lstStyle>
          <a:p>
            <a:pPr lvl="0"/>
            <a:r>
              <a:rPr lang="ja-JP" altLang="en-US" noProof="0" smtClean="0"/>
              <a:t>マスター サブタイトルの書式設定</a:t>
            </a:r>
          </a:p>
        </p:txBody>
      </p:sp>
    </p:spTree>
    <p:extLst>
      <p:ext uri="{BB962C8B-B14F-4D97-AF65-F5344CB8AC3E}">
        <p14:creationId xmlns:p14="http://schemas.microsoft.com/office/powerpoint/2010/main" val="9814038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10" Type="http://schemas.openxmlformats.org/officeDocument/2006/relationships/image" Target="../media/image2.png"/><Relationship Id="rId4" Type="http://schemas.openxmlformats.org/officeDocument/2006/relationships/theme" Target="../theme/theme1.xml"/><Relationship Id="rId9"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Object 2"/>
          <p:cNvGraphicFramePr>
            <a:graphicFrameLocks noChangeAspect="1"/>
          </p:cNvGraphicFramePr>
          <p:nvPr userDrawn="1"/>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3232" name="ﾌﾘｰﾗﾝｽ 97 図形" r:id="rId6" imgW="20477" imgH="641447" progId="FLW3Drawing">
                  <p:embed/>
                </p:oleObj>
              </mc:Choice>
              <mc:Fallback>
                <p:oleObj name="ﾌﾘｰﾗﾝｽ 97 図形" r:id="rId6" imgW="20477" imgH="641447" progId="FLW3Drawing">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Line 3"/>
          <p:cNvSpPr>
            <a:spLocks noChangeShapeType="1"/>
          </p:cNvSpPr>
          <p:nvPr userDrawn="1"/>
        </p:nvSpPr>
        <p:spPr bwMode="auto">
          <a:xfrm>
            <a:off x="0" y="488950"/>
            <a:ext cx="9144000" cy="0"/>
          </a:xfrm>
          <a:prstGeom prst="line">
            <a:avLst/>
          </a:prstGeom>
          <a:noFill/>
          <a:ln w="27940">
            <a:solidFill>
              <a:srgbClr val="C2004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4"/>
          <p:cNvSpPr>
            <a:spLocks noChangeShapeType="1"/>
          </p:cNvSpPr>
          <p:nvPr userDrawn="1"/>
        </p:nvSpPr>
        <p:spPr bwMode="auto">
          <a:xfrm>
            <a:off x="0" y="6457950"/>
            <a:ext cx="9144000" cy="0"/>
          </a:xfrm>
          <a:prstGeom prst="line">
            <a:avLst/>
          </a:prstGeom>
          <a:noFill/>
          <a:ln w="27940">
            <a:solidFill>
              <a:srgbClr val="C2004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5"/>
          <p:cNvSpPr>
            <a:spLocks noGrp="1" noChangeArrowheads="1"/>
          </p:cNvSpPr>
          <p:nvPr>
            <p:ph type="body" idx="1"/>
          </p:nvPr>
        </p:nvSpPr>
        <p:spPr bwMode="auto">
          <a:xfrm>
            <a:off x="71438" y="612775"/>
            <a:ext cx="9005887"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dirty="0" smtClean="0"/>
              <a:t>マスターテキストの書式設定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6" name="Rectangle 6"/>
          <p:cNvSpPr>
            <a:spLocks noGrp="1" noChangeArrowheads="1"/>
          </p:cNvSpPr>
          <p:nvPr>
            <p:ph type="title"/>
          </p:nvPr>
        </p:nvSpPr>
        <p:spPr bwMode="auto">
          <a:xfrm>
            <a:off x="26055" y="31750"/>
            <a:ext cx="733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smtClean="0"/>
              <a:t>マスター タイトルの書式設定</a:t>
            </a:r>
          </a:p>
        </p:txBody>
      </p:sp>
      <p:pic>
        <p:nvPicPr>
          <p:cNvPr id="17"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20113" y="17463"/>
            <a:ext cx="5683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9"/>
          <p:cNvSpPr txBox="1">
            <a:spLocks noChangeArrowheads="1"/>
          </p:cNvSpPr>
          <p:nvPr userDrawn="1"/>
        </p:nvSpPr>
        <p:spPr bwMode="auto">
          <a:xfrm>
            <a:off x="354013" y="6557963"/>
            <a:ext cx="5187950" cy="247650"/>
          </a:xfrm>
          <a:prstGeom prst="rect">
            <a:avLst/>
          </a:prstGeom>
          <a:noFill/>
          <a:ln>
            <a:noFill/>
          </a:ln>
          <a:effectLst/>
          <a:extLst/>
        </p:spPr>
        <p:txBody>
          <a:bodyPr wrap="none" anchor="ctr">
            <a:spAutoFit/>
          </a:bodyPr>
          <a:lstStyle>
            <a:lvl1pPr eaLnBrk="0" hangingPunct="0">
              <a:defRPr kumimoji="1" sz="2000" b="1">
                <a:solidFill>
                  <a:schemeClr val="tx1"/>
                </a:solidFill>
                <a:latin typeface="Times New Roman" pitchFamily="18" charset="0"/>
                <a:ea typeface="ＭＳ Ｐゴシック" pitchFamily="50" charset="-128"/>
              </a:defRPr>
            </a:lvl1pPr>
            <a:lvl2pPr marL="742950" indent="-285750" eaLnBrk="0" hangingPunct="0">
              <a:defRPr kumimoji="1" sz="2000" b="1">
                <a:solidFill>
                  <a:schemeClr val="tx1"/>
                </a:solidFill>
                <a:latin typeface="Times New Roman" pitchFamily="18" charset="0"/>
                <a:ea typeface="ＭＳ Ｐゴシック" pitchFamily="50" charset="-128"/>
              </a:defRPr>
            </a:lvl2pPr>
            <a:lvl3pPr marL="1143000" indent="-228600" eaLnBrk="0" hangingPunct="0">
              <a:defRPr kumimoji="1" sz="2000" b="1">
                <a:solidFill>
                  <a:schemeClr val="tx1"/>
                </a:solidFill>
                <a:latin typeface="Times New Roman" pitchFamily="18" charset="0"/>
                <a:ea typeface="ＭＳ Ｐゴシック" pitchFamily="50" charset="-128"/>
              </a:defRPr>
            </a:lvl3pPr>
            <a:lvl4pPr marL="1600200" indent="-228600" eaLnBrk="0" hangingPunct="0">
              <a:defRPr kumimoji="1" sz="2000" b="1">
                <a:solidFill>
                  <a:schemeClr val="tx1"/>
                </a:solidFill>
                <a:latin typeface="Times New Roman" pitchFamily="18" charset="0"/>
                <a:ea typeface="ＭＳ Ｐゴシック" pitchFamily="50" charset="-128"/>
              </a:defRPr>
            </a:lvl4pPr>
            <a:lvl5pPr marL="2057400" indent="-228600" eaLnBrk="0" hangingPunct="0">
              <a:defRPr kumimoji="1" sz="2000" b="1">
                <a:solidFill>
                  <a:schemeClr val="tx1"/>
                </a:solidFill>
                <a:latin typeface="Times New Roman" pitchFamily="18" charset="0"/>
                <a:ea typeface="ＭＳ Ｐゴシック" pitchFamily="50" charset="-128"/>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9pPr>
          </a:lstStyle>
          <a:p>
            <a:pPr eaLnBrk="1" hangingPunct="1">
              <a:spcBef>
                <a:spcPct val="0"/>
              </a:spcBef>
              <a:defRPr/>
            </a:pPr>
            <a:r>
              <a:rPr lang="en-US" altLang="ja-JP" sz="1000" b="0" dirty="0" smtClean="0">
                <a:solidFill>
                  <a:srgbClr val="000000"/>
                </a:solidFill>
                <a:latin typeface="Arial" charset="0"/>
              </a:rPr>
              <a:t>All Rights </a:t>
            </a:r>
            <a:r>
              <a:rPr lang="en-US" altLang="ja-JP" sz="1000" b="0" dirty="0" err="1" smtClean="0">
                <a:solidFill>
                  <a:srgbClr val="000000"/>
                </a:solidFill>
                <a:latin typeface="Arial" charset="0"/>
              </a:rPr>
              <a:t>Reserved,Copyright</a:t>
            </a:r>
            <a:r>
              <a:rPr lang="en-US" altLang="ja-JP" sz="1000" b="0" dirty="0" smtClean="0">
                <a:solidFill>
                  <a:srgbClr val="000000"/>
                </a:solidFill>
                <a:latin typeface="Arial" charset="0"/>
              </a:rPr>
              <a:t> </a:t>
            </a:r>
            <a:r>
              <a:rPr lang="en-US" altLang="ja-JP" sz="1000" b="0" dirty="0" smtClean="0">
                <a:latin typeface="Arial" charset="0"/>
              </a:rPr>
              <a:t>© </a:t>
            </a:r>
            <a:r>
              <a:rPr lang="en-US" altLang="ja-JP" sz="1000" dirty="0" smtClean="0">
                <a:latin typeface="Arial" charset="0"/>
              </a:rPr>
              <a:t>AUREOLE INFORMATION TECHNOLOGY INC.</a:t>
            </a:r>
            <a:r>
              <a:rPr lang="en-US" altLang="ja-JP" sz="1000" b="0" dirty="0" smtClean="0">
                <a:latin typeface="Arial" charset="0"/>
              </a:rPr>
              <a:t> </a:t>
            </a:r>
            <a:r>
              <a:rPr lang="en-US" altLang="ja-JP" sz="1000" b="0" dirty="0" smtClean="0">
                <a:solidFill>
                  <a:srgbClr val="000000"/>
                </a:solidFill>
                <a:latin typeface="Arial" charset="0"/>
              </a:rPr>
              <a:t>2016</a:t>
            </a:r>
          </a:p>
        </p:txBody>
      </p:sp>
      <p:sp>
        <p:nvSpPr>
          <p:cNvPr id="19" name="Rectangle 10"/>
          <p:cNvSpPr>
            <a:spLocks noGrp="1" noChangeArrowheads="1"/>
          </p:cNvSpPr>
          <p:nvPr>
            <p:ph type="sldNum" sz="quarter" idx="4"/>
          </p:nvPr>
        </p:nvSpPr>
        <p:spPr bwMode="auto">
          <a:xfrm>
            <a:off x="8383588" y="6515100"/>
            <a:ext cx="68262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0"/>
              </a:spcBef>
              <a:defRPr sz="1400" b="0">
                <a:latin typeface="+mj-lt"/>
                <a:ea typeface="HGP明朝E" pitchFamily="18" charset="-128"/>
              </a:defRPr>
            </a:lvl1pPr>
          </a:lstStyle>
          <a:p>
            <a:pPr>
              <a:defRPr/>
            </a:pPr>
            <a:fld id="{6BD447DF-C3F8-46C8-856A-D3C978B0B05E}" type="slidenum">
              <a:rPr lang="ja-JP" altLang="en-US"/>
              <a:pPr>
                <a:defRPr/>
              </a:pPr>
              <a:t>‹#›</a:t>
            </a:fld>
            <a:endParaRPr lang="en-US" altLang="ja-JP"/>
          </a:p>
        </p:txBody>
      </p:sp>
      <p:graphicFrame>
        <p:nvGraphicFramePr>
          <p:cNvPr id="20" name="Object 11"/>
          <p:cNvGraphicFramePr>
            <a:graphicFrameLocks noChangeAspect="1"/>
          </p:cNvGraphicFramePr>
          <p:nvPr userDrawn="1"/>
        </p:nvGraphicFramePr>
        <p:xfrm>
          <a:off x="0" y="6492875"/>
          <a:ext cx="407988" cy="365125"/>
        </p:xfrm>
        <a:graphic>
          <a:graphicData uri="http://schemas.openxmlformats.org/presentationml/2006/ole">
            <mc:AlternateContent xmlns:mc="http://schemas.openxmlformats.org/markup-compatibility/2006">
              <mc:Choice xmlns:v="urn:schemas-microsoft-com:vml" Requires="v">
                <p:oleObj spid="_x0000_s3233" name="ビットマップ イメージ" r:id="rId9" imgW="1362265" imgH="1200318" progId="Paint.Picture">
                  <p:embed/>
                </p:oleObj>
              </mc:Choice>
              <mc:Fallback>
                <p:oleObj name="ビットマップ イメージ" r:id="rId9" imgW="1362265" imgH="1200318"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6492875"/>
                        <a:ext cx="407988" cy="3651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4521200" y="4467225"/>
            <a:ext cx="4535488" cy="312738"/>
          </a:xfrm>
        </p:spPr>
        <p:txBody>
          <a:bodyPr>
            <a:normAutofit fontScale="92500" lnSpcReduction="10000"/>
          </a:bodyPr>
          <a:lstStyle/>
          <a:p>
            <a:pPr algn="l" eaLnBrk="1" hangingPunct="1">
              <a:defRPr/>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AUREOLE INFORMATION TECHNOLOGY INC.</a:t>
            </a:r>
          </a:p>
        </p:txBody>
      </p:sp>
      <p:graphicFrame>
        <p:nvGraphicFramePr>
          <p:cNvPr id="3075" name="Object 4"/>
          <p:cNvGraphicFramePr>
            <a:graphicFrameLocks noChangeAspect="1"/>
          </p:cNvGraphicFramePr>
          <p:nvPr>
            <p:extLst>
              <p:ext uri="{D42A27DB-BD31-4B8C-83A1-F6EECF244321}">
                <p14:modId xmlns:p14="http://schemas.microsoft.com/office/powerpoint/2010/main" val="3666291503"/>
              </p:ext>
            </p:extLst>
          </p:nvPr>
        </p:nvGraphicFramePr>
        <p:xfrm>
          <a:off x="4081463" y="4410075"/>
          <a:ext cx="452437" cy="406400"/>
        </p:xfrm>
        <a:graphic>
          <a:graphicData uri="http://schemas.openxmlformats.org/presentationml/2006/ole">
            <mc:AlternateContent xmlns:mc="http://schemas.openxmlformats.org/markup-compatibility/2006">
              <mc:Choice xmlns:v="urn:schemas-microsoft-com:vml" Requires="v">
                <p:oleObj spid="_x0000_s2640" name="ビットマップ イメージ" r:id="rId4" imgW="1362265" imgH="1200318" progId="Paint.Picture">
                  <p:embed/>
                </p:oleObj>
              </mc:Choice>
              <mc:Fallback>
                <p:oleObj name="ビットマップ イメージ" r:id="rId4" imgW="1362265" imgH="120031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1463" y="4410075"/>
                        <a:ext cx="452437" cy="4064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5"/>
          <p:cNvSpPr txBox="1">
            <a:spLocks noChangeArrowheads="1"/>
          </p:cNvSpPr>
          <p:nvPr/>
        </p:nvSpPr>
        <p:spPr bwMode="auto">
          <a:xfrm>
            <a:off x="6892154" y="3311524"/>
            <a:ext cx="1137148"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0000" tIns="46800" rIns="90000" bIns="46800">
            <a:spAutoFit/>
          </a:bodyPr>
          <a:lstStyle>
            <a:lvl1pPr eaLnBrk="0" hangingPunct="0">
              <a:defRPr kumimoji="1" sz="2000" b="1">
                <a:solidFill>
                  <a:schemeClr val="tx1"/>
                </a:solidFill>
                <a:latin typeface="Times New Roman" pitchFamily="18" charset="0"/>
                <a:ea typeface="ＭＳ Ｐゴシック" charset="-128"/>
              </a:defRPr>
            </a:lvl1pPr>
            <a:lvl2pPr marL="742950" indent="-285750" eaLnBrk="0" hangingPunct="0">
              <a:defRPr kumimoji="1" sz="2000" b="1">
                <a:solidFill>
                  <a:schemeClr val="tx1"/>
                </a:solidFill>
                <a:latin typeface="Times New Roman" pitchFamily="18" charset="0"/>
                <a:ea typeface="ＭＳ Ｐゴシック" charset="-128"/>
              </a:defRPr>
            </a:lvl2pPr>
            <a:lvl3pPr marL="1143000" indent="-228600" eaLnBrk="0" hangingPunct="0">
              <a:defRPr kumimoji="1" sz="2000" b="1">
                <a:solidFill>
                  <a:schemeClr val="tx1"/>
                </a:solidFill>
                <a:latin typeface="Times New Roman" pitchFamily="18" charset="0"/>
                <a:ea typeface="ＭＳ Ｐゴシック" charset="-128"/>
              </a:defRPr>
            </a:lvl3pPr>
            <a:lvl4pPr marL="1600200" indent="-228600" eaLnBrk="0" hangingPunct="0">
              <a:defRPr kumimoji="1" sz="2000" b="1">
                <a:solidFill>
                  <a:schemeClr val="tx1"/>
                </a:solidFill>
                <a:latin typeface="Times New Roman" pitchFamily="18" charset="0"/>
                <a:ea typeface="ＭＳ Ｐゴシック" charset="-128"/>
              </a:defRPr>
            </a:lvl4pPr>
            <a:lvl5pPr marL="2057400" indent="-228600" eaLnBrk="0" hangingPunct="0">
              <a:defRPr kumimoji="1" sz="2000" b="1">
                <a:solidFill>
                  <a:schemeClr val="tx1"/>
                </a:solidFill>
                <a:latin typeface="Times New Roman" pitchFamily="18" charset="0"/>
                <a:ea typeface="ＭＳ Ｐゴシック" charset="-128"/>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a:spcBef>
                <a:spcPct val="0"/>
              </a:spcBef>
            </a:pPr>
            <a:r>
              <a:rPr kumimoji="0" lang="en-US" altLang="ja-JP" sz="1600" b="0" dirty="0" smtClean="0">
                <a:latin typeface="Meiryo UI" pitchFamily="50" charset="-128"/>
                <a:ea typeface="Meiryo UI" pitchFamily="50" charset="-128"/>
                <a:cs typeface="Meiryo UI" pitchFamily="50" charset="-128"/>
              </a:rPr>
              <a:t>2016/6/1</a:t>
            </a:r>
            <a:endParaRPr kumimoji="0" lang="ja-JP" altLang="en-US" sz="1600" b="0" dirty="0">
              <a:latin typeface="Meiryo UI" pitchFamily="50" charset="-128"/>
              <a:ea typeface="Meiryo UI" pitchFamily="50" charset="-128"/>
              <a:cs typeface="Meiryo UI" pitchFamily="50" charset="-128"/>
            </a:endParaRPr>
          </a:p>
        </p:txBody>
      </p:sp>
      <p:sp>
        <p:nvSpPr>
          <p:cNvPr id="3077" name="Rectangle 2050"/>
          <p:cNvSpPr>
            <a:spLocks noChangeArrowheads="1"/>
          </p:cNvSpPr>
          <p:nvPr/>
        </p:nvSpPr>
        <p:spPr bwMode="auto">
          <a:xfrm>
            <a:off x="1236662" y="1600200"/>
            <a:ext cx="765581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algn="l" eaLnBrk="1" hangingPunct="1">
              <a:spcBef>
                <a:spcPct val="0"/>
              </a:spcBef>
            </a:pPr>
            <a:r>
              <a:rPr lang="en-US" altLang="ja-JP" sz="2800" dirty="0" smtClean="0">
                <a:latin typeface="Meiryo UI" pitchFamily="50" charset="-128"/>
                <a:ea typeface="Meiryo UI" pitchFamily="50" charset="-128"/>
                <a:cs typeface="Meiryo UI" pitchFamily="50" charset="-128"/>
              </a:rPr>
              <a:t>AXIS</a:t>
            </a:r>
            <a:r>
              <a:rPr lang="ja-JP" altLang="en-US" sz="2800" dirty="0" smtClean="0">
                <a:latin typeface="Meiryo UI" pitchFamily="50" charset="-128"/>
                <a:ea typeface="Meiryo UI" pitchFamily="50" charset="-128"/>
                <a:cs typeface="Meiryo UI" pitchFamily="50" charset="-128"/>
              </a:rPr>
              <a:t>様</a:t>
            </a:r>
            <a:endParaRPr lang="en-US" altLang="ja-JP" sz="2800" dirty="0">
              <a:latin typeface="Meiryo UI" pitchFamily="50" charset="-128"/>
              <a:ea typeface="Meiryo UI" pitchFamily="50" charset="-128"/>
              <a:cs typeface="Meiryo UI" pitchFamily="50" charset="-128"/>
            </a:endParaRPr>
          </a:p>
          <a:p>
            <a:pPr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給与管理シ</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ステ</a:t>
            </a:r>
            <a:r>
              <a:rPr lang="ja-JP" altLang="en-US" sz="2800" dirty="0" smtClean="0">
                <a:latin typeface="Meiryo UI" pitchFamily="50" charset="-128"/>
                <a:ea typeface="Meiryo UI" pitchFamily="50" charset="-128"/>
                <a:cs typeface="Meiryo UI" pitchFamily="50" charset="-128"/>
              </a:rPr>
              <a:t>ム　</a:t>
            </a:r>
            <a:r>
              <a:rPr lang="ja-JP" altLang="en-US" sz="2800" dirty="0">
                <a:latin typeface="Meiryo UI" pitchFamily="50" charset="-128"/>
                <a:ea typeface="Meiryo UI" pitchFamily="50" charset="-128"/>
                <a:cs typeface="Meiryo UI" pitchFamily="50" charset="-128"/>
              </a:rPr>
              <a:t>ご</a:t>
            </a:r>
            <a:r>
              <a:rPr lang="ja-JP" altLang="en-US" sz="2800" dirty="0" smtClean="0">
                <a:latin typeface="Meiryo UI" pitchFamily="50" charset="-128"/>
                <a:ea typeface="Meiryo UI" pitchFamily="50" charset="-128"/>
                <a:cs typeface="Meiryo UI" pitchFamily="50" charset="-128"/>
              </a:rPr>
              <a:t>提案資料　</a:t>
            </a:r>
            <a:r>
              <a:rPr lang="en-US" altLang="ja-JP" sz="2800" dirty="0" smtClean="0">
                <a:latin typeface="Meiryo UI" pitchFamily="50" charset="-128"/>
                <a:ea typeface="Meiryo UI" pitchFamily="50" charset="-128"/>
                <a:cs typeface="Meiryo UI" pitchFamily="50" charset="-128"/>
              </a:rPr>
              <a:t>V1.0</a:t>
            </a:r>
            <a:endParaRPr lang="ja-JP" altLang="en-US" sz="2800" dirty="0">
              <a:latin typeface="Meiryo UI" pitchFamily="50" charset="-128"/>
              <a:ea typeface="Meiryo UI" pitchFamily="50" charset="-128"/>
              <a:cs typeface="Meiryo UI" pitchFamily="50" charset="-128"/>
            </a:endParaRPr>
          </a:p>
        </p:txBody>
      </p:sp>
      <p:sp>
        <p:nvSpPr>
          <p:cNvPr id="7" name="Rectangle 10"/>
          <p:cNvSpPr txBox="1">
            <a:spLocks noChangeArrowheads="1"/>
          </p:cNvSpPr>
          <p:nvPr/>
        </p:nvSpPr>
        <p:spPr>
          <a:xfrm>
            <a:off x="8820472" y="6515100"/>
            <a:ext cx="682625" cy="476250"/>
          </a:xfrm>
          <a:prstGeom prst="rect">
            <a:avLst/>
          </a:prstGeom>
          <a:ln/>
        </p:spPr>
        <p:txBody>
          <a:bodyP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a:defRPr/>
            </a:pPr>
            <a:fld id="{1CED00D6-B550-4A65-93BA-54D4533EB288}" type="slidenum">
              <a:rPr lang="ja-JP" altLang="en-US" sz="1400" smtClean="0">
                <a:latin typeface="Meiryo UI" panose="020B0604030504040204" pitchFamily="50" charset="-128"/>
                <a:ea typeface="Meiryo UI" panose="020B0604030504040204" pitchFamily="50" charset="-128"/>
                <a:cs typeface="Meiryo UI" panose="020B0604030504040204" pitchFamily="50" charset="-128"/>
              </a:rPr>
              <a:pPr>
                <a:defRPr/>
              </a:pPr>
              <a:t>1</a:t>
            </a:fld>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49849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10</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050"/>
          <p:cNvSpPr>
            <a:spLocks noChangeArrowheads="1"/>
          </p:cNvSpPr>
          <p:nvPr/>
        </p:nvSpPr>
        <p:spPr bwMode="auto">
          <a:xfrm>
            <a:off x="185631"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導入費用</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61" y="753131"/>
            <a:ext cx="8024148" cy="577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
          <p:cNvSpPr txBox="1">
            <a:spLocks noChangeArrowheads="1"/>
          </p:cNvSpPr>
          <p:nvPr/>
        </p:nvSpPr>
        <p:spPr bwMode="auto">
          <a:xfrm>
            <a:off x="7659069" y="542688"/>
            <a:ext cx="14849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000">
                <a:solidFill>
                  <a:schemeClr val="tx1"/>
                </a:solidFill>
                <a:latin typeface="Arial" panose="020B0604020202020204" pitchFamily="34" charset="0"/>
                <a:ea typeface="HGP創英角ｺﾞｼｯｸUB" pitchFamily="50" charset="-128"/>
              </a:defRPr>
            </a:lvl1pPr>
            <a:lvl2pPr marL="742950" indent="-285750" eaLnBrk="0" hangingPunct="0">
              <a:defRPr kumimoji="1" sz="1000">
                <a:solidFill>
                  <a:schemeClr val="tx1"/>
                </a:solidFill>
                <a:latin typeface="Arial" panose="020B0604020202020204" pitchFamily="34" charset="0"/>
                <a:ea typeface="HGP創英角ｺﾞｼｯｸUB" pitchFamily="50" charset="-128"/>
              </a:defRPr>
            </a:lvl2pPr>
            <a:lvl3pPr marL="1143000" indent="-228600" eaLnBrk="0" hangingPunct="0">
              <a:defRPr kumimoji="1" sz="1000">
                <a:solidFill>
                  <a:schemeClr val="tx1"/>
                </a:solidFill>
                <a:latin typeface="Arial" panose="020B0604020202020204" pitchFamily="34" charset="0"/>
                <a:ea typeface="HGP創英角ｺﾞｼｯｸUB" pitchFamily="50" charset="-128"/>
              </a:defRPr>
            </a:lvl3pPr>
            <a:lvl4pPr marL="1600200" indent="-228600" eaLnBrk="0" hangingPunct="0">
              <a:defRPr kumimoji="1" sz="1000">
                <a:solidFill>
                  <a:schemeClr val="tx1"/>
                </a:solidFill>
                <a:latin typeface="Arial" panose="020B0604020202020204" pitchFamily="34" charset="0"/>
                <a:ea typeface="HGP創英角ｺﾞｼｯｸUB" pitchFamily="50" charset="-128"/>
              </a:defRPr>
            </a:lvl4pPr>
            <a:lvl5pPr marL="2057400" indent="-228600" eaLnBrk="0" hangingPunct="0">
              <a:defRPr kumimoji="1" sz="1000">
                <a:solidFill>
                  <a:schemeClr val="tx1"/>
                </a:solidFill>
                <a:latin typeface="Arial" panose="020B0604020202020204" pitchFamily="34" charset="0"/>
                <a:ea typeface="HGP創英角ｺﾞｼｯｸUB" pitchFamily="50" charset="-128"/>
              </a:defRPr>
            </a:lvl5pPr>
            <a:lvl6pPr marL="25146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6pPr>
            <a:lvl7pPr marL="29718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7pPr>
            <a:lvl8pPr marL="34290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8pPr>
            <a:lvl9pPr marL="38862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9pPr>
          </a:lstStyle>
          <a:p>
            <a:pPr algn="l" eaLnBrk="1" hangingPunct="1"/>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1JPY=200VND</a:t>
            </a:r>
            <a:endParaRPr lang="en-US"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TextBox 1"/>
          <p:cNvSpPr txBox="1">
            <a:spLocks noChangeArrowheads="1"/>
          </p:cNvSpPr>
          <p:nvPr/>
        </p:nvSpPr>
        <p:spPr bwMode="auto">
          <a:xfrm>
            <a:off x="220261" y="506110"/>
            <a:ext cx="586390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000">
                <a:solidFill>
                  <a:schemeClr val="tx1"/>
                </a:solidFill>
                <a:latin typeface="Arial" panose="020B0604020202020204" pitchFamily="34" charset="0"/>
                <a:ea typeface="HGP創英角ｺﾞｼｯｸUB" pitchFamily="50" charset="-128"/>
              </a:defRPr>
            </a:lvl1pPr>
            <a:lvl2pPr marL="742950" indent="-285750" eaLnBrk="0" hangingPunct="0">
              <a:defRPr kumimoji="1" sz="1000">
                <a:solidFill>
                  <a:schemeClr val="tx1"/>
                </a:solidFill>
                <a:latin typeface="Arial" panose="020B0604020202020204" pitchFamily="34" charset="0"/>
                <a:ea typeface="HGP創英角ｺﾞｼｯｸUB" pitchFamily="50" charset="-128"/>
              </a:defRPr>
            </a:lvl2pPr>
            <a:lvl3pPr marL="1143000" indent="-228600" eaLnBrk="0" hangingPunct="0">
              <a:defRPr kumimoji="1" sz="1000">
                <a:solidFill>
                  <a:schemeClr val="tx1"/>
                </a:solidFill>
                <a:latin typeface="Arial" panose="020B0604020202020204" pitchFamily="34" charset="0"/>
                <a:ea typeface="HGP創英角ｺﾞｼｯｸUB" pitchFamily="50" charset="-128"/>
              </a:defRPr>
            </a:lvl3pPr>
            <a:lvl4pPr marL="1600200" indent="-228600" eaLnBrk="0" hangingPunct="0">
              <a:defRPr kumimoji="1" sz="1000">
                <a:solidFill>
                  <a:schemeClr val="tx1"/>
                </a:solidFill>
                <a:latin typeface="Arial" panose="020B0604020202020204" pitchFamily="34" charset="0"/>
                <a:ea typeface="HGP創英角ｺﾞｼｯｸUB" pitchFamily="50" charset="-128"/>
              </a:defRPr>
            </a:lvl4pPr>
            <a:lvl5pPr marL="2057400" indent="-228600" eaLnBrk="0" hangingPunct="0">
              <a:defRPr kumimoji="1" sz="1000">
                <a:solidFill>
                  <a:schemeClr val="tx1"/>
                </a:solidFill>
                <a:latin typeface="Arial" panose="020B0604020202020204" pitchFamily="34" charset="0"/>
                <a:ea typeface="HGP創英角ｺﾞｼｯｸUB" pitchFamily="50" charset="-128"/>
              </a:defRPr>
            </a:lvl5pPr>
            <a:lvl6pPr marL="25146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6pPr>
            <a:lvl7pPr marL="29718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7pPr>
            <a:lvl8pPr marL="34290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8pPr>
            <a:lvl9pPr marL="38862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9pPr>
          </a:lstStyle>
          <a:p>
            <a:pPr algn="l" eaLnBrk="1" hangingPunct="1"/>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ハードウェア</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ソフトウェア費用は概算見積となります。ご注文時に最終見積を行ないます。</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11</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3"/>
          <p:cNvGraphicFramePr>
            <a:graphicFrameLocks noGrp="1"/>
          </p:cNvGraphicFramePr>
          <p:nvPr>
            <p:extLst>
              <p:ext uri="{D42A27DB-BD31-4B8C-83A1-F6EECF244321}">
                <p14:modId xmlns:p14="http://schemas.microsoft.com/office/powerpoint/2010/main" val="3468450008"/>
              </p:ext>
            </p:extLst>
          </p:nvPr>
        </p:nvGraphicFramePr>
        <p:xfrm>
          <a:off x="554979" y="1080340"/>
          <a:ext cx="7905453" cy="3587880"/>
        </p:xfrm>
        <a:graphic>
          <a:graphicData uri="http://schemas.openxmlformats.org/drawingml/2006/table">
            <a:tbl>
              <a:tblPr firstRow="1" bandRow="1">
                <a:tableStyleId>{5C22544A-7EE6-4342-B048-85BDC9FD1C3A}</a:tableStyleId>
              </a:tblPr>
              <a:tblGrid>
                <a:gridCol w="863649"/>
                <a:gridCol w="2160240"/>
                <a:gridCol w="432048"/>
                <a:gridCol w="288032"/>
                <a:gridCol w="288032"/>
                <a:gridCol w="288032"/>
                <a:gridCol w="288032"/>
                <a:gridCol w="288032"/>
                <a:gridCol w="208274"/>
                <a:gridCol w="280802"/>
                <a:gridCol w="288032"/>
                <a:gridCol w="288032"/>
                <a:gridCol w="288032"/>
                <a:gridCol w="288032"/>
                <a:gridCol w="288032"/>
                <a:gridCol w="288032"/>
                <a:gridCol w="288032"/>
                <a:gridCol w="288032"/>
                <a:gridCol w="216024"/>
              </a:tblGrid>
              <a:tr h="483766">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作業内容</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作業説明</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担当</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W2</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W3</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W4</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W5</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W6</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W7</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W8</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W9</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W10</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W11</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W12</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W13</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W14</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W15</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ご契約</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お見積、ご契約</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システムの基本設計（画面設計、ﾃｰﾌﾞﾙ設計、コード設計、ロジック設計）を実施します。</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開発</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開発部分の詳細設計、プログラミング、単体テスト、結合テストを実施します。</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インストール、操作説明</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370494">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運用テスト</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並行稼動</a:t>
                      </a:r>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363868">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本稼動</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a:t>
                      </a:r>
                    </a:p>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bl>
          </a:graphicData>
        </a:graphic>
      </p:graphicFrame>
      <p:sp>
        <p:nvSpPr>
          <p:cNvPr id="6" name="TextBox 1"/>
          <p:cNvSpPr txBox="1">
            <a:spLocks noChangeArrowheads="1"/>
          </p:cNvSpPr>
          <p:nvPr/>
        </p:nvSpPr>
        <p:spPr bwMode="auto">
          <a:xfrm>
            <a:off x="2553243" y="767959"/>
            <a:ext cx="3602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000">
                <a:solidFill>
                  <a:schemeClr val="tx1"/>
                </a:solidFill>
                <a:latin typeface="Arial" panose="020B0604020202020204" pitchFamily="34" charset="0"/>
                <a:ea typeface="HGP創英角ｺﾞｼｯｸUB" pitchFamily="50" charset="-128"/>
              </a:defRPr>
            </a:lvl1pPr>
            <a:lvl2pPr marL="742950" indent="-285750" eaLnBrk="0" hangingPunct="0">
              <a:defRPr kumimoji="1" sz="1000">
                <a:solidFill>
                  <a:schemeClr val="tx1"/>
                </a:solidFill>
                <a:latin typeface="Arial" panose="020B0604020202020204" pitchFamily="34" charset="0"/>
                <a:ea typeface="HGP創英角ｺﾞｼｯｸUB" pitchFamily="50" charset="-128"/>
              </a:defRPr>
            </a:lvl2pPr>
            <a:lvl3pPr marL="1143000" indent="-228600" eaLnBrk="0" hangingPunct="0">
              <a:defRPr kumimoji="1" sz="1000">
                <a:solidFill>
                  <a:schemeClr val="tx1"/>
                </a:solidFill>
                <a:latin typeface="Arial" panose="020B0604020202020204" pitchFamily="34" charset="0"/>
                <a:ea typeface="HGP創英角ｺﾞｼｯｸUB" pitchFamily="50" charset="-128"/>
              </a:defRPr>
            </a:lvl3pPr>
            <a:lvl4pPr marL="1600200" indent="-228600" eaLnBrk="0" hangingPunct="0">
              <a:defRPr kumimoji="1" sz="1000">
                <a:solidFill>
                  <a:schemeClr val="tx1"/>
                </a:solidFill>
                <a:latin typeface="Arial" panose="020B0604020202020204" pitchFamily="34" charset="0"/>
                <a:ea typeface="HGP創英角ｺﾞｼｯｸUB" pitchFamily="50" charset="-128"/>
              </a:defRPr>
            </a:lvl4pPr>
            <a:lvl5pPr marL="2057400" indent="-228600" eaLnBrk="0" hangingPunct="0">
              <a:defRPr kumimoji="1" sz="1000">
                <a:solidFill>
                  <a:schemeClr val="tx1"/>
                </a:solidFill>
                <a:latin typeface="Arial" panose="020B0604020202020204" pitchFamily="34" charset="0"/>
                <a:ea typeface="HGP創英角ｺﾞｼｯｸUB" pitchFamily="50" charset="-128"/>
              </a:defRPr>
            </a:lvl5pPr>
            <a:lvl6pPr marL="25146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6pPr>
            <a:lvl7pPr marL="29718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7pPr>
            <a:lvl8pPr marL="34290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8pPr>
            <a:lvl9pPr marL="38862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9pPr>
          </a:lstStyle>
          <a:p>
            <a:pPr algn="l" eaLnBrk="1" hangingPunct="1"/>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担当： ①</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AXIS</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様、②</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AIT</a:t>
            </a:r>
            <a:endParaRPr lang="en-US"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2050"/>
          <p:cNvSpPr>
            <a:spLocks noChangeArrowheads="1"/>
          </p:cNvSpPr>
          <p:nvPr/>
        </p:nvSpPr>
        <p:spPr bwMode="auto">
          <a:xfrm>
            <a:off x="185631"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itchFamily="50" charset="-128"/>
                <a:ea typeface="Meiryo UI" pitchFamily="50" charset="-128"/>
              </a:rPr>
              <a:t>給与シ</a:t>
            </a:r>
            <a:r>
              <a:rPr lang="ja-JP" altLang="en-US" sz="1800" dirty="0">
                <a:latin typeface="Meiryo UI" pitchFamily="50" charset="-128"/>
                <a:ea typeface="Meiryo UI" pitchFamily="50" charset="-128"/>
              </a:rPr>
              <a:t>ステ</a:t>
            </a:r>
            <a:r>
              <a:rPr lang="ja-JP" altLang="en-US" sz="1800" dirty="0" smtClean="0">
                <a:latin typeface="Meiryo UI" pitchFamily="50" charset="-128"/>
                <a:ea typeface="Meiryo UI" pitchFamily="50" charset="-128"/>
              </a:rPr>
              <a:t>ム管理推</a:t>
            </a:r>
            <a:r>
              <a:rPr lang="ja-JP" altLang="en-US" sz="1800" dirty="0">
                <a:latin typeface="Meiryo UI" pitchFamily="50" charset="-128"/>
                <a:ea typeface="Meiryo UI" pitchFamily="50" charset="-128"/>
              </a:rPr>
              <a:t>進スケジュー</a:t>
            </a:r>
            <a:r>
              <a:rPr lang="ja-JP" altLang="en-US" sz="1800" dirty="0" smtClean="0">
                <a:latin typeface="Meiryo UI" pitchFamily="50" charset="-128"/>
                <a:ea typeface="Meiryo UI" pitchFamily="50" charset="-128"/>
              </a:rPr>
              <a:t>ル</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ight Arrow 7"/>
          <p:cNvSpPr/>
          <p:nvPr/>
        </p:nvSpPr>
        <p:spPr>
          <a:xfrm>
            <a:off x="4319972" y="2276872"/>
            <a:ext cx="828092"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ight Arrow 8"/>
          <p:cNvSpPr/>
          <p:nvPr/>
        </p:nvSpPr>
        <p:spPr>
          <a:xfrm>
            <a:off x="5148064" y="2924944"/>
            <a:ext cx="2232248"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ight Arrow 9"/>
          <p:cNvSpPr/>
          <p:nvPr/>
        </p:nvSpPr>
        <p:spPr>
          <a:xfrm>
            <a:off x="7380312" y="3501008"/>
            <a:ext cx="576064"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Right Arrow 10"/>
          <p:cNvSpPr/>
          <p:nvPr/>
        </p:nvSpPr>
        <p:spPr>
          <a:xfrm>
            <a:off x="7668344" y="4005064"/>
            <a:ext cx="576064"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TextBox 11"/>
          <p:cNvSpPr txBox="1"/>
          <p:nvPr/>
        </p:nvSpPr>
        <p:spPr>
          <a:xfrm>
            <a:off x="4968044" y="2492896"/>
            <a:ext cx="2592288"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★：基本設計ご承認後、開発工程に着手</a:t>
            </a:r>
            <a:endParaRPr lang="en-US" sz="11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2</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185631"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現状の課題とシステム化によるご要望事項</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AutoShape 10"/>
          <p:cNvSpPr>
            <a:spLocks noChangeArrowheads="1"/>
          </p:cNvSpPr>
          <p:nvPr/>
        </p:nvSpPr>
        <p:spPr bwMode="auto">
          <a:xfrm>
            <a:off x="214313" y="611362"/>
            <a:ext cx="1909415" cy="297358"/>
          </a:xfrm>
          <a:prstGeom prst="roundRect">
            <a:avLst>
              <a:gd name="adj" fmla="val 50000"/>
            </a:avLst>
          </a:prstGeom>
          <a:solidFill>
            <a:srgbClr val="C00000"/>
          </a:solidFill>
          <a:ln>
            <a:noFill/>
          </a:ln>
        </p:spPr>
        <p:txBody>
          <a:bodyPr wrap="none" anchor="ctr"/>
          <a:lstStyle/>
          <a:p>
            <a:pPr eaLnBrk="0" hangingPunct="0">
              <a:spcBef>
                <a:spcPct val="0"/>
              </a:spcBef>
              <a:defRPr/>
            </a:pPr>
            <a:r>
              <a:rPr lang="ja-JP" altLang="en-US"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現</a:t>
            </a:r>
            <a:r>
              <a:rPr lang="ja-JP" altLang="en-US" b="1"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状の課題</a:t>
            </a:r>
            <a:r>
              <a:rPr lang="ja-JP" altLang="en-US"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　</a:t>
            </a:r>
          </a:p>
        </p:txBody>
      </p:sp>
      <p:sp>
        <p:nvSpPr>
          <p:cNvPr id="36" name="AutoShape 10"/>
          <p:cNvSpPr>
            <a:spLocks noChangeArrowheads="1"/>
          </p:cNvSpPr>
          <p:nvPr/>
        </p:nvSpPr>
        <p:spPr bwMode="auto">
          <a:xfrm>
            <a:off x="154232" y="3635698"/>
            <a:ext cx="3697688" cy="297358"/>
          </a:xfrm>
          <a:prstGeom prst="roundRect">
            <a:avLst>
              <a:gd name="adj" fmla="val 50000"/>
            </a:avLst>
          </a:prstGeom>
          <a:solidFill>
            <a:srgbClr val="C00000"/>
          </a:solidFill>
          <a:ln>
            <a:noFill/>
          </a:ln>
        </p:spPr>
        <p:txBody>
          <a:bodyPr wrap="none" anchor="ctr"/>
          <a:lstStyle/>
          <a:p>
            <a:pPr>
              <a:defRPr/>
            </a:pPr>
            <a:r>
              <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システム化によるご要望事</a:t>
            </a: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項</a:t>
            </a:r>
            <a:endPar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TextBox 1"/>
          <p:cNvSpPr txBox="1"/>
          <p:nvPr/>
        </p:nvSpPr>
        <p:spPr>
          <a:xfrm>
            <a:off x="154232" y="1052736"/>
            <a:ext cx="8738248" cy="2308324"/>
          </a:xfrm>
          <a:prstGeom prst="rect">
            <a:avLst/>
          </a:prstGeom>
          <a:noFill/>
          <a:ln w="38100">
            <a:solidFill>
              <a:srgbClr val="C90316"/>
            </a:solidFill>
          </a:ln>
        </p:spPr>
        <p:txBody>
          <a:bodyPr wrap="square" rtlCol="0">
            <a:spAutoFit/>
          </a:bodyPr>
          <a:lstStyle/>
          <a:p>
            <a:pPr marL="285750" indent="-285750">
              <a:buFontTx/>
              <a:buChar char="-"/>
            </a:pPr>
            <a:r>
              <a:rPr lang="ja-JP" altLang="en-US" dirty="0">
                <a:latin typeface="Meiryo UI" pitchFamily="50" charset="-128"/>
                <a:ea typeface="Meiryo UI" pitchFamily="50" charset="-128"/>
                <a:cs typeface="Meiryo UI" pitchFamily="50" charset="-128"/>
              </a:rPr>
              <a:t>勤</a:t>
            </a:r>
            <a:r>
              <a:rPr lang="ja-JP" altLang="en-US" dirty="0" smtClean="0">
                <a:latin typeface="Meiryo UI" pitchFamily="50" charset="-128"/>
                <a:ea typeface="Meiryo UI" pitchFamily="50" charset="-128"/>
                <a:cs typeface="Meiryo UI" pitchFamily="50" charset="-128"/>
              </a:rPr>
              <a:t>怠</a:t>
            </a:r>
            <a:r>
              <a:rPr lang="en-US" altLang="ja-JP" dirty="0" smtClean="0">
                <a:latin typeface="Meiryo UI" pitchFamily="50" charset="-128"/>
                <a:ea typeface="Meiryo UI" pitchFamily="50" charset="-128"/>
                <a:cs typeface="Meiryo UI" pitchFamily="50" charset="-128"/>
              </a:rPr>
              <a:t>(</a:t>
            </a:r>
            <a:r>
              <a:rPr lang="ja-JP" altLang="en-US" dirty="0" smtClean="0">
                <a:latin typeface="Meiryo UI" pitchFamily="50" charset="-128"/>
                <a:ea typeface="Meiryo UI" pitchFamily="50" charset="-128"/>
                <a:cs typeface="Meiryo UI" pitchFamily="50" charset="-128"/>
              </a:rPr>
              <a:t>残業</a:t>
            </a:r>
            <a:r>
              <a:rPr lang="en-US" altLang="ja-JP" dirty="0" smtClean="0">
                <a:latin typeface="Meiryo UI" pitchFamily="50" charset="-128"/>
                <a:ea typeface="Meiryo UI" pitchFamily="50" charset="-128"/>
                <a:cs typeface="Meiryo UI" pitchFamily="50" charset="-128"/>
              </a:rPr>
              <a:t>)</a:t>
            </a:r>
            <a:r>
              <a:rPr lang="ja-JP" altLang="en-US" dirty="0" smtClean="0">
                <a:latin typeface="Meiryo UI" pitchFamily="50" charset="-128"/>
                <a:ea typeface="Meiryo UI" pitchFamily="50" charset="-128"/>
                <a:cs typeface="Meiryo UI" pitchFamily="50" charset="-128"/>
              </a:rPr>
              <a:t>締後に</a:t>
            </a:r>
            <a:r>
              <a:rPr lang="en-US" altLang="ja-JP" dirty="0" smtClean="0">
                <a:latin typeface="Meiryo UI" pitchFamily="50" charset="-128"/>
                <a:ea typeface="Meiryo UI" pitchFamily="50" charset="-128"/>
                <a:cs typeface="Meiryo UI" pitchFamily="50" charset="-128"/>
              </a:rPr>
              <a:t>1</a:t>
            </a:r>
            <a:r>
              <a:rPr lang="ja-JP" altLang="en-US" dirty="0" smtClean="0">
                <a:latin typeface="Meiryo UI" pitchFamily="50" charset="-128"/>
                <a:ea typeface="Meiryo UI" pitchFamily="50" charset="-128"/>
                <a:cs typeface="Meiryo UI" pitchFamily="50" charset="-128"/>
              </a:rPr>
              <a:t>～</a:t>
            </a:r>
            <a:r>
              <a:rPr lang="en-US" altLang="ja-JP" dirty="0" smtClean="0">
                <a:latin typeface="Meiryo UI" pitchFamily="50" charset="-128"/>
                <a:ea typeface="Meiryo UI" pitchFamily="50" charset="-128"/>
                <a:cs typeface="Meiryo UI" pitchFamily="50" charset="-128"/>
              </a:rPr>
              <a:t>2</a:t>
            </a:r>
            <a:r>
              <a:rPr lang="ja-JP" altLang="en-US" dirty="0" smtClean="0">
                <a:latin typeface="Meiryo UI" pitchFamily="50" charset="-128"/>
                <a:ea typeface="Meiryo UI" pitchFamily="50" charset="-128"/>
                <a:cs typeface="Meiryo UI" pitchFamily="50" charset="-128"/>
              </a:rPr>
              <a:t>日で給与計算をしているが、各変更情報の確認もそのタイミングで行っているので負荷が集中している。（例．試用期間と正社員では計算式が異なるので、正社員になったタイミングで計算式を修正している　等）</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en-US" altLang="ja-JP" dirty="0" smtClean="0">
                <a:latin typeface="Meiryo UI" pitchFamily="50" charset="-128"/>
                <a:ea typeface="Meiryo UI" pitchFamily="50" charset="-128"/>
                <a:cs typeface="Meiryo UI" pitchFamily="50" charset="-128"/>
              </a:rPr>
              <a:t>Excel</a:t>
            </a:r>
            <a:r>
              <a:rPr lang="ja-JP" altLang="en-US" dirty="0" smtClean="0">
                <a:latin typeface="Meiryo UI" pitchFamily="50" charset="-128"/>
                <a:ea typeface="Meiryo UI" pitchFamily="50" charset="-128"/>
                <a:cs typeface="Meiryo UI" pitchFamily="50" charset="-128"/>
              </a:rPr>
              <a:t>で</a:t>
            </a:r>
            <a:r>
              <a:rPr lang="ja-JP" altLang="en-US" dirty="0">
                <a:latin typeface="Meiryo UI" pitchFamily="50" charset="-128"/>
                <a:ea typeface="Meiryo UI" pitchFamily="50" charset="-128"/>
                <a:cs typeface="Meiryo UI" pitchFamily="50" charset="-128"/>
              </a:rPr>
              <a:t>計算しており</a:t>
            </a:r>
            <a:r>
              <a:rPr lang="ja-JP" altLang="en-US" dirty="0" smtClean="0">
                <a:latin typeface="Meiryo UI" pitchFamily="50" charset="-128"/>
                <a:ea typeface="Meiryo UI" pitchFamily="50" charset="-128"/>
                <a:cs typeface="Meiryo UI" pitchFamily="50" charset="-128"/>
              </a:rPr>
              <a:t>、採用、昇給、昇給後の</a:t>
            </a:r>
            <a:r>
              <a:rPr lang="en-US" altLang="ja-JP" dirty="0" smtClean="0">
                <a:latin typeface="Meiryo UI" pitchFamily="50" charset="-128"/>
                <a:ea typeface="Meiryo UI" pitchFamily="50" charset="-128"/>
                <a:cs typeface="Meiryo UI" pitchFamily="50" charset="-128"/>
              </a:rPr>
              <a:t>4</a:t>
            </a:r>
            <a:r>
              <a:rPr lang="ja-JP" altLang="en-US" dirty="0" smtClean="0">
                <a:latin typeface="Meiryo UI" pitchFamily="50" charset="-128"/>
                <a:ea typeface="Meiryo UI" pitchFamily="50" charset="-128"/>
                <a:cs typeface="Meiryo UI" pitchFamily="50" charset="-128"/>
              </a:rPr>
              <a:t>月へ</a:t>
            </a:r>
            <a:r>
              <a:rPr lang="ja-JP" altLang="en-US" dirty="0">
                <a:latin typeface="Meiryo UI" pitchFamily="50" charset="-128"/>
                <a:ea typeface="Meiryo UI" pitchFamily="50" charset="-128"/>
                <a:cs typeface="Meiryo UI" pitchFamily="50" charset="-128"/>
              </a:rPr>
              <a:t>の</a:t>
            </a:r>
            <a:r>
              <a:rPr lang="ja-JP" altLang="en-US" dirty="0" smtClean="0">
                <a:latin typeface="Meiryo UI" pitchFamily="50" charset="-128"/>
                <a:ea typeface="Meiryo UI" pitchFamily="50" charset="-128"/>
                <a:cs typeface="Meiryo UI" pitchFamily="50" charset="-128"/>
              </a:rPr>
              <a:t>遡及処理、制度変更などの「変化点」のタイミングで計算式の修正ミス、コピーミス等がある。特に、</a:t>
            </a:r>
            <a:r>
              <a:rPr lang="ja-JP" altLang="en-US" dirty="0">
                <a:latin typeface="Meiryo UI" pitchFamily="50" charset="-128"/>
                <a:ea typeface="Meiryo UI" pitchFamily="50" charset="-128"/>
                <a:cs typeface="Meiryo UI" pitchFamily="50" charset="-128"/>
              </a:rPr>
              <a:t>給与計算方法・制度・法律などのが改正が発生すると</a:t>
            </a:r>
            <a:r>
              <a:rPr lang="ja-JP" altLang="en-US" dirty="0" smtClean="0">
                <a:latin typeface="Meiryo UI" pitchFamily="50" charset="-128"/>
                <a:ea typeface="Meiryo UI" pitchFamily="50" charset="-128"/>
                <a:cs typeface="Meiryo UI" pitchFamily="50" charset="-128"/>
              </a:rPr>
              <a:t>、</a:t>
            </a:r>
            <a:r>
              <a:rPr lang="ja-JP" altLang="en-US" dirty="0">
                <a:latin typeface="Meiryo UI" pitchFamily="50" charset="-128"/>
                <a:ea typeface="Meiryo UI" pitchFamily="50" charset="-128"/>
                <a:cs typeface="Meiryo UI" pitchFamily="50" charset="-128"/>
              </a:rPr>
              <a:t>計算</a:t>
            </a:r>
            <a:r>
              <a:rPr lang="ja-JP" altLang="en-US" dirty="0" smtClean="0">
                <a:latin typeface="Meiryo UI" pitchFamily="50" charset="-128"/>
                <a:ea typeface="Meiryo UI" pitchFamily="50" charset="-128"/>
                <a:cs typeface="Meiryo UI" pitchFamily="50" charset="-128"/>
              </a:rPr>
              <a:t>式の修正や遡及処理が発声し、非常に困難である。</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従業員に月次給与明細を紙で通知しているが、用紙の無駄、常に配布が遅延してい</a:t>
            </a:r>
            <a:r>
              <a:rPr lang="ja-JP" altLang="en-US" dirty="0">
                <a:latin typeface="Meiryo UI" pitchFamily="50" charset="-128"/>
                <a:ea typeface="Meiryo UI" pitchFamily="50" charset="-128"/>
                <a:cs typeface="Meiryo UI" pitchFamily="50" charset="-128"/>
              </a:rPr>
              <a:t>る</a:t>
            </a:r>
            <a:r>
              <a:rPr lang="ja-JP" altLang="en-US" dirty="0" smtClean="0">
                <a:latin typeface="Meiryo UI" pitchFamily="50" charset="-128"/>
                <a:ea typeface="Meiryo UI" pitchFamily="50" charset="-128"/>
                <a:cs typeface="Meiryo UI" pitchFamily="50" charset="-128"/>
              </a:rPr>
              <a:t>。</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従業員が過去の給与明細を再確認したくても確認できない。</a:t>
            </a:r>
            <a:endParaRPr lang="en-US" altLang="ja-JP" dirty="0" smtClean="0">
              <a:latin typeface="Meiryo UI" pitchFamily="50" charset="-128"/>
              <a:ea typeface="Meiryo UI" pitchFamily="50" charset="-128"/>
              <a:cs typeface="Meiryo UI" pitchFamily="50" charset="-128"/>
            </a:endParaRPr>
          </a:p>
        </p:txBody>
      </p:sp>
      <p:sp>
        <p:nvSpPr>
          <p:cNvPr id="8" name="TextBox 7"/>
          <p:cNvSpPr txBox="1"/>
          <p:nvPr/>
        </p:nvSpPr>
        <p:spPr>
          <a:xfrm>
            <a:off x="146321" y="4149080"/>
            <a:ext cx="8746159" cy="1477328"/>
          </a:xfrm>
          <a:prstGeom prst="rect">
            <a:avLst/>
          </a:prstGeom>
          <a:noFill/>
          <a:ln w="38100">
            <a:solidFill>
              <a:srgbClr val="C90316"/>
            </a:solidFill>
          </a:ln>
        </p:spPr>
        <p:txBody>
          <a:bodyPr wrap="square" rtlCol="0">
            <a:spAutoFit/>
          </a:bodyPr>
          <a:lstStyle/>
          <a:p>
            <a:pPr marL="285750" indent="-285750">
              <a:buFontTx/>
              <a:buChar char="-"/>
            </a:pPr>
            <a:r>
              <a:rPr lang="ja-JP" altLang="en-US" dirty="0" smtClean="0">
                <a:latin typeface="Meiryo UI" pitchFamily="50" charset="-128"/>
                <a:ea typeface="Meiryo UI" pitchFamily="50" charset="-128"/>
                <a:cs typeface="Meiryo UI" pitchFamily="50" charset="-128"/>
              </a:rPr>
              <a:t>作業実績工数（勤怠データ）により、従業員の月次給与を自動計算したい。</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給与・</a:t>
            </a:r>
            <a:r>
              <a:rPr lang="ja-JP" altLang="en-US" dirty="0">
                <a:latin typeface="Meiryo UI" pitchFamily="50" charset="-128"/>
                <a:ea typeface="Meiryo UI" pitchFamily="50" charset="-128"/>
                <a:cs typeface="Meiryo UI" pitchFamily="50" charset="-128"/>
              </a:rPr>
              <a:t>賞</a:t>
            </a:r>
            <a:r>
              <a:rPr lang="ja-JP" altLang="en-US" dirty="0" smtClean="0">
                <a:latin typeface="Meiryo UI" pitchFamily="50" charset="-128"/>
                <a:ea typeface="Meiryo UI" pitchFamily="50" charset="-128"/>
                <a:cs typeface="Meiryo UI" pitchFamily="50" charset="-128"/>
              </a:rPr>
              <a:t>与の計算・更</a:t>
            </a:r>
            <a:r>
              <a:rPr lang="ja-JP" altLang="en-US" dirty="0">
                <a:latin typeface="Meiryo UI" pitchFamily="50" charset="-128"/>
                <a:ea typeface="Meiryo UI" pitchFamily="50" charset="-128"/>
                <a:cs typeface="Meiryo UI" pitchFamily="50" charset="-128"/>
              </a:rPr>
              <a:t>新が早</a:t>
            </a:r>
            <a:r>
              <a:rPr lang="ja-JP" altLang="en-US" dirty="0" smtClean="0">
                <a:latin typeface="Meiryo UI" pitchFamily="50" charset="-128"/>
                <a:ea typeface="Meiryo UI" pitchFamily="50" charset="-128"/>
                <a:cs typeface="Meiryo UI" pitchFamily="50" charset="-128"/>
              </a:rPr>
              <a:t>く正確に行え、</a:t>
            </a:r>
            <a:r>
              <a:rPr lang="ja-JP" altLang="en-US" dirty="0">
                <a:latin typeface="Meiryo UI" pitchFamily="50" charset="-128"/>
                <a:ea typeface="Meiryo UI" pitchFamily="50" charset="-128"/>
                <a:cs typeface="Meiryo UI" pitchFamily="50" charset="-128"/>
              </a:rPr>
              <a:t>数</a:t>
            </a:r>
            <a:r>
              <a:rPr lang="ja-JP" altLang="en-US" dirty="0" smtClean="0">
                <a:latin typeface="Meiryo UI" pitchFamily="50" charset="-128"/>
                <a:ea typeface="Meiryo UI" pitchFamily="50" charset="-128"/>
                <a:cs typeface="Meiryo UI" pitchFamily="50" charset="-128"/>
              </a:rPr>
              <a:t>ヶ月前の給与の遡及払いも容易に行えるようにしたい。</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従業員がいつでも自分の給与を</a:t>
            </a:r>
            <a:r>
              <a:rPr lang="ja-JP" altLang="en-US" dirty="0">
                <a:latin typeface="Meiryo UI" pitchFamily="50" charset="-128"/>
                <a:ea typeface="Meiryo UI" pitchFamily="50" charset="-128"/>
                <a:cs typeface="Meiryo UI" pitchFamily="50" charset="-128"/>
              </a:rPr>
              <a:t>照会</a:t>
            </a:r>
            <a:r>
              <a:rPr lang="ja-JP" altLang="en-US" dirty="0" smtClean="0">
                <a:latin typeface="Meiryo UI" pitchFamily="50" charset="-128"/>
                <a:ea typeface="Meiryo UI" pitchFamily="50" charset="-128"/>
                <a:cs typeface="Meiryo UI" pitchFamily="50" charset="-128"/>
              </a:rPr>
              <a:t>できるようにしたい。</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給与計</a:t>
            </a:r>
            <a:r>
              <a:rPr lang="ja-JP" altLang="en-US" dirty="0">
                <a:latin typeface="Meiryo UI" pitchFamily="50" charset="-128"/>
                <a:ea typeface="Meiryo UI" pitchFamily="50" charset="-128"/>
                <a:cs typeface="Meiryo UI" pitchFamily="50" charset="-128"/>
              </a:rPr>
              <a:t>算方法、制度、法律な</a:t>
            </a:r>
            <a:r>
              <a:rPr lang="ja-JP" altLang="en-US" dirty="0" smtClean="0">
                <a:latin typeface="Meiryo UI" pitchFamily="50" charset="-128"/>
                <a:ea typeface="Meiryo UI" pitchFamily="50" charset="-128"/>
                <a:cs typeface="Meiryo UI" pitchFamily="50" charset="-128"/>
              </a:rPr>
              <a:t>どが改正され</a:t>
            </a:r>
            <a:r>
              <a:rPr lang="ja-JP" altLang="en-US" dirty="0">
                <a:latin typeface="Meiryo UI" pitchFamily="50" charset="-128"/>
                <a:ea typeface="Meiryo UI" pitchFamily="50" charset="-128"/>
                <a:cs typeface="Meiryo UI" pitchFamily="50" charset="-128"/>
              </a:rPr>
              <a:t>て</a:t>
            </a:r>
            <a:r>
              <a:rPr lang="ja-JP" altLang="en-US" dirty="0" smtClean="0">
                <a:latin typeface="Meiryo UI" pitchFamily="50" charset="-128"/>
                <a:ea typeface="Meiryo UI" pitchFamily="50" charset="-128"/>
                <a:cs typeface="Meiryo UI" pitchFamily="50" charset="-128"/>
              </a:rPr>
              <a:t>も、管理・操作がしやすくなるようにしたい。</a:t>
            </a:r>
            <a:endParaRPr lang="en-US" altLang="ja-JP"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598820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3</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185631"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（新）給与管理シ</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ステム全体</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図（１）</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extBox 6"/>
          <p:cNvSpPr txBox="1"/>
          <p:nvPr/>
        </p:nvSpPr>
        <p:spPr>
          <a:xfrm>
            <a:off x="514793" y="2420888"/>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組織データ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Box 31"/>
          <p:cNvSpPr txBox="1"/>
          <p:nvPr/>
        </p:nvSpPr>
        <p:spPr>
          <a:xfrm>
            <a:off x="3913066" y="2419671"/>
            <a:ext cx="1379014"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勤怠マスタ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tangle 1"/>
          <p:cNvSpPr/>
          <p:nvPr/>
        </p:nvSpPr>
        <p:spPr>
          <a:xfrm>
            <a:off x="3347864" y="1929002"/>
            <a:ext cx="3651016" cy="43803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p:nvSpPr>
        <p:spPr>
          <a:xfrm>
            <a:off x="179512" y="1929003"/>
            <a:ext cx="2088232" cy="26114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p:cNvSpPr txBox="1"/>
          <p:nvPr/>
        </p:nvSpPr>
        <p:spPr>
          <a:xfrm>
            <a:off x="692815" y="1512492"/>
            <a:ext cx="926857" cy="369332"/>
          </a:xfrm>
          <a:prstGeom prst="rect">
            <a:avLst/>
          </a:prstGeom>
          <a:noFill/>
        </p:spPr>
        <p:txBody>
          <a:bodyPr wrap="none" rtlCol="0">
            <a:spAutoFit/>
          </a:bodyPr>
          <a:lstStyle/>
          <a:p>
            <a:r>
              <a:rPr lang="en-US" altLang="ja-JP"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PE</a:t>
            </a:r>
            <a:r>
              <a:rPr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a:t>
            </a:r>
            <a:endPar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TextBox 35"/>
          <p:cNvSpPr txBox="1"/>
          <p:nvPr/>
        </p:nvSpPr>
        <p:spPr>
          <a:xfrm>
            <a:off x="514792" y="3933056"/>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Straight Arrow Connector 5"/>
          <p:cNvCxnSpPr>
            <a:stCxn id="7" idx="3"/>
            <a:endCxn id="32" idx="1"/>
          </p:cNvCxnSpPr>
          <p:nvPr/>
        </p:nvCxnSpPr>
        <p:spPr>
          <a:xfrm flipV="1">
            <a:off x="1763688" y="2604337"/>
            <a:ext cx="2149378" cy="1217"/>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67744" y="2348880"/>
            <a:ext cx="902811" cy="523220"/>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取込</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cs typeface="Meiryo UI" panose="020B0604030504040204" pitchFamily="50" charset="-128"/>
              </a:rPr>
              <a:t>社</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員情報</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TextBox 50"/>
          <p:cNvSpPr txBox="1"/>
          <p:nvPr/>
        </p:nvSpPr>
        <p:spPr>
          <a:xfrm>
            <a:off x="3913066" y="3933056"/>
            <a:ext cx="1368152"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Straight Arrow Connector 51"/>
          <p:cNvCxnSpPr>
            <a:stCxn id="36" idx="3"/>
            <a:endCxn id="51" idx="1"/>
          </p:cNvCxnSpPr>
          <p:nvPr/>
        </p:nvCxnSpPr>
        <p:spPr>
          <a:xfrm>
            <a:off x="1763687" y="4117722"/>
            <a:ext cx="2149379"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83277" y="3857260"/>
            <a:ext cx="992579" cy="523220"/>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取</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込</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残業・勤務</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TextBox 61"/>
          <p:cNvSpPr txBox="1"/>
          <p:nvPr/>
        </p:nvSpPr>
        <p:spPr>
          <a:xfrm>
            <a:off x="3923928" y="5363924"/>
            <a:ext cx="1368152"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給与データ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25"/>
          <p:cNvSpPr txBox="1"/>
          <p:nvPr/>
        </p:nvSpPr>
        <p:spPr>
          <a:xfrm>
            <a:off x="3203848" y="1475492"/>
            <a:ext cx="3888432" cy="369332"/>
          </a:xfrm>
          <a:prstGeom prst="rect">
            <a:avLst/>
          </a:prstGeom>
          <a:noFill/>
        </p:spPr>
        <p:txBody>
          <a:bodyPr wrap="square" rtlCol="0">
            <a:spAutoFit/>
          </a:bodyPr>
          <a:lstStyle/>
          <a:p>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（新）勤怠システム・給</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与サブシステム</a:t>
            </a:r>
          </a:p>
        </p:txBody>
      </p:sp>
      <p:sp>
        <p:nvSpPr>
          <p:cNvPr id="27" name="Rectangle 2050"/>
          <p:cNvSpPr>
            <a:spLocks noChangeArrowheads="1"/>
          </p:cNvSpPr>
          <p:nvPr/>
        </p:nvSpPr>
        <p:spPr bwMode="auto">
          <a:xfrm>
            <a:off x="185631" y="620688"/>
            <a:ext cx="7974544" cy="7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Arial" panose="020B0604020202020204" pitchFamily="34" charset="0"/>
                <a:ea typeface="Meiryo UI" panose="020B0604030504040204" pitchFamily="50" charset="-128"/>
                <a:cs typeface="Arial" panose="020B0604020202020204" pitchFamily="34" charset="0"/>
              </a:rPr>
              <a:t>デー</a:t>
            </a:r>
            <a:r>
              <a:rPr lang="ja-JP" altLang="en-US" sz="1800" dirty="0" smtClean="0">
                <a:latin typeface="Arial" panose="020B0604020202020204" pitchFamily="34" charset="0"/>
                <a:ea typeface="Meiryo UI" panose="020B0604030504040204" pitchFamily="50" charset="-128"/>
                <a:cs typeface="Arial" panose="020B0604020202020204" pitchFamily="34" charset="0"/>
              </a:rPr>
              <a:t>タの発生元で正しい情報を登録し、それらのシステムからデータを連携する事で自動化を実現する</a:t>
            </a:r>
            <a:r>
              <a:rPr lang="ja-JP" altLang="en-US" sz="1800" dirty="0">
                <a:latin typeface="Arial" panose="020B0604020202020204" pitchFamily="34" charset="0"/>
                <a:ea typeface="Meiryo UI" panose="020B0604030504040204" pitchFamily="50" charset="-128"/>
                <a:cs typeface="Arial" panose="020B0604020202020204" pitchFamily="34" charset="0"/>
              </a:rPr>
              <a:t>。</a:t>
            </a:r>
            <a:endParaRPr lang="en-US" altLang="ja-JP" sz="1800" dirty="0">
              <a:latin typeface="Arial" panose="020B0604020202020204" pitchFamily="34" charset="0"/>
              <a:ea typeface="Meiryo UI" panose="020B0604030504040204" pitchFamily="50" charset="-128"/>
              <a:cs typeface="Arial" panose="020B0604020202020204" pitchFamily="34" charset="0"/>
            </a:endParaRPr>
          </a:p>
        </p:txBody>
      </p:sp>
      <p:cxnSp>
        <p:nvCxnSpPr>
          <p:cNvPr id="28" name="Straight Arrow Connector 27"/>
          <p:cNvCxnSpPr>
            <a:stCxn id="51" idx="2"/>
            <a:endCxn id="62" idx="0"/>
          </p:cNvCxnSpPr>
          <p:nvPr/>
        </p:nvCxnSpPr>
        <p:spPr>
          <a:xfrm>
            <a:off x="4597142" y="4302388"/>
            <a:ext cx="10862" cy="1061536"/>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47912" y="4767952"/>
            <a:ext cx="1065354" cy="307777"/>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給与計算</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TextBox 34"/>
          <p:cNvSpPr txBox="1"/>
          <p:nvPr/>
        </p:nvSpPr>
        <p:spPr>
          <a:xfrm>
            <a:off x="7393224" y="4383576"/>
            <a:ext cx="1571264" cy="646331"/>
          </a:xfrm>
          <a:prstGeom prst="rect">
            <a:avLst/>
          </a:prstGeom>
          <a:noFill/>
        </p:spPr>
        <p:txBody>
          <a:bodyPr wrap="none" rtlCol="0">
            <a:spAutoFit/>
          </a:bodyPr>
          <a:lstStyle/>
          <a:p>
            <a:r>
              <a:rPr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会計システム</a:t>
            </a:r>
            <a:endPar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LEMON</a:t>
            </a:r>
            <a:r>
              <a:rPr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Rectangle 38"/>
          <p:cNvSpPr/>
          <p:nvPr/>
        </p:nvSpPr>
        <p:spPr>
          <a:xfrm>
            <a:off x="7193513" y="4718768"/>
            <a:ext cx="1836068" cy="1590552"/>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Straight Arrow Connector 39"/>
          <p:cNvCxnSpPr>
            <a:stCxn id="62" idx="3"/>
            <a:endCxn id="43" idx="1"/>
          </p:cNvCxnSpPr>
          <p:nvPr/>
        </p:nvCxnSpPr>
        <p:spPr>
          <a:xfrm>
            <a:off x="5292080" y="5548590"/>
            <a:ext cx="2088232"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80312" y="5363924"/>
            <a:ext cx="1368152" cy="369332"/>
          </a:xfrm>
          <a:prstGeom prst="rect">
            <a:avLst/>
          </a:prstGeom>
          <a:solidFill>
            <a:schemeClr val="accent4">
              <a:lumMod val="40000"/>
              <a:lumOff val="60000"/>
            </a:schemeClr>
          </a:solidFill>
        </p:spPr>
        <p:txBody>
          <a:bodyPr wrap="square" rtlCol="0">
            <a:spAutoFit/>
          </a:bodyPr>
          <a:lstStyle/>
          <a:p>
            <a:pPr algn="ctr"/>
            <a:r>
              <a:rPr kumimoji="1"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給与データ</a:t>
            </a:r>
            <a:endParaRPr kumimoji="1"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4" name="Picture 43" descr="PC sm"/>
          <p:cNvPicPr>
            <a:picLocks noChangeAspect="1" noChangeArrowheads="1"/>
          </p:cNvPicPr>
          <p:nvPr/>
        </p:nvPicPr>
        <p:blipFill>
          <a:blip r:embed="rId3" cstate="print">
            <a:extLst/>
          </a:blip>
          <a:srcRect/>
          <a:stretch>
            <a:fillRect/>
          </a:stretch>
        </p:blipFill>
        <p:spPr bwMode="auto">
          <a:xfrm flipH="1">
            <a:off x="6300192" y="3068960"/>
            <a:ext cx="580566" cy="663999"/>
          </a:xfrm>
          <a:prstGeom prst="rect">
            <a:avLst/>
          </a:prstGeom>
          <a:noFill/>
          <a:scene3d>
            <a:camera prst="orthographicFront">
              <a:rot lat="0" lon="10800000" rev="0"/>
            </a:camera>
            <a:lightRig rig="threePt" dir="t"/>
          </a:scene3d>
          <a:extLst/>
        </p:spPr>
      </p:pic>
      <p:sp>
        <p:nvSpPr>
          <p:cNvPr id="46" name="TextBox 45"/>
          <p:cNvSpPr txBox="1"/>
          <p:nvPr/>
        </p:nvSpPr>
        <p:spPr>
          <a:xfrm>
            <a:off x="5940152" y="3722122"/>
            <a:ext cx="2109873" cy="461665"/>
          </a:xfrm>
          <a:prstGeom prst="rect">
            <a:avLst/>
          </a:prstGeom>
          <a:noFill/>
        </p:spPr>
        <p:txBody>
          <a:bodyPr wrap="none" rtlCol="0">
            <a:spAutoFit/>
          </a:bodyPr>
          <a:lstStyle/>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　　各社の担当者</a:t>
            </a:r>
            <a:endParaRPr lang="en-US" altLang="ja-JP" sz="1200" dirty="0" smtClean="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a:t>
            </a:r>
            <a:r>
              <a:rPr lang="en-US" altLang="ja-JP" sz="1200" dirty="0" smtClean="0">
                <a:solidFill>
                  <a:schemeClr val="accent4">
                    <a:lumMod val="50000"/>
                  </a:schemeClr>
                </a:solidFill>
                <a:latin typeface="Meiryo UI" pitchFamily="50" charset="-128"/>
                <a:ea typeface="Meiryo UI" pitchFamily="50" charset="-128"/>
                <a:cs typeface="Meiryo UI" pitchFamily="50" charset="-128"/>
              </a:rPr>
              <a:t>AXIS</a:t>
            </a:r>
            <a:r>
              <a:rPr lang="ja-JP" altLang="en-US" sz="1200" dirty="0" smtClean="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47" name="Straight Arrow Connector 46"/>
          <p:cNvCxnSpPr>
            <a:endCxn id="32" idx="3"/>
          </p:cNvCxnSpPr>
          <p:nvPr/>
        </p:nvCxnSpPr>
        <p:spPr>
          <a:xfrm flipH="1" flipV="1">
            <a:off x="5292080" y="2604337"/>
            <a:ext cx="1008112" cy="745073"/>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207748">
            <a:off x="5544135" y="2662968"/>
            <a:ext cx="99257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確認・更新</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Straight Arrow Connector 55"/>
          <p:cNvCxnSpPr>
            <a:stCxn id="44" idx="3"/>
            <a:endCxn id="51" idx="3"/>
          </p:cNvCxnSpPr>
          <p:nvPr/>
        </p:nvCxnSpPr>
        <p:spPr>
          <a:xfrm flipH="1">
            <a:off x="5281218" y="3400960"/>
            <a:ext cx="1018974" cy="71676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0605312">
            <a:off x="5540711" y="3860214"/>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Box 49"/>
          <p:cNvSpPr txBox="1"/>
          <p:nvPr/>
        </p:nvSpPr>
        <p:spPr>
          <a:xfrm>
            <a:off x="3923928" y="4355812"/>
            <a:ext cx="1368152"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給与マスタ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Rectangle 2050"/>
          <p:cNvSpPr>
            <a:spLocks noChangeArrowheads="1"/>
          </p:cNvSpPr>
          <p:nvPr/>
        </p:nvSpPr>
        <p:spPr bwMode="auto">
          <a:xfrm>
            <a:off x="154933" y="4708413"/>
            <a:ext cx="2177900" cy="30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200" b="0" dirty="0" smtClean="0">
                <a:latin typeface="Arial" panose="020B0604020202020204" pitchFamily="34" charset="0"/>
                <a:ea typeface="Meiryo UI" panose="020B0604030504040204" pitchFamily="50" charset="-128"/>
                <a:cs typeface="Arial" panose="020B0604020202020204" pitchFamily="34" charset="0"/>
              </a:rPr>
              <a:t>PE</a:t>
            </a:r>
            <a:r>
              <a:rPr lang="ja-JP" altLang="en-US" sz="1200" b="0" dirty="0" smtClean="0">
                <a:latin typeface="Arial" panose="020B0604020202020204" pitchFamily="34" charset="0"/>
                <a:ea typeface="Meiryo UI" panose="020B0604030504040204" pitchFamily="50" charset="-128"/>
                <a:cs typeface="Arial" panose="020B0604020202020204" pitchFamily="34" charset="0"/>
              </a:rPr>
              <a:t>勤怠システムの使用</a:t>
            </a:r>
            <a:r>
              <a:rPr lang="ja-JP" altLang="en-US" sz="1200" b="0" dirty="0">
                <a:latin typeface="Arial" panose="020B0604020202020204" pitchFamily="34" charset="0"/>
                <a:ea typeface="Meiryo UI" panose="020B0604030504040204" pitchFamily="50" charset="-128"/>
                <a:cs typeface="Arial" panose="020B0604020202020204" pitchFamily="34" charset="0"/>
              </a:rPr>
              <a:t>ある</a:t>
            </a:r>
            <a:r>
              <a:rPr lang="ja-JP" altLang="en-US" sz="1200" b="0" dirty="0" smtClean="0">
                <a:latin typeface="Arial" panose="020B0604020202020204" pitchFamily="34" charset="0"/>
                <a:ea typeface="Meiryo UI" panose="020B0604030504040204" pitchFamily="50" charset="-128"/>
                <a:cs typeface="Arial" panose="020B0604020202020204" pitchFamily="34" charset="0"/>
              </a:rPr>
              <a:t>場合</a:t>
            </a:r>
            <a:endParaRPr lang="en-US" altLang="ja-JP" sz="1200" b="0" dirty="0">
              <a:latin typeface="Arial" panose="020B0604020202020204" pitchFamily="34" charset="0"/>
              <a:ea typeface="Meiryo UI" panose="020B0604030504040204" pitchFamily="50" charset="-128"/>
              <a:cs typeface="Arial" panose="020B0604020202020204" pitchFamily="34" charset="0"/>
            </a:endParaRPr>
          </a:p>
        </p:txBody>
      </p:sp>
      <p:sp>
        <p:nvSpPr>
          <p:cNvPr id="54" name="Rectangle 53"/>
          <p:cNvSpPr/>
          <p:nvPr/>
        </p:nvSpPr>
        <p:spPr>
          <a:xfrm>
            <a:off x="107504" y="1475491"/>
            <a:ext cx="3096344" cy="321738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TextBox 57"/>
          <p:cNvSpPr txBox="1"/>
          <p:nvPr/>
        </p:nvSpPr>
        <p:spPr>
          <a:xfrm>
            <a:off x="372472" y="5225424"/>
            <a:ext cx="2183304" cy="369332"/>
          </a:xfrm>
          <a:prstGeom prst="rect">
            <a:avLst/>
          </a:prstGeom>
          <a:solidFill>
            <a:schemeClr val="accent3">
              <a:lumMod val="40000"/>
              <a:lumOff val="60000"/>
            </a:schemeClr>
          </a:solidFill>
        </p:spPr>
        <p:txBody>
          <a:bodyPr wrap="square" rtlCol="0">
            <a:spAutoFit/>
          </a:bodyPr>
          <a:lstStyle>
            <a:defPPr>
              <a:defRPr lang="ja-JP"/>
            </a:defPPr>
            <a:lvl1pPr algn="ctr">
              <a:defRPr>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ログシステムから取込</a:t>
            </a:r>
            <a:endParaRPr lang="en-US" altLang="ja-JP" dirty="0" smtClean="0"/>
          </a:p>
        </p:txBody>
      </p:sp>
      <p:cxnSp>
        <p:nvCxnSpPr>
          <p:cNvPr id="59" name="Straight Arrow Connector 58"/>
          <p:cNvCxnSpPr>
            <a:stCxn id="58" idx="3"/>
            <a:endCxn id="51" idx="1"/>
          </p:cNvCxnSpPr>
          <p:nvPr/>
        </p:nvCxnSpPr>
        <p:spPr>
          <a:xfrm flipV="1">
            <a:off x="2555776" y="4117722"/>
            <a:ext cx="1357290" cy="1292368"/>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2050"/>
          <p:cNvSpPr>
            <a:spLocks noChangeArrowheads="1"/>
          </p:cNvSpPr>
          <p:nvPr/>
        </p:nvSpPr>
        <p:spPr bwMode="auto">
          <a:xfrm>
            <a:off x="238924" y="5949280"/>
            <a:ext cx="2177900" cy="30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200" b="0" dirty="0" smtClean="0">
                <a:latin typeface="Arial" panose="020B0604020202020204" pitchFamily="34" charset="0"/>
                <a:ea typeface="Meiryo UI" panose="020B0604030504040204" pitchFamily="50" charset="-128"/>
                <a:cs typeface="Arial" panose="020B0604020202020204" pitchFamily="34" charset="0"/>
              </a:rPr>
              <a:t>PE</a:t>
            </a:r>
            <a:r>
              <a:rPr lang="ja-JP" altLang="en-US" sz="1200" b="0" dirty="0" smtClean="0">
                <a:latin typeface="Arial" panose="020B0604020202020204" pitchFamily="34" charset="0"/>
                <a:ea typeface="Meiryo UI" panose="020B0604030504040204" pitchFamily="50" charset="-128"/>
                <a:cs typeface="Arial" panose="020B0604020202020204" pitchFamily="34" charset="0"/>
              </a:rPr>
              <a:t>勤怠システムの使用ない場合</a:t>
            </a:r>
            <a:endParaRPr lang="en-US" altLang="ja-JP" sz="1200" b="0" dirty="0">
              <a:latin typeface="Arial" panose="020B0604020202020204" pitchFamily="34" charset="0"/>
              <a:ea typeface="Meiryo UI" panose="020B0604030504040204" pitchFamily="50" charset="-128"/>
              <a:cs typeface="Arial" panose="020B0604020202020204" pitchFamily="34" charset="0"/>
            </a:endParaRPr>
          </a:p>
        </p:txBody>
      </p:sp>
      <p:sp>
        <p:nvSpPr>
          <p:cNvPr id="64" name="Rectangle 63"/>
          <p:cNvSpPr/>
          <p:nvPr/>
        </p:nvSpPr>
        <p:spPr>
          <a:xfrm>
            <a:off x="107504" y="5062030"/>
            <a:ext cx="3096344" cy="90402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TextBox 36"/>
          <p:cNvSpPr txBox="1"/>
          <p:nvPr/>
        </p:nvSpPr>
        <p:spPr>
          <a:xfrm>
            <a:off x="5302942" y="4312096"/>
            <a:ext cx="1647631" cy="461665"/>
          </a:xfrm>
          <a:prstGeom prst="rect">
            <a:avLst/>
          </a:prstGeom>
          <a:noFill/>
        </p:spPr>
        <p:txBody>
          <a:bodyPr wrap="none" rtlCol="0">
            <a:spAutoFit/>
          </a:bodyPr>
          <a:lstStyle/>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a:t>
            </a:r>
            <a:r>
              <a:rPr lang="en-US" altLang="ja-JP" sz="1200" dirty="0" smtClean="0">
                <a:solidFill>
                  <a:schemeClr val="accent4">
                    <a:lumMod val="50000"/>
                  </a:schemeClr>
                </a:solidFill>
                <a:latin typeface="Meiryo UI" pitchFamily="50" charset="-128"/>
                <a:ea typeface="Meiryo UI" pitchFamily="50" charset="-128"/>
                <a:cs typeface="Meiryo UI" pitchFamily="50" charset="-128"/>
              </a:rPr>
              <a:t>Aureole</a:t>
            </a:r>
            <a:r>
              <a:rPr lang="ja-JP" altLang="en-US" sz="1200" dirty="0" smtClean="0">
                <a:solidFill>
                  <a:schemeClr val="accent4">
                    <a:lumMod val="50000"/>
                  </a:schemeClr>
                </a:solidFill>
                <a:latin typeface="Meiryo UI" pitchFamily="50" charset="-128"/>
                <a:ea typeface="Meiryo UI" pitchFamily="50" charset="-128"/>
                <a:cs typeface="Meiryo UI" pitchFamily="50" charset="-128"/>
              </a:rPr>
              <a:t>各社の給与</a:t>
            </a:r>
            <a:endParaRPr lang="en-US" altLang="ja-JP" sz="1200" dirty="0" smtClean="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担当がメンテナンス</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02111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4</a:t>
            </a:fld>
            <a:endParaRPr lang="en-US" altLang="ja-JP"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179512" y="60310"/>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（新）給</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与管</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理システム全体図</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・マスタデータ</a:t>
            </a: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TextBox 42"/>
          <p:cNvSpPr txBox="1"/>
          <p:nvPr/>
        </p:nvSpPr>
        <p:spPr>
          <a:xfrm>
            <a:off x="35496" y="1052736"/>
            <a:ext cx="877163" cy="369332"/>
          </a:xfrm>
          <a:prstGeom prst="rect">
            <a:avLst/>
          </a:prstGeom>
          <a:noFill/>
        </p:spPr>
        <p:txBody>
          <a:bodyPr wrap="none" rtlCol="0">
            <a:spAutoFit/>
          </a:bodyPr>
          <a:lstStyle/>
          <a:p>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初期時</a:t>
            </a:r>
            <a:endPar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TextBox 43"/>
          <p:cNvSpPr txBox="1"/>
          <p:nvPr/>
        </p:nvSpPr>
        <p:spPr>
          <a:xfrm>
            <a:off x="478179" y="1431940"/>
            <a:ext cx="2066891" cy="369332"/>
          </a:xfrm>
          <a:prstGeom prst="rect">
            <a:avLst/>
          </a:prstGeom>
          <a:solidFill>
            <a:schemeClr val="accent3">
              <a:lumMod val="40000"/>
              <a:lumOff val="60000"/>
            </a:schemeClr>
          </a:solidFill>
        </p:spPr>
        <p:txBody>
          <a:bodyPr wrap="square" rtlCol="0">
            <a:spAutoFit/>
          </a:bodyPr>
          <a:lstStyle/>
          <a:p>
            <a:pPr algn="ctr"/>
            <a:r>
              <a:rPr kumimoji="1" lang="ja-JP" altLang="en-US"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初期化データ</a:t>
            </a:r>
            <a:endParaRPr kumimoji="1" lang="ja-JP" altLang="en-US" dirty="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ectangle 45"/>
          <p:cNvSpPr/>
          <p:nvPr/>
        </p:nvSpPr>
        <p:spPr>
          <a:xfrm>
            <a:off x="3303386" y="1280930"/>
            <a:ext cx="5733110" cy="315618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Straight Arrow Connector 52"/>
          <p:cNvCxnSpPr/>
          <p:nvPr/>
        </p:nvCxnSpPr>
        <p:spPr>
          <a:xfrm>
            <a:off x="2627784" y="1687397"/>
            <a:ext cx="1800200"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4" name="Picture 53" descr="PC sm"/>
          <p:cNvPicPr>
            <a:picLocks noChangeAspect="1" noChangeArrowheads="1"/>
          </p:cNvPicPr>
          <p:nvPr/>
        </p:nvPicPr>
        <p:blipFill>
          <a:blip r:embed="rId3" cstate="print">
            <a:extLst/>
          </a:blip>
          <a:srcRect/>
          <a:stretch>
            <a:fillRect/>
          </a:stretch>
        </p:blipFill>
        <p:spPr bwMode="auto">
          <a:xfrm flipH="1">
            <a:off x="7702624" y="3082728"/>
            <a:ext cx="580566" cy="663999"/>
          </a:xfrm>
          <a:prstGeom prst="rect">
            <a:avLst/>
          </a:prstGeom>
          <a:noFill/>
          <a:scene3d>
            <a:camera prst="orthographicFront">
              <a:rot lat="0" lon="10800000" rev="0"/>
            </a:camera>
            <a:lightRig rig="threePt" dir="t"/>
          </a:scene3d>
          <a:extLst/>
        </p:spPr>
      </p:pic>
      <p:sp>
        <p:nvSpPr>
          <p:cNvPr id="55" name="TextBox 54"/>
          <p:cNvSpPr txBox="1"/>
          <p:nvPr/>
        </p:nvSpPr>
        <p:spPr>
          <a:xfrm>
            <a:off x="7070639" y="3789040"/>
            <a:ext cx="2109873" cy="461665"/>
          </a:xfrm>
          <a:prstGeom prst="rect">
            <a:avLst/>
          </a:prstGeom>
          <a:noFill/>
        </p:spPr>
        <p:txBody>
          <a:bodyPr wrap="none" rtlCol="0">
            <a:spAutoFit/>
          </a:bodyPr>
          <a:lstStyle/>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　　　　各</a:t>
            </a:r>
            <a:r>
              <a:rPr lang="ja-JP" altLang="en-US" sz="1200" dirty="0">
                <a:solidFill>
                  <a:schemeClr val="accent4">
                    <a:lumMod val="50000"/>
                  </a:schemeClr>
                </a:solidFill>
                <a:latin typeface="Meiryo UI" pitchFamily="50" charset="-128"/>
                <a:ea typeface="Meiryo UI" pitchFamily="50" charset="-128"/>
                <a:cs typeface="Meiryo UI" pitchFamily="50" charset="-128"/>
              </a:rPr>
              <a:t>社の担当者</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a:t>
            </a:r>
            <a:r>
              <a:rPr lang="en-US" altLang="ja-JP" sz="1200" dirty="0">
                <a:solidFill>
                  <a:schemeClr val="accent4">
                    <a:lumMod val="50000"/>
                  </a:schemeClr>
                </a:solidFill>
                <a:latin typeface="Meiryo UI" pitchFamily="50" charset="-128"/>
                <a:ea typeface="Meiryo UI" pitchFamily="50" charset="-128"/>
                <a:cs typeface="Meiryo UI" pitchFamily="50" charset="-128"/>
              </a:rPr>
              <a:t>AXIS</a:t>
            </a:r>
            <a:r>
              <a:rPr lang="ja-JP" altLang="en-US" sz="1200" dirty="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56" name="Straight Arrow Connector 55"/>
          <p:cNvCxnSpPr>
            <a:stCxn id="54" idx="3"/>
          </p:cNvCxnSpPr>
          <p:nvPr/>
        </p:nvCxnSpPr>
        <p:spPr>
          <a:xfrm flipH="1">
            <a:off x="6302556" y="3414728"/>
            <a:ext cx="1400068" cy="28922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779120" y="1412776"/>
            <a:ext cx="1648863" cy="523220"/>
          </a:xfrm>
          <a:prstGeom prst="rect">
            <a:avLst/>
          </a:prstGeom>
          <a:noFill/>
        </p:spPr>
        <p:txBody>
          <a:bodyPr wrap="square" rtlCol="0">
            <a:spAutoFit/>
          </a:bodyPr>
          <a:lstStyle/>
          <a:p>
            <a:r>
              <a:rPr lang="ja-JP" altLang="en-US" sz="1400" dirty="0" smtClean="0">
                <a:latin typeface="Tahoma" pitchFamily="34" charset="0"/>
                <a:ea typeface="Tahoma" pitchFamily="34" charset="0"/>
                <a:cs typeface="Tahoma" pitchFamily="34" charset="0"/>
              </a:rPr>
              <a:t>データベースに直接取込・入力する</a:t>
            </a:r>
            <a:endParaRPr lang="ja-JP" altLang="en-US" sz="1400" dirty="0">
              <a:latin typeface="Tahoma" pitchFamily="34" charset="0"/>
              <a:ea typeface="Meiryo UI" panose="020B0604030504040204" pitchFamily="50" charset="-128"/>
              <a:cs typeface="Tahoma" pitchFamily="34" charset="0"/>
            </a:endParaRPr>
          </a:p>
        </p:txBody>
      </p:sp>
      <p:sp>
        <p:nvSpPr>
          <p:cNvPr id="74" name="TextBox 73"/>
          <p:cNvSpPr txBox="1"/>
          <p:nvPr/>
        </p:nvSpPr>
        <p:spPr>
          <a:xfrm>
            <a:off x="4644008" y="3230062"/>
            <a:ext cx="1658548" cy="646331"/>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給与マスタ</a:t>
            </a:r>
            <a:endParaRPr lang="en-US" altLang="ja-JP"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（一時データ）</a:t>
            </a:r>
          </a:p>
        </p:txBody>
      </p:sp>
      <p:sp>
        <p:nvSpPr>
          <p:cNvPr id="76" name="TextBox 75"/>
          <p:cNvSpPr txBox="1"/>
          <p:nvPr/>
        </p:nvSpPr>
        <p:spPr>
          <a:xfrm rot="20870066">
            <a:off x="6545603" y="3566090"/>
            <a:ext cx="982961"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新規</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更新</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TextBox 78"/>
          <p:cNvSpPr txBox="1"/>
          <p:nvPr/>
        </p:nvSpPr>
        <p:spPr>
          <a:xfrm>
            <a:off x="4644008" y="3995772"/>
            <a:ext cx="1944216" cy="369332"/>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正式の給与マスタ</a:t>
            </a:r>
          </a:p>
        </p:txBody>
      </p:sp>
      <p:sp>
        <p:nvSpPr>
          <p:cNvPr id="83" name="TextBox 82"/>
          <p:cNvSpPr txBox="1"/>
          <p:nvPr/>
        </p:nvSpPr>
        <p:spPr>
          <a:xfrm>
            <a:off x="73047" y="2771636"/>
            <a:ext cx="877163" cy="369332"/>
          </a:xfrm>
          <a:prstGeom prst="rect">
            <a:avLst/>
          </a:prstGeom>
          <a:noFill/>
        </p:spPr>
        <p:txBody>
          <a:bodyPr wrap="none" rtlCol="0">
            <a:spAutoFit/>
          </a:bodyPr>
          <a:lstStyle/>
          <a:p>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更新時</a:t>
            </a:r>
            <a:endPar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25"/>
          <p:cNvSpPr txBox="1"/>
          <p:nvPr/>
        </p:nvSpPr>
        <p:spPr>
          <a:xfrm>
            <a:off x="3779912" y="908720"/>
            <a:ext cx="3741730" cy="369332"/>
          </a:xfrm>
          <a:prstGeom prst="rect">
            <a:avLst/>
          </a:prstGeom>
          <a:noFill/>
        </p:spPr>
        <p:txBody>
          <a:bodyPr wrap="none" rtlCol="0">
            <a:spAutoFit/>
          </a:bodyPr>
          <a:lstStyle/>
          <a:p>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（新）勤</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怠システム・給与サブシステム</a:t>
            </a:r>
          </a:p>
        </p:txBody>
      </p:sp>
      <p:sp>
        <p:nvSpPr>
          <p:cNvPr id="51" name="TextBox 50"/>
          <p:cNvSpPr txBox="1"/>
          <p:nvPr/>
        </p:nvSpPr>
        <p:spPr>
          <a:xfrm>
            <a:off x="3654140" y="3684191"/>
            <a:ext cx="773843" cy="307777"/>
          </a:xfrm>
          <a:prstGeom prst="rect">
            <a:avLst/>
          </a:prstGeom>
          <a:noFill/>
        </p:spPr>
        <p:txBody>
          <a:bodyPr wrap="square" rtlCol="0">
            <a:spAutoFit/>
          </a:bodyPr>
          <a:lstStyle>
            <a:defPPr>
              <a:defRPr lang="ja-JP"/>
            </a:defPPr>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確認</a:t>
            </a:r>
            <a:endParaRPr lang="ja-JP" altLang="en-US" dirty="0"/>
          </a:p>
        </p:txBody>
      </p:sp>
      <p:cxnSp>
        <p:nvCxnSpPr>
          <p:cNvPr id="30" name="Straight Connector 29"/>
          <p:cNvCxnSpPr/>
          <p:nvPr/>
        </p:nvCxnSpPr>
        <p:spPr>
          <a:xfrm>
            <a:off x="179512" y="2636912"/>
            <a:ext cx="816166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2900" y="4581128"/>
            <a:ext cx="3105337" cy="1384995"/>
          </a:xfrm>
          <a:prstGeom prst="rect">
            <a:avLst/>
          </a:prstGeom>
          <a:noFill/>
        </p:spPr>
        <p:txBody>
          <a:bodyPr wrap="none" rtlCol="0">
            <a:spAutoFit/>
          </a:bodyPr>
          <a:lstStyle/>
          <a:p>
            <a:r>
              <a:rPr lang="ja-JP" altLang="en-US" sz="1400" dirty="0">
                <a:solidFill>
                  <a:schemeClr val="tx2">
                    <a:lumMod val="60000"/>
                    <a:lumOff val="40000"/>
                  </a:schemeClr>
                </a:solidFill>
              </a:rPr>
              <a:t>ポリシーマスタ：</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a:solidFill>
                  <a:schemeClr val="tx2">
                    <a:lumMod val="60000"/>
                    <a:lumOff val="40000"/>
                  </a:schemeClr>
                </a:solidFill>
              </a:rPr>
              <a:t>社会保</a:t>
            </a:r>
            <a:r>
              <a:rPr lang="ja-JP" altLang="en-US" sz="1400" dirty="0" smtClean="0">
                <a:solidFill>
                  <a:schemeClr val="tx2">
                    <a:lumMod val="60000"/>
                    <a:lumOff val="40000"/>
                  </a:schemeClr>
                </a:solidFill>
              </a:rPr>
              <a:t>険</a:t>
            </a:r>
            <a:r>
              <a:rPr lang="ja-JP" altLang="en-US" sz="1400" dirty="0">
                <a:solidFill>
                  <a:schemeClr val="tx2">
                    <a:lumMod val="60000"/>
                    <a:lumOff val="40000"/>
                  </a:schemeClr>
                </a:solidFill>
              </a:rPr>
              <a:t>税率変更</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a:solidFill>
                  <a:schemeClr val="tx2">
                    <a:lumMod val="60000"/>
                    <a:lumOff val="40000"/>
                  </a:schemeClr>
                </a:solidFill>
              </a:rPr>
              <a:t>最低賃</a:t>
            </a:r>
            <a:r>
              <a:rPr lang="ja-JP" altLang="en-US" sz="1400" dirty="0" smtClean="0">
                <a:solidFill>
                  <a:schemeClr val="tx2">
                    <a:lumMod val="60000"/>
                    <a:lumOff val="40000"/>
                  </a:schemeClr>
                </a:solidFill>
              </a:rPr>
              <a:t>金</a:t>
            </a:r>
            <a:r>
              <a:rPr lang="ja-JP" altLang="en-US" sz="1400" dirty="0">
                <a:solidFill>
                  <a:schemeClr val="tx2">
                    <a:lumMod val="60000"/>
                    <a:lumOff val="40000"/>
                  </a:schemeClr>
                </a:solidFill>
              </a:rPr>
              <a:t>の課税対</a:t>
            </a:r>
            <a:r>
              <a:rPr lang="ja-JP" altLang="en-US" sz="1400" dirty="0" smtClean="0">
                <a:solidFill>
                  <a:schemeClr val="tx2">
                    <a:lumMod val="60000"/>
                    <a:lumOff val="40000"/>
                  </a:schemeClr>
                </a:solidFill>
              </a:rPr>
              <a:t>象の変更</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en-US" altLang="ja-JP" sz="1400" dirty="0">
                <a:solidFill>
                  <a:schemeClr val="tx2">
                    <a:lumMod val="60000"/>
                    <a:lumOff val="40000"/>
                  </a:schemeClr>
                </a:solidFill>
              </a:rPr>
              <a:t>PIT</a:t>
            </a:r>
            <a:r>
              <a:rPr lang="ja-JP" altLang="en-US" sz="1400" dirty="0" smtClean="0">
                <a:solidFill>
                  <a:schemeClr val="tx2">
                    <a:lumMod val="60000"/>
                    <a:lumOff val="40000"/>
                  </a:schemeClr>
                </a:solidFill>
              </a:rPr>
              <a:t>、その他</a:t>
            </a:r>
            <a:r>
              <a:rPr lang="ja-JP" altLang="en-US" sz="1400" dirty="0">
                <a:solidFill>
                  <a:schemeClr val="tx2">
                    <a:lumMod val="60000"/>
                    <a:lumOff val="40000"/>
                  </a:schemeClr>
                </a:solidFill>
              </a:rPr>
              <a:t>の税金</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a:solidFill>
                  <a:schemeClr val="tx2">
                    <a:lumMod val="60000"/>
                    <a:lumOff val="40000"/>
                  </a:schemeClr>
                </a:solidFill>
              </a:rPr>
              <a:t>賃金支払形態（</a:t>
            </a:r>
            <a:r>
              <a:rPr lang="en-US" altLang="ja-JP" sz="1400" dirty="0">
                <a:solidFill>
                  <a:schemeClr val="tx2">
                    <a:lumMod val="60000"/>
                    <a:lumOff val="40000"/>
                  </a:schemeClr>
                </a:solidFill>
              </a:rPr>
              <a:t>Gross/Net</a:t>
            </a:r>
            <a:r>
              <a:rPr lang="ja-JP" altLang="en-US" sz="1400" dirty="0" smtClean="0">
                <a:solidFill>
                  <a:schemeClr val="tx2">
                    <a:lumMod val="60000"/>
                    <a:lumOff val="40000"/>
                  </a:schemeClr>
                </a:solidFill>
              </a:rPr>
              <a:t>）の対応</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smtClean="0">
                <a:solidFill>
                  <a:schemeClr val="tx2">
                    <a:lumMod val="60000"/>
                    <a:lumOff val="40000"/>
                  </a:schemeClr>
                </a:solidFill>
              </a:rPr>
              <a:t>残業割増賃金の</a:t>
            </a:r>
            <a:r>
              <a:rPr lang="ja-JP" altLang="en-US" sz="1400" dirty="0">
                <a:solidFill>
                  <a:schemeClr val="tx2">
                    <a:lumMod val="60000"/>
                    <a:lumOff val="40000"/>
                  </a:schemeClr>
                </a:solidFill>
              </a:rPr>
              <a:t>計</a:t>
            </a:r>
            <a:r>
              <a:rPr lang="ja-JP" altLang="en-US" sz="1400" dirty="0" smtClean="0">
                <a:solidFill>
                  <a:schemeClr val="tx2">
                    <a:lumMod val="60000"/>
                    <a:lumOff val="40000"/>
                  </a:schemeClr>
                </a:solidFill>
              </a:rPr>
              <a:t>算</a:t>
            </a:r>
            <a:endParaRPr lang="en-US" altLang="ja-JP" sz="1400" dirty="0">
              <a:solidFill>
                <a:schemeClr val="tx2">
                  <a:lumMod val="60000"/>
                  <a:lumOff val="40000"/>
                </a:schemeClr>
              </a:solidFill>
            </a:endParaRPr>
          </a:p>
        </p:txBody>
      </p:sp>
      <p:sp>
        <p:nvSpPr>
          <p:cNvPr id="32" name="TextBox 31"/>
          <p:cNvSpPr txBox="1"/>
          <p:nvPr/>
        </p:nvSpPr>
        <p:spPr>
          <a:xfrm>
            <a:off x="4211960" y="4509120"/>
            <a:ext cx="4968552" cy="1384995"/>
          </a:xfrm>
          <a:prstGeom prst="rect">
            <a:avLst/>
          </a:prstGeom>
          <a:noFill/>
        </p:spPr>
        <p:txBody>
          <a:bodyPr wrap="square" rtlCol="0">
            <a:spAutoFit/>
          </a:bodyPr>
          <a:lstStyle/>
          <a:p>
            <a:r>
              <a:rPr lang="ja-JP" altLang="en-US" sz="1400" dirty="0" smtClean="0">
                <a:solidFill>
                  <a:schemeClr val="tx2">
                    <a:lumMod val="60000"/>
                    <a:lumOff val="40000"/>
                  </a:schemeClr>
                </a:solidFill>
              </a:rPr>
              <a:t>給与マスタ：</a:t>
            </a:r>
            <a:endParaRPr lang="en-US" altLang="ja-JP" sz="1400" dirty="0">
              <a:solidFill>
                <a:schemeClr val="tx2">
                  <a:lumMod val="60000"/>
                  <a:lumOff val="40000"/>
                </a:schemeClr>
              </a:solidFill>
            </a:endParaRPr>
          </a:p>
          <a:p>
            <a:r>
              <a:rPr lang="ja-JP" altLang="en-US" sz="1400" dirty="0">
                <a:solidFill>
                  <a:schemeClr val="tx2">
                    <a:lumMod val="60000"/>
                    <a:lumOff val="40000"/>
                  </a:schemeClr>
                </a:solidFill>
              </a:rPr>
              <a:t>　・基本給与（試用就業・正規）</a:t>
            </a:r>
            <a:endParaRPr lang="en-US" altLang="ja-JP" sz="1400" dirty="0">
              <a:solidFill>
                <a:schemeClr val="tx2">
                  <a:lumMod val="60000"/>
                  <a:lumOff val="40000"/>
                </a:schemeClr>
              </a:solidFill>
            </a:endParaRPr>
          </a:p>
          <a:p>
            <a:r>
              <a:rPr lang="ja-JP" altLang="en-US" sz="1400" dirty="0">
                <a:solidFill>
                  <a:schemeClr val="tx2">
                    <a:lumMod val="60000"/>
                    <a:lumOff val="40000"/>
                  </a:schemeClr>
                </a:solidFill>
              </a:rPr>
              <a:t>　・銀行情報</a:t>
            </a:r>
            <a:endParaRPr lang="en-US" altLang="ja-JP" sz="1400" dirty="0">
              <a:solidFill>
                <a:schemeClr val="tx2">
                  <a:lumMod val="60000"/>
                  <a:lumOff val="40000"/>
                </a:schemeClr>
              </a:solidFill>
            </a:endParaRPr>
          </a:p>
          <a:p>
            <a:r>
              <a:rPr lang="ja-JP" altLang="en-US" sz="1400" dirty="0">
                <a:solidFill>
                  <a:schemeClr val="tx2">
                    <a:lumMod val="60000"/>
                    <a:lumOff val="40000"/>
                  </a:schemeClr>
                </a:solidFill>
              </a:rPr>
              <a:t>　</a:t>
            </a:r>
            <a:r>
              <a:rPr lang="ja-JP" altLang="en-US" sz="1400" dirty="0" smtClean="0">
                <a:solidFill>
                  <a:schemeClr val="tx2">
                    <a:lumMod val="60000"/>
                    <a:lumOff val="40000"/>
                  </a:schemeClr>
                </a:solidFill>
              </a:rPr>
              <a:t>・各種手</a:t>
            </a:r>
            <a:r>
              <a:rPr lang="ja-JP" altLang="en-US" sz="1400" dirty="0">
                <a:solidFill>
                  <a:schemeClr val="tx2">
                    <a:lumMod val="60000"/>
                    <a:lumOff val="40000"/>
                  </a:schemeClr>
                </a:solidFill>
              </a:rPr>
              <a:t>当（駐車代、ガソリン代</a:t>
            </a:r>
            <a:r>
              <a:rPr lang="ja-JP" altLang="en-US" sz="1400" dirty="0" smtClean="0">
                <a:solidFill>
                  <a:schemeClr val="tx2">
                    <a:lumMod val="60000"/>
                    <a:lumOff val="40000"/>
                  </a:schemeClr>
                </a:solidFill>
              </a:rPr>
              <a:t>、日本語資格、</a:t>
            </a:r>
            <a:r>
              <a:rPr lang="ja-JP" altLang="en-US" sz="1400" dirty="0">
                <a:solidFill>
                  <a:schemeClr val="tx2">
                    <a:lumMod val="60000"/>
                    <a:lumOff val="40000"/>
                  </a:schemeClr>
                </a:solidFill>
              </a:rPr>
              <a:t>専門、役職</a:t>
            </a:r>
            <a:r>
              <a:rPr lang="en-US" altLang="ja-JP" sz="1400" dirty="0">
                <a:solidFill>
                  <a:schemeClr val="tx2">
                    <a:lumMod val="60000"/>
                    <a:lumOff val="40000"/>
                  </a:schemeClr>
                </a:solidFill>
              </a:rPr>
              <a:t>)</a:t>
            </a:r>
            <a:endParaRPr lang="ja-JP" altLang="en-US" sz="1400" dirty="0">
              <a:solidFill>
                <a:schemeClr val="tx2">
                  <a:lumMod val="60000"/>
                  <a:lumOff val="40000"/>
                </a:schemeClr>
              </a:solidFill>
            </a:endParaRPr>
          </a:p>
          <a:p>
            <a:r>
              <a:rPr lang="ja-JP" altLang="en-US" sz="1400" dirty="0">
                <a:solidFill>
                  <a:schemeClr val="tx2">
                    <a:lumMod val="60000"/>
                    <a:lumOff val="40000"/>
                  </a:schemeClr>
                </a:solidFill>
              </a:rPr>
              <a:t>　・即時手当（賞与など）</a:t>
            </a:r>
            <a:endParaRPr lang="en-US" altLang="ja-JP" sz="1400" dirty="0">
              <a:solidFill>
                <a:schemeClr val="tx2">
                  <a:lumMod val="60000"/>
                  <a:lumOff val="40000"/>
                </a:schemeClr>
              </a:solidFill>
            </a:endParaRPr>
          </a:p>
          <a:p>
            <a:r>
              <a:rPr lang="ja-JP" altLang="en-US" sz="1400" dirty="0">
                <a:solidFill>
                  <a:schemeClr val="tx2">
                    <a:lumMod val="60000"/>
                    <a:lumOff val="40000"/>
                  </a:schemeClr>
                </a:solidFill>
              </a:rPr>
              <a:t>　・変更管理⇒</a:t>
            </a:r>
            <a:r>
              <a:rPr lang="en-US" altLang="ja-JP" sz="1400" dirty="0">
                <a:solidFill>
                  <a:schemeClr val="tx2">
                    <a:lumMod val="60000"/>
                    <a:lumOff val="40000"/>
                  </a:schemeClr>
                </a:solidFill>
              </a:rPr>
              <a:t> </a:t>
            </a:r>
            <a:r>
              <a:rPr lang="ja-JP" altLang="en-US" sz="1400" dirty="0" smtClean="0">
                <a:solidFill>
                  <a:schemeClr val="tx2">
                    <a:lumMod val="60000"/>
                    <a:lumOff val="40000"/>
                  </a:schemeClr>
                </a:solidFill>
              </a:rPr>
              <a:t>遡及払いなど</a:t>
            </a:r>
            <a:endParaRPr lang="en-US" altLang="ja-JP" sz="1400" dirty="0">
              <a:solidFill>
                <a:schemeClr val="tx2">
                  <a:lumMod val="60000"/>
                  <a:lumOff val="40000"/>
                </a:schemeClr>
              </a:solidFill>
            </a:endParaRPr>
          </a:p>
        </p:txBody>
      </p:sp>
      <p:sp>
        <p:nvSpPr>
          <p:cNvPr id="33" name="Rounded Rectangular Callout 32"/>
          <p:cNvSpPr/>
          <p:nvPr/>
        </p:nvSpPr>
        <p:spPr>
          <a:xfrm>
            <a:off x="73047" y="3173555"/>
            <a:ext cx="3055558" cy="1195201"/>
          </a:xfrm>
          <a:prstGeom prst="wedgeRoundRectCallout">
            <a:avLst>
              <a:gd name="adj1" fmla="val 6322"/>
              <a:gd name="adj2" fmla="val 732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留意点：</a:t>
            </a:r>
            <a:r>
              <a:rPr lang="en-US" sz="1400" dirty="0"/>
              <a:t> </a:t>
            </a:r>
            <a:r>
              <a:rPr lang="ja-JP" altLang="en-US" sz="1400" dirty="0"/>
              <a:t>ポリシーが複数変更・追加する可能性がありますので、システムマスタ交換で対応出来るよう</a:t>
            </a:r>
            <a:r>
              <a:rPr lang="ja-JP" altLang="en-US" sz="1400" dirty="0" smtClean="0"/>
              <a:t>に</a:t>
            </a:r>
            <a:r>
              <a:rPr lang="ja-JP" altLang="en-US" sz="1400" dirty="0"/>
              <a:t>設計する必要があります。（システムの再設計・修正を防止する為）</a:t>
            </a:r>
            <a:endParaRPr lang="en-US" sz="1400" dirty="0"/>
          </a:p>
        </p:txBody>
      </p:sp>
      <p:sp>
        <p:nvSpPr>
          <p:cNvPr id="34" name="TextBox 33"/>
          <p:cNvSpPr txBox="1"/>
          <p:nvPr/>
        </p:nvSpPr>
        <p:spPr>
          <a:xfrm>
            <a:off x="4457024" y="1495568"/>
            <a:ext cx="1368152"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勤怠マスタ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TextBox 34"/>
          <p:cNvSpPr txBox="1"/>
          <p:nvPr/>
        </p:nvSpPr>
        <p:spPr>
          <a:xfrm>
            <a:off x="6038234" y="1494740"/>
            <a:ext cx="1639571"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給与マスタ</a:t>
            </a:r>
            <a:endParaRPr kumimoji="1" lang="en-US" altLang="ja-JP"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TextBox 38"/>
          <p:cNvSpPr txBox="1"/>
          <p:nvPr/>
        </p:nvSpPr>
        <p:spPr>
          <a:xfrm>
            <a:off x="4638675" y="2778116"/>
            <a:ext cx="1368152"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勤怠マスタ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0" name="Straight Arrow Connector 39"/>
          <p:cNvCxnSpPr/>
          <p:nvPr/>
        </p:nvCxnSpPr>
        <p:spPr>
          <a:xfrm flipH="1" flipV="1">
            <a:off x="6025859" y="2974795"/>
            <a:ext cx="1665521" cy="397520"/>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796575">
            <a:off x="6537940" y="2923550"/>
            <a:ext cx="982961"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新規</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更新</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7" name="Elbow Connector 46"/>
          <p:cNvCxnSpPr>
            <a:stCxn id="74" idx="1"/>
            <a:endCxn id="79" idx="1"/>
          </p:cNvCxnSpPr>
          <p:nvPr/>
        </p:nvCxnSpPr>
        <p:spPr>
          <a:xfrm rot="10800000" flipV="1">
            <a:off x="4644008" y="3553228"/>
            <a:ext cx="12700" cy="627210"/>
          </a:xfrm>
          <a:prstGeom prst="bentConnector3">
            <a:avLst>
              <a:gd name="adj1" fmla="val 1800000"/>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4" idx="3"/>
            <a:endCxn id="34" idx="2"/>
          </p:cNvCxnSpPr>
          <p:nvPr/>
        </p:nvCxnSpPr>
        <p:spPr>
          <a:xfrm flipH="1" flipV="1">
            <a:off x="5141100" y="1864900"/>
            <a:ext cx="2561524" cy="1549828"/>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583987">
            <a:off x="7162360" y="2147326"/>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Straight Arrow Connector 44"/>
          <p:cNvCxnSpPr/>
          <p:nvPr/>
        </p:nvCxnSpPr>
        <p:spPr>
          <a:xfrm flipH="1" flipV="1">
            <a:off x="7010420" y="2016472"/>
            <a:ext cx="683702" cy="1398255"/>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816283">
            <a:off x="5907115" y="2238193"/>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1546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5</a:t>
            </a:fld>
            <a:endParaRPr lang="en-US" altLang="ja-JP"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179512" y="60310"/>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（新）給</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与管</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理システム全体図</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）・毎日の作業実績（勤怠データ）</a:t>
            </a: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TextBox 42"/>
          <p:cNvSpPr txBox="1"/>
          <p:nvPr/>
        </p:nvSpPr>
        <p:spPr>
          <a:xfrm>
            <a:off x="179512" y="603617"/>
            <a:ext cx="646331"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毎日</a:t>
            </a:r>
          </a:p>
        </p:txBody>
      </p:sp>
      <p:sp>
        <p:nvSpPr>
          <p:cNvPr id="44" name="TextBox 43"/>
          <p:cNvSpPr txBox="1"/>
          <p:nvPr/>
        </p:nvSpPr>
        <p:spPr>
          <a:xfrm>
            <a:off x="1234873" y="2636912"/>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TextBox 44"/>
          <p:cNvSpPr txBox="1"/>
          <p:nvPr/>
        </p:nvSpPr>
        <p:spPr>
          <a:xfrm>
            <a:off x="4644008" y="2635695"/>
            <a:ext cx="1368152" cy="369332"/>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勤怠</a:t>
            </a: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ectangle 45"/>
          <p:cNvSpPr/>
          <p:nvPr/>
        </p:nvSpPr>
        <p:spPr>
          <a:xfrm>
            <a:off x="4211959" y="1784986"/>
            <a:ext cx="4760259" cy="186003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755576" y="1784987"/>
            <a:ext cx="2232248" cy="154462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TextBox 48"/>
          <p:cNvSpPr txBox="1"/>
          <p:nvPr/>
        </p:nvSpPr>
        <p:spPr>
          <a:xfrm>
            <a:off x="1117327" y="1884783"/>
            <a:ext cx="1508746" cy="369332"/>
          </a:xfrm>
          <a:prstGeom prst="rect">
            <a:avLst/>
          </a:prstGeom>
          <a:noFill/>
        </p:spPr>
        <p:txBody>
          <a:bodyPr wrap="none" rtlCol="0">
            <a:spAutoFit/>
          </a:bodyPr>
          <a:lstStyle/>
          <a:p>
            <a:r>
              <a:rPr lang="en-US" altLang="ja-JP"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POWEREGG</a:t>
            </a:r>
            <a:endPar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Straight Arrow Connector 52"/>
          <p:cNvCxnSpPr/>
          <p:nvPr/>
        </p:nvCxnSpPr>
        <p:spPr>
          <a:xfrm>
            <a:off x="2699792" y="2820361"/>
            <a:ext cx="1800200"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4" name="Picture 53" descr="PC sm"/>
          <p:cNvPicPr>
            <a:picLocks noChangeAspect="1" noChangeArrowheads="1"/>
          </p:cNvPicPr>
          <p:nvPr/>
        </p:nvPicPr>
        <p:blipFill>
          <a:blip r:embed="rId3" cstate="print">
            <a:extLst/>
          </a:blip>
          <a:srcRect/>
          <a:stretch>
            <a:fillRect/>
          </a:stretch>
        </p:blipFill>
        <p:spPr bwMode="auto">
          <a:xfrm flipH="1">
            <a:off x="7668344" y="2490230"/>
            <a:ext cx="580566" cy="663999"/>
          </a:xfrm>
          <a:prstGeom prst="rect">
            <a:avLst/>
          </a:prstGeom>
          <a:noFill/>
          <a:scene3d>
            <a:camera prst="orthographicFront">
              <a:rot lat="0" lon="10800000" rev="0"/>
            </a:camera>
            <a:lightRig rig="threePt" dir="t"/>
          </a:scene3d>
          <a:extLst/>
        </p:spPr>
      </p:pic>
      <p:sp>
        <p:nvSpPr>
          <p:cNvPr id="55" name="TextBox 54"/>
          <p:cNvSpPr txBox="1"/>
          <p:nvPr/>
        </p:nvSpPr>
        <p:spPr>
          <a:xfrm>
            <a:off x="6915713" y="3068002"/>
            <a:ext cx="2109873" cy="461665"/>
          </a:xfrm>
          <a:prstGeom prst="rect">
            <a:avLst/>
          </a:prstGeom>
          <a:noFill/>
        </p:spPr>
        <p:txBody>
          <a:bodyPr wrap="none" rtlCol="0">
            <a:spAutoFit/>
          </a:bodyPr>
          <a:lstStyle/>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　　　各</a:t>
            </a:r>
            <a:r>
              <a:rPr lang="ja-JP" altLang="en-US" sz="1200" dirty="0">
                <a:solidFill>
                  <a:schemeClr val="accent4">
                    <a:lumMod val="50000"/>
                  </a:schemeClr>
                </a:solidFill>
                <a:latin typeface="Meiryo UI" pitchFamily="50" charset="-128"/>
                <a:ea typeface="Meiryo UI" pitchFamily="50" charset="-128"/>
                <a:cs typeface="Meiryo UI" pitchFamily="50" charset="-128"/>
              </a:rPr>
              <a:t>社の担当者</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a:t>
            </a:r>
            <a:r>
              <a:rPr lang="en-US" altLang="ja-JP" sz="1200" dirty="0">
                <a:solidFill>
                  <a:schemeClr val="accent4">
                    <a:lumMod val="50000"/>
                  </a:schemeClr>
                </a:solidFill>
                <a:latin typeface="Meiryo UI" pitchFamily="50" charset="-128"/>
                <a:ea typeface="Meiryo UI" pitchFamily="50" charset="-128"/>
                <a:cs typeface="Meiryo UI" pitchFamily="50" charset="-128"/>
              </a:rPr>
              <a:t>AXIS</a:t>
            </a:r>
            <a:r>
              <a:rPr lang="ja-JP" altLang="en-US" sz="1200" dirty="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56" name="Straight Arrow Connector 55"/>
          <p:cNvCxnSpPr>
            <a:stCxn id="54" idx="3"/>
            <a:endCxn id="45" idx="3"/>
          </p:cNvCxnSpPr>
          <p:nvPr/>
        </p:nvCxnSpPr>
        <p:spPr>
          <a:xfrm flipH="1" flipV="1">
            <a:off x="6012160" y="2820361"/>
            <a:ext cx="1656184" cy="1869"/>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155369" y="2481806"/>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取込</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TextBox 57"/>
          <p:cNvSpPr txBox="1"/>
          <p:nvPr/>
        </p:nvSpPr>
        <p:spPr>
          <a:xfrm>
            <a:off x="6643844" y="2505052"/>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17"/>
          <p:cNvSpPr txBox="1"/>
          <p:nvPr/>
        </p:nvSpPr>
        <p:spPr>
          <a:xfrm>
            <a:off x="4628572" y="1412776"/>
            <a:ext cx="3741730"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（新）勤怠システム・給与サブシステム</a:t>
            </a:r>
          </a:p>
        </p:txBody>
      </p:sp>
      <p:sp>
        <p:nvSpPr>
          <p:cNvPr id="20" name="TextBox 19"/>
          <p:cNvSpPr txBox="1"/>
          <p:nvPr/>
        </p:nvSpPr>
        <p:spPr>
          <a:xfrm>
            <a:off x="4644008" y="5327371"/>
            <a:ext cx="1368152" cy="369332"/>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勤怠</a:t>
            </a: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20"/>
          <p:cNvSpPr/>
          <p:nvPr/>
        </p:nvSpPr>
        <p:spPr>
          <a:xfrm>
            <a:off x="4211959" y="4476662"/>
            <a:ext cx="4760259" cy="154462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Straight Arrow Connector 22"/>
          <p:cNvCxnSpPr/>
          <p:nvPr/>
        </p:nvCxnSpPr>
        <p:spPr>
          <a:xfrm>
            <a:off x="2699792" y="5512037"/>
            <a:ext cx="1800200"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PC sm"/>
          <p:cNvPicPr>
            <a:picLocks noChangeAspect="1" noChangeArrowheads="1"/>
          </p:cNvPicPr>
          <p:nvPr/>
        </p:nvPicPr>
        <p:blipFill>
          <a:blip r:embed="rId3" cstate="print">
            <a:extLst/>
          </a:blip>
          <a:srcRect/>
          <a:stretch>
            <a:fillRect/>
          </a:stretch>
        </p:blipFill>
        <p:spPr bwMode="auto">
          <a:xfrm flipH="1">
            <a:off x="7668344" y="5181906"/>
            <a:ext cx="580566" cy="663999"/>
          </a:xfrm>
          <a:prstGeom prst="rect">
            <a:avLst/>
          </a:prstGeom>
          <a:noFill/>
          <a:scene3d>
            <a:camera prst="orthographicFront">
              <a:rot lat="0" lon="10800000" rev="0"/>
            </a:camera>
            <a:lightRig rig="threePt" dir="t"/>
          </a:scene3d>
          <a:extLst/>
        </p:spPr>
      </p:pic>
      <p:sp>
        <p:nvSpPr>
          <p:cNvPr id="25" name="TextBox 24"/>
          <p:cNvSpPr txBox="1"/>
          <p:nvPr/>
        </p:nvSpPr>
        <p:spPr>
          <a:xfrm>
            <a:off x="6862346" y="4645294"/>
            <a:ext cx="2109873" cy="461665"/>
          </a:xfrm>
          <a:prstGeom prst="rect">
            <a:avLst/>
          </a:prstGeom>
          <a:noFill/>
        </p:spPr>
        <p:txBody>
          <a:bodyPr wrap="none" rtlCol="0">
            <a:spAutoFit/>
          </a:bodyPr>
          <a:lstStyle/>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　　　各社の担当者</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a:t>
            </a:r>
            <a:r>
              <a:rPr lang="en-US" altLang="ja-JP" sz="1200" dirty="0">
                <a:solidFill>
                  <a:schemeClr val="accent4">
                    <a:lumMod val="50000"/>
                  </a:schemeClr>
                </a:solidFill>
                <a:latin typeface="Meiryo UI" pitchFamily="50" charset="-128"/>
                <a:ea typeface="Meiryo UI" pitchFamily="50" charset="-128"/>
                <a:cs typeface="Meiryo UI" pitchFamily="50" charset="-128"/>
              </a:rPr>
              <a:t>AXIS</a:t>
            </a:r>
            <a:r>
              <a:rPr lang="ja-JP" altLang="en-US" sz="1200" dirty="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26" name="Straight Arrow Connector 25"/>
          <p:cNvCxnSpPr>
            <a:stCxn id="24" idx="3"/>
            <a:endCxn id="20" idx="3"/>
          </p:cNvCxnSpPr>
          <p:nvPr/>
        </p:nvCxnSpPr>
        <p:spPr>
          <a:xfrm flipH="1" flipV="1">
            <a:off x="6012160" y="5512037"/>
            <a:ext cx="1656184" cy="1869"/>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55369" y="5173482"/>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取込</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Box 27"/>
          <p:cNvSpPr txBox="1"/>
          <p:nvPr/>
        </p:nvSpPr>
        <p:spPr>
          <a:xfrm>
            <a:off x="6156176" y="5196728"/>
            <a:ext cx="982961"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更新</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Box 28"/>
          <p:cNvSpPr txBox="1"/>
          <p:nvPr/>
        </p:nvSpPr>
        <p:spPr>
          <a:xfrm>
            <a:off x="4628572" y="4104452"/>
            <a:ext cx="3741730"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（新）勤怠システム・給与サブシステム</a:t>
            </a:r>
          </a:p>
        </p:txBody>
      </p:sp>
      <p:sp>
        <p:nvSpPr>
          <p:cNvPr id="30" name="TextBox 29"/>
          <p:cNvSpPr txBox="1"/>
          <p:nvPr/>
        </p:nvSpPr>
        <p:spPr>
          <a:xfrm>
            <a:off x="733685" y="5019594"/>
            <a:ext cx="1910805" cy="646331"/>
          </a:xfrm>
          <a:prstGeom prst="rect">
            <a:avLst/>
          </a:prstGeom>
          <a:solidFill>
            <a:schemeClr val="accent3">
              <a:lumMod val="40000"/>
              <a:lumOff val="60000"/>
            </a:schemeClr>
          </a:solidFill>
        </p:spPr>
        <p:txBody>
          <a:bodyPr wrap="square" rtlCol="0">
            <a:spAutoFit/>
          </a:bodyPr>
          <a:lstStyle>
            <a:defPPr>
              <a:defRPr lang="ja-JP"/>
            </a:defPPr>
            <a:lvl1pPr algn="ctr">
              <a:defRPr>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ログシステムからのデータ</a:t>
            </a:r>
            <a:endParaRPr lang="en-US" altLang="ja-JP" dirty="0" smtClean="0"/>
          </a:p>
        </p:txBody>
      </p:sp>
      <p:sp>
        <p:nvSpPr>
          <p:cNvPr id="31" name="Rectangle 2050"/>
          <p:cNvSpPr>
            <a:spLocks noChangeArrowheads="1"/>
          </p:cNvSpPr>
          <p:nvPr/>
        </p:nvSpPr>
        <p:spPr bwMode="auto">
          <a:xfrm>
            <a:off x="558597" y="986410"/>
            <a:ext cx="4314361"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800" b="0" dirty="0">
                <a:latin typeface="Arial" panose="020B0604020202020204" pitchFamily="34" charset="0"/>
                <a:ea typeface="Meiryo UI" panose="020B0604030504040204" pitchFamily="50" charset="-128"/>
                <a:cs typeface="Arial" panose="020B0604020202020204" pitchFamily="34" charset="0"/>
              </a:rPr>
              <a:t>PE</a:t>
            </a:r>
            <a:r>
              <a:rPr lang="ja-JP" altLang="en-US" sz="1800" b="0" dirty="0">
                <a:latin typeface="Arial" panose="020B0604020202020204" pitchFamily="34" charset="0"/>
                <a:ea typeface="Meiryo UI" panose="020B0604030504040204" pitchFamily="50" charset="-128"/>
                <a:cs typeface="Arial" panose="020B0604020202020204" pitchFamily="34" charset="0"/>
              </a:rPr>
              <a:t>勤怠システムの使用ある場合</a:t>
            </a:r>
            <a:endParaRPr lang="en-US" altLang="ja-JP" sz="1800" b="0" dirty="0">
              <a:latin typeface="Arial" panose="020B0604020202020204" pitchFamily="34" charset="0"/>
              <a:ea typeface="Meiryo UI" panose="020B0604030504040204" pitchFamily="50" charset="-128"/>
              <a:cs typeface="Arial" panose="020B0604020202020204" pitchFamily="34" charset="0"/>
            </a:endParaRPr>
          </a:p>
        </p:txBody>
      </p:sp>
      <p:sp>
        <p:nvSpPr>
          <p:cNvPr id="32" name="Rectangle 2050"/>
          <p:cNvSpPr>
            <a:spLocks noChangeArrowheads="1"/>
          </p:cNvSpPr>
          <p:nvPr/>
        </p:nvSpPr>
        <p:spPr bwMode="auto">
          <a:xfrm>
            <a:off x="558597" y="3751153"/>
            <a:ext cx="3293323"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800" b="0" dirty="0">
                <a:latin typeface="Arial" panose="020B0604020202020204" pitchFamily="34" charset="0"/>
                <a:ea typeface="Meiryo UI" panose="020B0604030504040204" pitchFamily="50" charset="-128"/>
                <a:cs typeface="Arial" panose="020B0604020202020204" pitchFamily="34" charset="0"/>
              </a:rPr>
              <a:t>PE</a:t>
            </a:r>
            <a:r>
              <a:rPr lang="ja-JP" altLang="en-US" sz="1800" b="0" dirty="0">
                <a:latin typeface="Arial" panose="020B0604020202020204" pitchFamily="34" charset="0"/>
                <a:ea typeface="Meiryo UI" panose="020B0604030504040204" pitchFamily="50" charset="-128"/>
                <a:cs typeface="Arial" panose="020B0604020202020204" pitchFamily="34" charset="0"/>
              </a:rPr>
              <a:t>勤怠システムの使用ない場合</a:t>
            </a:r>
            <a:endParaRPr lang="en-US" altLang="ja-JP" sz="1800" b="0" dirty="0">
              <a:latin typeface="Arial" panose="020B0604020202020204" pitchFamily="34" charset="0"/>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232316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6</a:t>
            </a:fld>
            <a:endParaRPr lang="en-US" altLang="ja-JP"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179512" y="60310"/>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（新）給</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与管</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理システム全体図</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）・給与データ</a:t>
            </a: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TextBox 44"/>
          <p:cNvSpPr txBox="1"/>
          <p:nvPr/>
        </p:nvSpPr>
        <p:spPr>
          <a:xfrm>
            <a:off x="3491880" y="2348881"/>
            <a:ext cx="1667721" cy="369332"/>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一時給与データ</a:t>
            </a:r>
          </a:p>
        </p:txBody>
      </p:sp>
      <p:sp>
        <p:nvSpPr>
          <p:cNvPr id="46" name="Rectangle 45"/>
          <p:cNvSpPr/>
          <p:nvPr/>
        </p:nvSpPr>
        <p:spPr>
          <a:xfrm>
            <a:off x="251520" y="1206045"/>
            <a:ext cx="6120679" cy="40951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Straight Arrow Connector 55"/>
          <p:cNvCxnSpPr>
            <a:stCxn id="29" idx="2"/>
            <a:endCxn id="35" idx="0"/>
          </p:cNvCxnSpPr>
          <p:nvPr/>
        </p:nvCxnSpPr>
        <p:spPr>
          <a:xfrm flipH="1">
            <a:off x="1992873" y="1763044"/>
            <a:ext cx="21387" cy="409208"/>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540" y="5301208"/>
            <a:ext cx="8232940" cy="1169551"/>
          </a:xfrm>
          <a:prstGeom prst="rect">
            <a:avLst/>
          </a:prstGeom>
          <a:noFill/>
        </p:spPr>
        <p:txBody>
          <a:bodyPr wrap="square" rtlCol="0">
            <a:spAutoFit/>
          </a:bodyPr>
          <a:lstStyle/>
          <a:p>
            <a:r>
              <a:rPr lang="ja-JP" altLang="en-US" sz="1400" dirty="0"/>
              <a:t>給与締め処理を行います。</a:t>
            </a:r>
          </a:p>
          <a:p>
            <a:r>
              <a:rPr lang="ja-JP" altLang="en-US" sz="1400" dirty="0"/>
              <a:t> </a:t>
            </a:r>
            <a:r>
              <a:rPr lang="ja-JP" altLang="en-US" sz="1400" dirty="0" smtClean="0"/>
              <a:t>・従業員毎</a:t>
            </a:r>
            <a:r>
              <a:rPr lang="ja-JP" altLang="en-US" sz="1400" dirty="0"/>
              <a:t>に給与明細を計算します</a:t>
            </a:r>
            <a:r>
              <a:rPr lang="ja-JP" altLang="en-US" sz="1400" dirty="0" smtClean="0"/>
              <a:t>。社長に確認申請を提出します。</a:t>
            </a:r>
            <a:endParaRPr lang="en-US" altLang="ja-JP" sz="1400" dirty="0" smtClean="0"/>
          </a:p>
          <a:p>
            <a:r>
              <a:rPr lang="en-US" altLang="ja-JP" sz="1400" dirty="0" smtClean="0"/>
              <a:t> </a:t>
            </a:r>
            <a:r>
              <a:rPr lang="ja-JP" altLang="en-US" sz="1400" dirty="0" smtClean="0"/>
              <a:t>・確認を貰った後、締め処理を行い、</a:t>
            </a:r>
            <a:r>
              <a:rPr lang="ja-JP" altLang="en-US" sz="1400" dirty="0"/>
              <a:t>給与遍歴データ</a:t>
            </a:r>
            <a:r>
              <a:rPr lang="ja-JP" altLang="en-US" sz="1400" dirty="0" smtClean="0"/>
              <a:t>作ります。</a:t>
            </a:r>
            <a:r>
              <a:rPr lang="ja-JP" altLang="en-US" sz="1400" dirty="0"/>
              <a:t>締め後、給与データを修正出来ませ</a:t>
            </a:r>
            <a:r>
              <a:rPr lang="ja-JP" altLang="en-US" sz="1400" dirty="0" smtClean="0"/>
              <a:t>ん。</a:t>
            </a:r>
            <a:endParaRPr lang="en-US" altLang="ja-JP" sz="1400" dirty="0"/>
          </a:p>
          <a:p>
            <a:r>
              <a:rPr lang="en-US" altLang="ja-JP" sz="1400" dirty="0"/>
              <a:t> </a:t>
            </a:r>
            <a:r>
              <a:rPr lang="ja-JP" altLang="en-US" sz="1400" dirty="0" smtClean="0"/>
              <a:t>・従業員毎</a:t>
            </a:r>
            <a:r>
              <a:rPr lang="ja-JP" altLang="en-US" sz="1400" dirty="0"/>
              <a:t>に給与結果をメー</a:t>
            </a:r>
            <a:r>
              <a:rPr lang="ja-JP" altLang="en-US" sz="1400" dirty="0" smtClean="0"/>
              <a:t>ル送</a:t>
            </a:r>
            <a:r>
              <a:rPr lang="ja-JP" altLang="en-US" sz="1400" dirty="0"/>
              <a:t>信します。</a:t>
            </a:r>
            <a:endParaRPr lang="en-US" altLang="ja-JP" sz="1400" dirty="0"/>
          </a:p>
          <a:p>
            <a:r>
              <a:rPr lang="en-US" altLang="ja-JP" sz="1400" dirty="0"/>
              <a:t> </a:t>
            </a:r>
            <a:r>
              <a:rPr lang="ja-JP" altLang="en-US" sz="1400" dirty="0" smtClean="0"/>
              <a:t>・従業員が</a:t>
            </a:r>
            <a:r>
              <a:rPr lang="ja-JP" altLang="en-US" sz="1400" dirty="0"/>
              <a:t>自分の給与情報をシステム上</a:t>
            </a:r>
            <a:r>
              <a:rPr lang="ja-JP" altLang="en-US" sz="1400" dirty="0" smtClean="0"/>
              <a:t>に再確認出</a:t>
            </a:r>
            <a:r>
              <a:rPr lang="ja-JP" altLang="en-US" sz="1400" dirty="0"/>
              <a:t>来ます。</a:t>
            </a:r>
          </a:p>
        </p:txBody>
      </p:sp>
      <p:sp>
        <p:nvSpPr>
          <p:cNvPr id="37" name="TextBox 36"/>
          <p:cNvSpPr txBox="1"/>
          <p:nvPr/>
        </p:nvSpPr>
        <p:spPr>
          <a:xfrm>
            <a:off x="3491880" y="3203867"/>
            <a:ext cx="1667721" cy="369332"/>
          </a:xfrm>
          <a:prstGeom prst="rect">
            <a:avLst/>
          </a:prstGeom>
          <a:solidFill>
            <a:schemeClr val="tx2">
              <a:lumMod val="20000"/>
              <a:lumOff val="80000"/>
            </a:schemeClr>
          </a:solidFill>
        </p:spPr>
        <p:txBody>
          <a:bodyPr wrap="square" rtlCol="0">
            <a:spAutoFit/>
          </a:bodyPr>
          <a:lstStyle/>
          <a:p>
            <a:pPr algn="ct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a:t>
            </a: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Box 49"/>
          <p:cNvSpPr txBox="1"/>
          <p:nvPr/>
        </p:nvSpPr>
        <p:spPr>
          <a:xfrm>
            <a:off x="3347864" y="4229523"/>
            <a:ext cx="1998303" cy="369332"/>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給与データ（締）</a:t>
            </a:r>
          </a:p>
        </p:txBody>
      </p:sp>
      <p:cxnSp>
        <p:nvCxnSpPr>
          <p:cNvPr id="62" name="Straight Arrow Connector 61"/>
          <p:cNvCxnSpPr>
            <a:stCxn id="37" idx="2"/>
            <a:endCxn id="50" idx="0"/>
          </p:cNvCxnSpPr>
          <p:nvPr/>
        </p:nvCxnSpPr>
        <p:spPr>
          <a:xfrm>
            <a:off x="4325741" y="3573199"/>
            <a:ext cx="21275" cy="656324"/>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30571" y="764704"/>
            <a:ext cx="3741730"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（新）勤怠システム・給与サブシステム</a:t>
            </a:r>
          </a:p>
        </p:txBody>
      </p:sp>
      <p:sp>
        <p:nvSpPr>
          <p:cNvPr id="27" name="TextBox 26"/>
          <p:cNvSpPr txBox="1"/>
          <p:nvPr/>
        </p:nvSpPr>
        <p:spPr>
          <a:xfrm>
            <a:off x="5416586" y="2637174"/>
            <a:ext cx="955613" cy="307777"/>
          </a:xfrm>
          <a:prstGeom prst="rect">
            <a:avLst/>
          </a:prstGeom>
          <a:noFill/>
        </p:spPr>
        <p:txBody>
          <a:bodyPr wrap="square" rtlCol="0">
            <a:spAutoFit/>
          </a:bodyPr>
          <a:lstStyle>
            <a:defPPr>
              <a:defRPr lang="ja-JP"/>
            </a:defPPr>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確認</a:t>
            </a:r>
            <a:endParaRPr lang="ja-JP" altLang="en-US" dirty="0"/>
          </a:p>
        </p:txBody>
      </p:sp>
      <p:sp>
        <p:nvSpPr>
          <p:cNvPr id="20" name="TextBox 19"/>
          <p:cNvSpPr txBox="1"/>
          <p:nvPr/>
        </p:nvSpPr>
        <p:spPr>
          <a:xfrm>
            <a:off x="7163318" y="3305238"/>
            <a:ext cx="1571264" cy="646331"/>
          </a:xfrm>
          <a:prstGeom prst="rect">
            <a:avLst/>
          </a:prstGeom>
          <a:noFill/>
        </p:spPr>
        <p:txBody>
          <a:bodyPr wrap="none" rtlCol="0">
            <a:spAutoFit/>
          </a:bodyPr>
          <a:lstStyle/>
          <a:p>
            <a:r>
              <a:rPr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会計システム</a:t>
            </a:r>
            <a:endParaRPr lang="en-US" altLang="ja-JP"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LEMON</a:t>
            </a:r>
            <a:r>
              <a:rPr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3</a:t>
            </a:r>
            <a:r>
              <a:rPr lang="en-US" altLang="ja-JP"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20"/>
          <p:cNvSpPr/>
          <p:nvPr/>
        </p:nvSpPr>
        <p:spPr>
          <a:xfrm>
            <a:off x="6866679" y="3609891"/>
            <a:ext cx="1937301" cy="1709829"/>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181723" y="4221088"/>
            <a:ext cx="1368152" cy="369332"/>
          </a:xfrm>
          <a:prstGeom prst="rect">
            <a:avLst/>
          </a:prstGeom>
          <a:solidFill>
            <a:schemeClr val="accent4">
              <a:lumMod val="40000"/>
              <a:lumOff val="60000"/>
            </a:schemeClr>
          </a:solidFill>
        </p:spPr>
        <p:txBody>
          <a:bodyPr wrap="square" rtlCol="0">
            <a:spAutoFit/>
          </a:bodyPr>
          <a:lstStyle/>
          <a:p>
            <a:pPr algn="ctr"/>
            <a:r>
              <a:rPr kumimoji="1"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給与データ</a:t>
            </a:r>
            <a:endParaRPr kumimoji="1"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Straight Arrow Connector 22"/>
          <p:cNvCxnSpPr>
            <a:stCxn id="50" idx="3"/>
            <a:endCxn id="22" idx="1"/>
          </p:cNvCxnSpPr>
          <p:nvPr/>
        </p:nvCxnSpPr>
        <p:spPr>
          <a:xfrm flipV="1">
            <a:off x="5346167" y="4405754"/>
            <a:ext cx="1835556" cy="8435"/>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5" idx="3"/>
            <a:endCxn id="37" idx="3"/>
          </p:cNvCxnSpPr>
          <p:nvPr/>
        </p:nvCxnSpPr>
        <p:spPr>
          <a:xfrm>
            <a:off x="5159601" y="2533547"/>
            <a:ext cx="12700" cy="854986"/>
          </a:xfrm>
          <a:prstGeom prst="bentConnector3">
            <a:avLst>
              <a:gd name="adj1" fmla="val 1800000"/>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3567">
            <a:off x="1547603" y="1301381"/>
            <a:ext cx="935136" cy="461665"/>
          </a:xfrm>
          <a:prstGeom prst="rect">
            <a:avLst/>
          </a:prstGeom>
          <a:noFill/>
          <a:ln>
            <a:solidFill>
              <a:schemeClr val="tx1"/>
            </a:solidFill>
          </a:ln>
        </p:spPr>
        <p:txBody>
          <a:bodyPr wrap="square" rtlCol="0">
            <a:spAutoFit/>
          </a:bodyPr>
          <a:lstStyle/>
          <a:p>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給与計算依頼</a:t>
            </a: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6" name="Straight Arrow Connector 25"/>
          <p:cNvCxnSpPr>
            <a:stCxn id="30" idx="2"/>
            <a:endCxn id="45" idx="0"/>
          </p:cNvCxnSpPr>
          <p:nvPr/>
        </p:nvCxnSpPr>
        <p:spPr>
          <a:xfrm>
            <a:off x="4319972" y="2042599"/>
            <a:ext cx="5769" cy="30628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35896" y="1673267"/>
            <a:ext cx="1368152" cy="369332"/>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勤怠</a:t>
            </a: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TextBox 30"/>
          <p:cNvSpPr txBox="1"/>
          <p:nvPr/>
        </p:nvSpPr>
        <p:spPr>
          <a:xfrm>
            <a:off x="3851920" y="3716695"/>
            <a:ext cx="869149" cy="307777"/>
          </a:xfrm>
          <a:prstGeom prst="rect">
            <a:avLst/>
          </a:prstGeom>
          <a:noFill/>
        </p:spPr>
        <p:txBody>
          <a:bodyPr wrap="none" rtlCol="0">
            <a:spAutoFit/>
          </a:bodyPr>
          <a:lstStyle/>
          <a:p>
            <a:r>
              <a:rPr lang="ja-JP" altLang="en-US" sz="1400"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締め処理</a:t>
            </a:r>
            <a:endParaRPr lang="ja-JP" altLang="en-US" sz="1400"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Box 31"/>
          <p:cNvSpPr txBox="1"/>
          <p:nvPr/>
        </p:nvSpPr>
        <p:spPr>
          <a:xfrm>
            <a:off x="3612908" y="1268760"/>
            <a:ext cx="1391140"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給与マスタ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Straight Arrow Connector 32"/>
          <p:cNvCxnSpPr>
            <a:stCxn id="50" idx="2"/>
            <a:endCxn id="34" idx="0"/>
          </p:cNvCxnSpPr>
          <p:nvPr/>
        </p:nvCxnSpPr>
        <p:spPr>
          <a:xfrm>
            <a:off x="4347016" y="4598855"/>
            <a:ext cx="3252" cy="270305"/>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16856" y="4869160"/>
            <a:ext cx="1066824" cy="369332"/>
          </a:xfrm>
          <a:prstGeom prst="rect">
            <a:avLst/>
          </a:prstGeom>
          <a:solidFill>
            <a:schemeClr val="tx2">
              <a:lumMod val="20000"/>
              <a:lumOff val="80000"/>
            </a:schemeClr>
          </a:solidFill>
        </p:spPr>
        <p:txBody>
          <a:bodyPr wrap="square" rtlCol="0">
            <a:spAutoFit/>
          </a:bodyPr>
          <a:lstStyle/>
          <a:p>
            <a:pPr algn="ctr"/>
            <a:r>
              <a:rPr lang="en-US" altLang="ja-JP"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E</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メール</a:t>
            </a:r>
            <a:endPar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5" name="Picture 34" descr="PC sm"/>
          <p:cNvPicPr>
            <a:picLocks noChangeAspect="1" noChangeArrowheads="1"/>
          </p:cNvPicPr>
          <p:nvPr/>
        </p:nvPicPr>
        <p:blipFill>
          <a:blip r:embed="rId3" cstate="print">
            <a:extLst/>
          </a:blip>
          <a:srcRect/>
          <a:stretch>
            <a:fillRect/>
          </a:stretch>
        </p:blipFill>
        <p:spPr bwMode="auto">
          <a:xfrm flipH="1">
            <a:off x="1702590" y="2172252"/>
            <a:ext cx="580566" cy="663999"/>
          </a:xfrm>
          <a:prstGeom prst="rect">
            <a:avLst/>
          </a:prstGeom>
          <a:noFill/>
          <a:scene3d>
            <a:camera prst="orthographicFront">
              <a:rot lat="0" lon="10800000" rev="0"/>
            </a:camera>
            <a:lightRig rig="threePt" dir="t"/>
          </a:scene3d>
          <a:extLst/>
        </p:spPr>
      </p:pic>
      <p:sp>
        <p:nvSpPr>
          <p:cNvPr id="36" name="TextBox 35"/>
          <p:cNvSpPr txBox="1"/>
          <p:nvPr/>
        </p:nvSpPr>
        <p:spPr>
          <a:xfrm>
            <a:off x="1691680" y="2852936"/>
            <a:ext cx="730990" cy="276999"/>
          </a:xfrm>
          <a:prstGeom prst="rect">
            <a:avLst/>
          </a:prstGeom>
          <a:noFill/>
        </p:spPr>
        <p:txBody>
          <a:bodyPr wrap="square" rtlCol="0">
            <a:spAutoFit/>
          </a:bodyPr>
          <a:lstStyle/>
          <a:p>
            <a:pPr eaLnBrk="1" hangingPunct="1"/>
            <a:r>
              <a:rPr lang="en-US" altLang="ja-JP" sz="1200" dirty="0" smtClean="0">
                <a:solidFill>
                  <a:schemeClr val="accent4">
                    <a:lumMod val="50000"/>
                  </a:schemeClr>
                </a:solidFill>
                <a:latin typeface="Meiryo UI" pitchFamily="50" charset="-128"/>
                <a:ea typeface="Meiryo UI" pitchFamily="50" charset="-128"/>
                <a:cs typeface="Meiryo UI" pitchFamily="50" charset="-128"/>
              </a:rPr>
              <a:t>AXIS</a:t>
            </a:r>
          </a:p>
        </p:txBody>
      </p:sp>
      <p:cxnSp>
        <p:nvCxnSpPr>
          <p:cNvPr id="38" name="Straight Arrow Connector 37"/>
          <p:cNvCxnSpPr>
            <a:stCxn id="35" idx="1"/>
            <a:endCxn id="45" idx="1"/>
          </p:cNvCxnSpPr>
          <p:nvPr/>
        </p:nvCxnSpPr>
        <p:spPr>
          <a:xfrm>
            <a:off x="2283156" y="2504252"/>
            <a:ext cx="1208724" cy="29295"/>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5" idx="1"/>
            <a:endCxn id="31" idx="1"/>
          </p:cNvCxnSpPr>
          <p:nvPr/>
        </p:nvCxnSpPr>
        <p:spPr>
          <a:xfrm>
            <a:off x="2283156" y="2504252"/>
            <a:ext cx="1568764" cy="136633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71600" y="3045383"/>
            <a:ext cx="2115542" cy="400110"/>
          </a:xfrm>
          <a:prstGeom prst="rect">
            <a:avLst/>
          </a:prstGeom>
          <a:noFill/>
        </p:spPr>
        <p:txBody>
          <a:bodyPr wrap="square" rtlCol="0">
            <a:spAutoFit/>
          </a:bodyPr>
          <a:lstStyle/>
          <a:p>
            <a:pPr eaLnBrk="1" hangingPunct="1"/>
            <a:r>
              <a:rPr lang="ja-JP" altLang="en-US" sz="1000" dirty="0" smtClean="0">
                <a:solidFill>
                  <a:schemeClr val="accent4">
                    <a:lumMod val="50000"/>
                  </a:schemeClr>
                </a:solidFill>
                <a:latin typeface="Meiryo UI" pitchFamily="50" charset="-128"/>
                <a:ea typeface="Meiryo UI" pitchFamily="50" charset="-128"/>
                <a:cs typeface="Meiryo UI" pitchFamily="50" charset="-128"/>
              </a:rPr>
              <a:t>（</a:t>
            </a:r>
            <a:r>
              <a:rPr lang="en-US" altLang="ja-JP" sz="1000" dirty="0" smtClean="0">
                <a:solidFill>
                  <a:schemeClr val="accent4">
                    <a:lumMod val="50000"/>
                  </a:schemeClr>
                </a:solidFill>
                <a:latin typeface="Meiryo UI" pitchFamily="50" charset="-128"/>
                <a:ea typeface="Meiryo UI" pitchFamily="50" charset="-128"/>
                <a:cs typeface="Meiryo UI" pitchFamily="50" charset="-128"/>
              </a:rPr>
              <a:t>AXIS</a:t>
            </a:r>
            <a:r>
              <a:rPr lang="ja-JP" altLang="en-US" sz="1000" dirty="0" smtClean="0">
                <a:solidFill>
                  <a:schemeClr val="accent4">
                    <a:lumMod val="50000"/>
                  </a:schemeClr>
                </a:solidFill>
                <a:latin typeface="Meiryo UI" pitchFamily="50" charset="-128"/>
                <a:ea typeface="Meiryo UI" pitchFamily="50" charset="-128"/>
                <a:cs typeface="Meiryo UI" pitchFamily="50" charset="-128"/>
              </a:rPr>
              <a:t>より計算し、各社の担当者は計算結果使用して確認の申請する）</a:t>
            </a:r>
            <a:endParaRPr lang="en-US" altLang="ja-JP" sz="1000" dirty="0">
              <a:solidFill>
                <a:schemeClr val="accent4">
                  <a:lumMod val="50000"/>
                </a:schemeClr>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799971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7</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23"/>
          <p:cNvSpPr txBox="1"/>
          <p:nvPr/>
        </p:nvSpPr>
        <p:spPr>
          <a:xfrm>
            <a:off x="0" y="116632"/>
            <a:ext cx="8964488" cy="369332"/>
          </a:xfrm>
          <a:prstGeom prst="rect">
            <a:avLst/>
          </a:prstGeom>
          <a:noFill/>
        </p:spPr>
        <p:txBody>
          <a:bodyPr wrap="square" rtlCol="0">
            <a:spAutoFit/>
          </a:bodyPr>
          <a:lstStyle/>
          <a:p>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＜機能一覧＞</a:t>
            </a:r>
            <a:endParaRPr lang="en-US" b="1"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4675524"/>
              </p:ext>
            </p:extLst>
          </p:nvPr>
        </p:nvGraphicFramePr>
        <p:xfrm>
          <a:off x="683567" y="548680"/>
          <a:ext cx="7700021" cy="5654823"/>
        </p:xfrm>
        <a:graphic>
          <a:graphicData uri="http://schemas.openxmlformats.org/drawingml/2006/table">
            <a:tbl>
              <a:tblPr>
                <a:tableStyleId>{5C22544A-7EE6-4342-B048-85BDC9FD1C3A}</a:tableStyleId>
              </a:tblPr>
              <a:tblGrid>
                <a:gridCol w="504057"/>
                <a:gridCol w="5904656"/>
                <a:gridCol w="1291308"/>
              </a:tblGrid>
              <a:tr h="207423">
                <a:tc>
                  <a:txBody>
                    <a:bodyPr/>
                    <a:lstStyle/>
                    <a:p>
                      <a:pPr algn="ctr" rtl="0" fontAlgn="ctr"/>
                      <a:r>
                        <a:rPr lang="en-US" sz="1400" u="none" strike="noStrike" dirty="0">
                          <a:effectLst/>
                          <a:latin typeface="Meiryo UI" pitchFamily="50" charset="-128"/>
                          <a:ea typeface="Meiryo UI" pitchFamily="50" charset="-128"/>
                          <a:cs typeface="Meiryo UI" pitchFamily="50" charset="-128"/>
                        </a:rPr>
                        <a:t>No</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ctr" rtl="0" fontAlgn="ctr"/>
                      <a:r>
                        <a:rPr lang="ja-JP" altLang="en-US" sz="1400" u="none" strike="noStrike" dirty="0">
                          <a:effectLst/>
                          <a:latin typeface="Meiryo UI" pitchFamily="50" charset="-128"/>
                          <a:ea typeface="Meiryo UI" pitchFamily="50" charset="-128"/>
                          <a:cs typeface="Meiryo UI" pitchFamily="50" charset="-128"/>
                        </a:rPr>
                        <a:t>機能名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ctr" rtl="0"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cs typeface="Meiryo UI" pitchFamily="50" charset="-128"/>
                        </a:rPr>
                        <a:t>サブシステム</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7423">
                <a:tc>
                  <a:txBody>
                    <a:bodyPr/>
                    <a:lstStyle/>
                    <a:p>
                      <a:pPr algn="ctr" rtl="0" fontAlgn="ctr"/>
                      <a:r>
                        <a:rPr lang="en-US" sz="1400" u="none" strike="noStrike" dirty="0">
                          <a:effectLst/>
                          <a:latin typeface="Meiryo UI" pitchFamily="50" charset="-128"/>
                          <a:ea typeface="Meiryo UI" pitchFamily="50" charset="-128"/>
                          <a:cs typeface="Meiryo UI" pitchFamily="50" charset="-128"/>
                        </a:rPr>
                        <a:t>1</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ログイン、メニュー、組織図</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ctr" fontAlgn="ctr"/>
                      <a:r>
                        <a:rPr lang="ja-JP" altLang="en-US" sz="1400" b="0" i="0" u="none" strike="noStrike" dirty="0" smtClean="0">
                          <a:effectLst/>
                          <a:latin typeface="Meiryo UI" pitchFamily="50" charset="-128"/>
                          <a:ea typeface="Meiryo UI" pitchFamily="50" charset="-128"/>
                          <a:cs typeface="Meiryo UI" pitchFamily="50" charset="-128"/>
                        </a:rPr>
                        <a:t>勤怠</a:t>
                      </a:r>
                      <a:endParaRPr lang="en-US" sz="1400" b="0" i="0" u="none" strike="noStrike" dirty="0">
                        <a:effectLst/>
                        <a:latin typeface="Meiryo UI" pitchFamily="50" charset="-128"/>
                        <a:ea typeface="Meiryo UI" pitchFamily="50" charset="-128"/>
                        <a:cs typeface="Meiryo UI" pitchFamily="50" charset="-128"/>
                      </a:endParaRPr>
                    </a:p>
                  </a:txBody>
                  <a:tcPr marL="0" marR="0" marT="0" marB="0" anchor="ctr"/>
                </a:tc>
              </a:tr>
              <a:tr h="396007">
                <a:tc>
                  <a:txBody>
                    <a:bodyPr/>
                    <a:lstStyle/>
                    <a:p>
                      <a:pPr algn="ctr" rtl="0" fontAlgn="ctr"/>
                      <a:r>
                        <a:rPr kumimoji="1" lang="en-US" sz="1400" u="none" strike="noStrike" kern="1200" dirty="0" smtClean="0">
                          <a:solidFill>
                            <a:schemeClr val="dk1"/>
                          </a:solidFill>
                          <a:effectLst/>
                          <a:latin typeface="Meiryo UI" pitchFamily="50" charset="-128"/>
                          <a:ea typeface="Meiryo UI" pitchFamily="50" charset="-128"/>
                          <a:cs typeface="Meiryo UI" pitchFamily="50" charset="-128"/>
                        </a:rPr>
                        <a:t>2</a:t>
                      </a:r>
                      <a:endParaRPr kumimoji="1" 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ポリシーマスタマネジメント（リスト、登録、更新、削除、</a:t>
                      </a: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取込）</a:t>
                      </a:r>
                      <a:endParaRPr lang="en-US" sz="1400" u="none" strike="noStrike" dirty="0" smtClean="0">
                        <a:effectLst/>
                        <a:latin typeface="Meiryo UI" pitchFamily="50" charset="-128"/>
                        <a:ea typeface="Meiryo UI" pitchFamily="50" charset="-128"/>
                        <a:cs typeface="Meiryo UI" pitchFamily="50"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登録・変更の際、確認のプロセス処理を</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する</a:t>
                      </a:r>
                      <a:endPar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運用日付も管理する</a:t>
                      </a:r>
                      <a:endParaRPr kumimoji="1" lang="en-US" sz="1400" u="none" strike="noStrike" kern="1200" dirty="0" smtClean="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algn="ctr" fontAlgn="ctr"/>
                      <a:r>
                        <a:rPr lang="en-US" sz="1400" u="none" strike="noStrike" dirty="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給与</a:t>
                      </a:r>
                      <a:endParaRPr lang="en-US" sz="1400" b="0" i="0" u="none" strike="noStrike" dirty="0">
                        <a:effectLst/>
                        <a:latin typeface="Meiryo UI" pitchFamily="50" charset="-128"/>
                        <a:ea typeface="Meiryo UI" pitchFamily="50" charset="-128"/>
                        <a:cs typeface="Meiryo UI" pitchFamily="50" charset="-128"/>
                      </a:endParaRPr>
                    </a:p>
                  </a:txBody>
                  <a:tcPr marL="0" marR="0" marT="0" marB="0" anchor="ctr"/>
                </a:tc>
              </a:tr>
              <a:tr h="288032">
                <a:tc>
                  <a:txBody>
                    <a:bodyPr/>
                    <a:lstStyle/>
                    <a:p>
                      <a:pPr marL="0" algn="ctr" defTabSz="914400" rtl="0" eaLnBrk="1" fontAlgn="ctr" latinLnBrk="0" hangingPunct="1"/>
                      <a:r>
                        <a:rPr kumimoji="1" lang="en-US" sz="1400" u="none" strike="noStrike" kern="1200" dirty="0">
                          <a:solidFill>
                            <a:schemeClr val="dk1"/>
                          </a:solidFill>
                          <a:effectLst/>
                          <a:latin typeface="Meiryo UI" pitchFamily="50" charset="-128"/>
                          <a:ea typeface="Meiryo UI" pitchFamily="50" charset="-128"/>
                          <a:cs typeface="Meiryo UI" pitchFamily="50" charset="-128"/>
                        </a:rPr>
                        <a:t>3</a:t>
                      </a:r>
                    </a:p>
                  </a:txBody>
                  <a:tcPr marL="0" marR="0" marT="0" marB="0" anchor="ctr"/>
                </a:tc>
                <a:tc>
                  <a:txBody>
                    <a:bodyPr/>
                    <a:lstStyle/>
                    <a:p>
                      <a:pPr marL="0" algn="l" defTabSz="914400" rtl="0" eaLnBrk="1" fontAlgn="ctr" latinLnBrk="0" hangingPunct="1"/>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給与マスタ</a:t>
                      </a:r>
                      <a:r>
                        <a:rPr lang="ja-JP" altLang="en-US" sz="1400" u="none" strike="noStrike" dirty="0" smtClean="0">
                          <a:effectLst/>
                          <a:latin typeface="Meiryo UI" pitchFamily="50" charset="-128"/>
                          <a:ea typeface="Meiryo UI" pitchFamily="50" charset="-128"/>
                          <a:cs typeface="Meiryo UI" pitchFamily="50" charset="-128"/>
                        </a:rPr>
                        <a:t>マネジメント（リスト、登録、更新、削除、 取込）</a:t>
                      </a:r>
                    </a:p>
                    <a:p>
                      <a:pPr marL="0" marR="0" indent="0" algn="l"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登録・変更の際、確認のプロセス処理を</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する</a:t>
                      </a:r>
                      <a:endPar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運用日付も管理する</a:t>
                      </a:r>
                      <a:endParaRPr kumimoji="1" lang="en-US" sz="1400" u="none" strike="noStrike" kern="1200" dirty="0" smtClean="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en-US" sz="1400" u="none" strike="noStrike" kern="1200" dirty="0">
                          <a:solidFill>
                            <a:schemeClr val="dk1"/>
                          </a:solidFill>
                          <a:effectLst/>
                          <a:latin typeface="Meiryo UI" pitchFamily="50" charset="-128"/>
                          <a:ea typeface="Meiryo UI" pitchFamily="50" charset="-128"/>
                          <a:cs typeface="Meiryo UI" pitchFamily="50" charset="-128"/>
                        </a:rPr>
                        <a:t> </a:t>
                      </a:r>
                      <a:r>
                        <a:rPr kumimoji="1" lang="en-US" sz="1400" u="none" strike="noStrike" kern="1200" dirty="0" smtClean="0">
                          <a:solidFill>
                            <a:schemeClr val="dk1"/>
                          </a:solidFill>
                          <a:effectLst/>
                          <a:latin typeface="Meiryo UI" pitchFamily="50" charset="-128"/>
                          <a:ea typeface="Meiryo UI" pitchFamily="50" charset="-128"/>
                          <a:cs typeface="Meiryo UI" pitchFamily="50" charset="-128"/>
                        </a:rPr>
                        <a:t> </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給与</a:t>
                      </a:r>
                      <a:endParaRPr kumimoji="1" lang="en-US" sz="1400" u="none" strike="noStrike" kern="1200" dirty="0" smtClean="0">
                        <a:solidFill>
                          <a:schemeClr val="dk1"/>
                        </a:solidFill>
                        <a:effectLst/>
                        <a:latin typeface="Meiryo UI" pitchFamily="50" charset="-128"/>
                        <a:ea typeface="Meiryo UI" pitchFamily="50" charset="-128"/>
                        <a:cs typeface="Meiryo UI" pitchFamily="50" charset="-128"/>
                      </a:endParaRPr>
                    </a:p>
                    <a:p>
                      <a:pPr marL="0" algn="ctr" defTabSz="914400" rtl="0" eaLnBrk="1" fontAlgn="ctr" latinLnBrk="0" hangingPunct="1"/>
                      <a:endParaRPr kumimoji="1" 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r>
              <a:tr h="408561">
                <a:tc>
                  <a:txBody>
                    <a:bodyPr/>
                    <a:lstStyle/>
                    <a:p>
                      <a:pPr algn="ctr" rtl="0" fontAlgn="ctr"/>
                      <a:r>
                        <a:rPr lang="en-US" sz="1400" b="0" i="0" u="none" strike="noStrike" dirty="0">
                          <a:solidFill>
                            <a:schemeClr val="dk1"/>
                          </a:solidFill>
                          <a:effectLst/>
                          <a:latin typeface="Meiryo UI" pitchFamily="50" charset="-128"/>
                          <a:ea typeface="Meiryo UI" pitchFamily="50" charset="-128"/>
                          <a:cs typeface="Meiryo UI" pitchFamily="50" charset="-128"/>
                        </a:rPr>
                        <a:t>4</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賞与（</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Bonus</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登録（従業員毎のリスト、登録</a:t>
                      </a:r>
                      <a:r>
                        <a:rPr lang="en-US" altLang="ja-JP"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更新</a:t>
                      </a:r>
                      <a:r>
                        <a:rPr lang="en-US" altLang="ja-JP"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削除、取込</a:t>
                      </a:r>
                      <a:r>
                        <a:rPr lang="en-US" altLang="ja-JP" sz="1400" u="none" strike="noStrike" dirty="0" smtClean="0">
                          <a:effectLst/>
                          <a:latin typeface="Meiryo UI" pitchFamily="50" charset="-128"/>
                          <a:ea typeface="Meiryo UI" pitchFamily="50" charset="-128"/>
                          <a:cs typeface="Meiryo UI" pitchFamily="50" charset="-128"/>
                        </a:rPr>
                        <a:t>)</a:t>
                      </a:r>
                    </a:p>
                    <a:p>
                      <a:pPr algn="l" rtl="0"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cs typeface="Meiryo UI" pitchFamily="50" charset="-128"/>
                        </a:rPr>
                        <a:t> </a:t>
                      </a:r>
                      <a:r>
                        <a:rPr kumimoji="1" lang="ja-JP" altLang="en-US" sz="1400" b="0" i="0" u="none" strike="noStrike" kern="1200" dirty="0" smtClean="0">
                          <a:solidFill>
                            <a:schemeClr val="dk1"/>
                          </a:solidFill>
                          <a:effectLst/>
                          <a:latin typeface="Meiryo UI" pitchFamily="50" charset="-128"/>
                          <a:ea typeface="Meiryo UI" pitchFamily="50" charset="-128"/>
                          <a:cs typeface="Meiryo UI" pitchFamily="50" charset="-128"/>
                        </a:rPr>
                        <a:t>（毎月の</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PP</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 </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賞与、特別</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Bonus</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など）</a:t>
                      </a:r>
                      <a:endParaRPr kumimoji="1" lang="ja-JP" alt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給与</a:t>
                      </a:r>
                      <a:endParaRPr lang="en-US" sz="1400" b="0" i="0" u="none" strike="noStrike" dirty="0" smtClean="0">
                        <a:effectLst/>
                        <a:latin typeface="Meiryo UI" pitchFamily="50" charset="-128"/>
                        <a:ea typeface="Meiryo UI" pitchFamily="50" charset="-128"/>
                        <a:cs typeface="Meiryo UI" pitchFamily="50" charset="-128"/>
                      </a:endParaRPr>
                    </a:p>
                  </a:txBody>
                  <a:tcPr marL="0" marR="0" marT="0" marB="0" anchor="ctr"/>
                </a:tc>
              </a:tr>
              <a:tr h="201138">
                <a:tc rowSpan="4">
                  <a:txBody>
                    <a:bodyPr/>
                    <a:lstStyle/>
                    <a:p>
                      <a:pPr algn="ctr" rtl="0" fontAlgn="ctr"/>
                      <a:r>
                        <a:rPr lang="en-US" sz="1400" b="0" i="0" u="none" strike="noStrike" dirty="0">
                          <a:solidFill>
                            <a:schemeClr val="dk1"/>
                          </a:solidFill>
                          <a:effectLst/>
                          <a:latin typeface="Meiryo UI" pitchFamily="50" charset="-128"/>
                          <a:ea typeface="Meiryo UI" pitchFamily="50" charset="-128"/>
                          <a:cs typeface="Meiryo UI" pitchFamily="50" charset="-128"/>
                        </a:rPr>
                        <a:t>5</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遡及払い管理</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給与</a:t>
                      </a:r>
                      <a:endParaRPr lang="en-US" sz="1400" b="0" i="0" u="none" strike="noStrike" dirty="0" smtClean="0">
                        <a:effectLst/>
                        <a:latin typeface="Meiryo UI" pitchFamily="50" charset="-128"/>
                        <a:ea typeface="Meiryo UI" pitchFamily="50" charset="-128"/>
                        <a:cs typeface="Meiryo UI" pitchFamily="50" charset="-128"/>
                      </a:endParaRPr>
                    </a:p>
                    <a:p>
                      <a:pPr algn="ctr" fontAlgn="ctr"/>
                      <a:r>
                        <a:rPr lang="en-US" sz="1400" u="none" strike="noStrike" dirty="0">
                          <a:effectLst/>
                          <a:latin typeface="Meiryo UI" pitchFamily="50" charset="-128"/>
                          <a:ea typeface="Meiryo UI" pitchFamily="50" charset="-128"/>
                          <a:cs typeface="Meiryo UI" pitchFamily="50" charset="-128"/>
                        </a:rPr>
                        <a:t> </a:t>
                      </a:r>
                      <a:endParaRPr lang="en-US" sz="1400" b="0" i="0" u="none" strike="noStrike" dirty="0">
                        <a:effectLst/>
                        <a:latin typeface="Meiryo UI" pitchFamily="50" charset="-128"/>
                        <a:ea typeface="Meiryo UI" pitchFamily="50" charset="-128"/>
                        <a:cs typeface="Meiryo UI" pitchFamily="50" charset="-128"/>
                      </a:endParaRPr>
                    </a:p>
                  </a:txBody>
                  <a:tcPr marL="0" marR="0" marT="0" marB="0" anchor="ctr"/>
                </a:tc>
              </a:tr>
              <a:tr h="201138">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一覧を表示する（合計、月次明細）</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201138">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帳票を出力する（</a:t>
                      </a:r>
                      <a:r>
                        <a:rPr lang="en-US" sz="1400" u="none" strike="noStrike" dirty="0" err="1" smtClean="0">
                          <a:effectLst/>
                          <a:latin typeface="Meiryo UI" pitchFamily="50" charset="-128"/>
                          <a:ea typeface="Meiryo UI" pitchFamily="50" charset="-128"/>
                          <a:cs typeface="Meiryo UI" pitchFamily="50" charset="-128"/>
                        </a:rPr>
                        <a:t>pdf</a:t>
                      </a:r>
                      <a:r>
                        <a:rPr lang="ja-JP" altLang="en-US" sz="1400" u="none" strike="noStrike" dirty="0" smtClean="0">
                          <a:effectLst/>
                          <a:latin typeface="Meiryo UI" pitchFamily="50" charset="-128"/>
                          <a:ea typeface="Meiryo UI" pitchFamily="50" charset="-128"/>
                          <a:cs typeface="Meiryo UI" pitchFamily="50" charset="-128"/>
                        </a:rPr>
                        <a:t>、又は</a:t>
                      </a:r>
                      <a:r>
                        <a:rPr lang="en-US" altLang="ja-JP" sz="1400" u="none" strike="noStrike" dirty="0" smtClean="0">
                          <a:effectLst/>
                          <a:latin typeface="Meiryo UI" pitchFamily="50" charset="-128"/>
                          <a:ea typeface="Meiryo UI" pitchFamily="50" charset="-128"/>
                          <a:cs typeface="Meiryo UI" pitchFamily="50" charset="-128"/>
                        </a:rPr>
                        <a:t>Excel</a:t>
                      </a:r>
                      <a:r>
                        <a:rPr lang="ja-JP" altLang="en-US" sz="1400" u="none" strike="noStrike" dirty="0" smtClean="0">
                          <a:effectLst/>
                          <a:latin typeface="Meiryo UI" pitchFamily="50" charset="-128"/>
                          <a:ea typeface="Meiryo UI" pitchFamily="50" charset="-128"/>
                          <a:cs typeface="Meiryo UI" pitchFamily="50" charset="-128"/>
                        </a:rPr>
                        <a:t>）</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345799">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従業員毎に給与の増減分を登録する</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201138">
                <a:tc rowSpan="6">
                  <a:txBody>
                    <a:bodyPr/>
                    <a:lstStyle/>
                    <a:p>
                      <a:pPr algn="ctr" rtl="0" fontAlgn="ctr"/>
                      <a:r>
                        <a:rPr lang="en-US" sz="1400" b="0" i="0" u="none" strike="noStrike" dirty="0">
                          <a:solidFill>
                            <a:schemeClr val="dk1"/>
                          </a:solidFill>
                          <a:effectLst/>
                          <a:latin typeface="Meiryo UI" pitchFamily="50" charset="-128"/>
                          <a:ea typeface="Meiryo UI" pitchFamily="50" charset="-128"/>
                          <a:cs typeface="Meiryo UI" pitchFamily="50" charset="-128"/>
                        </a:rPr>
                        <a:t>6</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給与一覧</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rowSpan="6">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給与</a:t>
                      </a:r>
                      <a:endParaRPr lang="en-US" sz="1400" b="0" i="0" u="none" strike="noStrike" dirty="0" smtClean="0">
                        <a:effectLst/>
                        <a:latin typeface="Meiryo UI" pitchFamily="50" charset="-128"/>
                        <a:ea typeface="Meiryo UI" pitchFamily="50" charset="-128"/>
                        <a:cs typeface="Meiryo UI" pitchFamily="50" charset="-128"/>
                      </a:endParaRPr>
                    </a:p>
                    <a:p>
                      <a:pPr algn="ctr" fontAlgn="ctr"/>
                      <a:r>
                        <a:rPr lang="en-US" sz="1400" u="none" strike="noStrike" dirty="0">
                          <a:effectLst/>
                          <a:latin typeface="Meiryo UI" pitchFamily="50" charset="-128"/>
                          <a:ea typeface="Meiryo UI" pitchFamily="50" charset="-128"/>
                          <a:cs typeface="Meiryo UI" pitchFamily="50" charset="-128"/>
                        </a:rPr>
                        <a:t> </a:t>
                      </a:r>
                      <a:endParaRPr lang="en-US" sz="1400" b="0" i="0" u="none" strike="noStrike" dirty="0">
                        <a:effectLst/>
                        <a:latin typeface="Meiryo UI" pitchFamily="50" charset="-128"/>
                        <a:ea typeface="Meiryo UI" pitchFamily="50" charset="-128"/>
                        <a:cs typeface="Meiryo UI" pitchFamily="50" charset="-128"/>
                      </a:endParaRPr>
                    </a:p>
                  </a:txBody>
                  <a:tcPr marL="0" marR="0" marT="0" marB="0" anchor="ctr"/>
                </a:tc>
              </a:tr>
              <a:tr h="275456">
                <a:tc vMerge="1">
                  <a:txBody>
                    <a:bodyPr/>
                    <a:lstStyle/>
                    <a:p>
                      <a:endParaRPr lang="en-US"/>
                    </a:p>
                  </a:txBody>
                  <a:tcPr/>
                </a:tc>
                <a:tc>
                  <a:txBody>
                    <a:bodyPr/>
                    <a:lstStyle/>
                    <a:p>
                      <a:pPr algn="l" rtl="0" fontAlgn="ctr"/>
                      <a:r>
                        <a:rPr lang="ja-JP" altLang="en-US" sz="1400" u="none" strike="noStrike" baseline="0" dirty="0" smtClean="0">
                          <a:effectLst/>
                          <a:latin typeface="Meiryo UI" pitchFamily="50" charset="-128"/>
                          <a:ea typeface="Meiryo UI" pitchFamily="50" charset="-128"/>
                          <a:cs typeface="Meiryo UI" pitchFamily="50" charset="-128"/>
                        </a:rPr>
                        <a:t>  </a:t>
                      </a:r>
                      <a:r>
                        <a:rPr lang="fi-FI"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給与計算（計算の際、確認のプロセス処理を</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する）</a:t>
                      </a:r>
                      <a:endParaRPr lang="fi-FI"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201138">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一覧を表示する</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362048">
                <a:tc vMerge="1">
                  <a:txBody>
                    <a:bodyPr/>
                    <a:lstStyle/>
                    <a:p>
                      <a:endParaRPr 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de-DE" sz="1400" u="none" strike="noStrike" dirty="0">
                          <a:effectLst/>
                          <a:latin typeface="Meiryo UI" pitchFamily="50" charset="-128"/>
                          <a:ea typeface="Meiryo UI" pitchFamily="50" charset="-128"/>
                          <a:cs typeface="Meiryo UI" pitchFamily="50" charset="-128"/>
                        </a:rPr>
                        <a:t>  </a:t>
                      </a:r>
                      <a:r>
                        <a:rPr lang="de-DE"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帳票を出力する（リスト、明細）（</a:t>
                      </a:r>
                      <a:r>
                        <a:rPr lang="en-US" sz="1400" u="none" strike="noStrike" dirty="0" err="1" smtClean="0">
                          <a:effectLst/>
                          <a:latin typeface="Meiryo UI" pitchFamily="50" charset="-128"/>
                          <a:ea typeface="Meiryo UI" pitchFamily="50" charset="-128"/>
                          <a:cs typeface="Meiryo UI" pitchFamily="50" charset="-128"/>
                        </a:rPr>
                        <a:t>pdf</a:t>
                      </a:r>
                      <a:r>
                        <a:rPr lang="ja-JP" altLang="en-US" sz="1400" u="none" strike="noStrike" dirty="0" smtClean="0">
                          <a:effectLst/>
                          <a:latin typeface="Meiryo UI" pitchFamily="50" charset="-128"/>
                          <a:ea typeface="Meiryo UI" pitchFamily="50" charset="-128"/>
                          <a:cs typeface="Meiryo UI" pitchFamily="50" charset="-128"/>
                        </a:rPr>
                        <a:t>、又は</a:t>
                      </a:r>
                      <a:r>
                        <a:rPr lang="en-US" altLang="ja-JP" sz="1400" u="none" strike="noStrike" dirty="0" smtClean="0">
                          <a:effectLst/>
                          <a:latin typeface="Meiryo UI" pitchFamily="50" charset="-128"/>
                          <a:ea typeface="Meiryo UI" pitchFamily="50" charset="-128"/>
                          <a:cs typeface="Meiryo UI" pitchFamily="50" charset="-128"/>
                        </a:rPr>
                        <a:t>Excel</a:t>
                      </a:r>
                      <a:r>
                        <a:rPr lang="ja-JP" altLang="en-US" sz="1400" u="none" strike="noStrike" dirty="0" smtClean="0">
                          <a:effectLst/>
                          <a:latin typeface="Meiryo UI" pitchFamily="50" charset="-128"/>
                          <a:ea typeface="Meiryo UI" pitchFamily="50" charset="-128"/>
                          <a:cs typeface="Meiryo UI" pitchFamily="50" charset="-128"/>
                        </a:rPr>
                        <a:t>）</a:t>
                      </a:r>
                      <a:endParaRPr lang="en-US" sz="1400" b="0" i="0" u="none" strike="noStrike" dirty="0" smtClean="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201138">
                <a:tc vMerge="1">
                  <a:txBody>
                    <a:bodyPr/>
                    <a:lstStyle/>
                    <a:p>
                      <a:endParaRPr lang="en-US"/>
                    </a:p>
                  </a:txBody>
                  <a:tcPr/>
                </a:tc>
                <a:tc>
                  <a:txBody>
                    <a:bodyPr/>
                    <a:lstStyle/>
                    <a:p>
                      <a:pPr algn="l" rtl="0" fontAlgn="ct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締め処理 ー＞給与遍歴データ作る　</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207423">
                <a:tc vMerge="1">
                  <a:txBody>
                    <a:bodyPr/>
                    <a:lstStyle/>
                    <a:p>
                      <a:endParaRPr lang="en-US"/>
                    </a:p>
                  </a:txBody>
                  <a:tcPr/>
                </a:tc>
                <a:tc>
                  <a:txBody>
                    <a:bodyPr/>
                    <a:lstStyle/>
                    <a:p>
                      <a:pPr algn="l" rtl="0" fontAlgn="ct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メールを送信する（</a:t>
                      </a:r>
                      <a:r>
                        <a:rPr lang="en-US" sz="1400" u="none" strike="noStrike" dirty="0" smtClean="0">
                          <a:effectLst/>
                          <a:latin typeface="Meiryo UI" pitchFamily="50" charset="-128"/>
                          <a:ea typeface="Meiryo UI" pitchFamily="50" charset="-128"/>
                          <a:cs typeface="Meiryo UI" pitchFamily="50" charset="-128"/>
                        </a:rPr>
                        <a:t>E</a:t>
                      </a:r>
                      <a:r>
                        <a:rPr lang="ja-JP" altLang="en-US" sz="1400" u="none" strike="noStrike" dirty="0" smtClean="0">
                          <a:effectLst/>
                          <a:latin typeface="Meiryo UI" pitchFamily="50" charset="-128"/>
                          <a:ea typeface="Meiryo UI" pitchFamily="50" charset="-128"/>
                          <a:cs typeface="Meiryo UI" pitchFamily="50" charset="-128"/>
                        </a:rPr>
                        <a:t>メール）</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vMerge="1">
                  <a:txBody>
                    <a:bodyPr/>
                    <a:lstStyle/>
                    <a:p>
                      <a:endParaRPr lang="en-US"/>
                    </a:p>
                  </a:txBody>
                  <a:tcPr/>
                </a:tc>
              </a:tr>
              <a:tr h="320304">
                <a:tc>
                  <a:txBody>
                    <a:bodyPr/>
                    <a:lstStyle/>
                    <a:p>
                      <a:pPr marL="0" algn="ctr" defTabSz="914400" rtl="0" eaLnBrk="1" fontAlgn="ctr" latinLnBrk="0" hangingPunct="1"/>
                      <a:r>
                        <a:rPr kumimoji="1" lang="en-US" sz="1400" u="none" strike="noStrike" kern="1200" dirty="0" smtClean="0">
                          <a:solidFill>
                            <a:schemeClr val="dk1"/>
                          </a:solidFill>
                          <a:effectLst/>
                          <a:latin typeface="Meiryo UI" pitchFamily="50" charset="-128"/>
                          <a:ea typeface="Meiryo UI" pitchFamily="50" charset="-128"/>
                          <a:cs typeface="Meiryo UI" pitchFamily="50" charset="-128"/>
                        </a:rPr>
                        <a:t>7</a:t>
                      </a:r>
                      <a:endParaRPr kumimoji="1" 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marL="0" algn="l" defTabSz="914400" rtl="0" eaLnBrk="1" fontAlgn="ctr" latinLnBrk="0" hangingPunct="1"/>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給与明細参照（自分の給与のみ）</a:t>
                      </a:r>
                      <a:endParaRPr kumimoji="1" lang="fr-FR"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marL="0" algn="ctr" defTabSz="914400" rtl="0" eaLnBrk="1" fontAlgn="ctr" latinLnBrk="0" hangingPunct="1"/>
                      <a:r>
                        <a:rPr lang="ja-JP" altLang="en-US" sz="1400" u="none" strike="noStrike" dirty="0" smtClean="0">
                          <a:effectLst/>
                          <a:latin typeface="Meiryo UI" pitchFamily="50" charset="-128"/>
                          <a:ea typeface="Meiryo UI" pitchFamily="50" charset="-128"/>
                          <a:cs typeface="Meiryo UI" pitchFamily="50" charset="-128"/>
                        </a:rPr>
                        <a:t>給与</a:t>
                      </a:r>
                      <a:r>
                        <a:rPr lang="en-US" sz="1400" u="none" strike="noStrike" dirty="0" smtClean="0">
                          <a:effectLst/>
                          <a:latin typeface="Meiryo UI" pitchFamily="50" charset="-128"/>
                          <a:ea typeface="Meiryo UI" pitchFamily="50" charset="-128"/>
                          <a:cs typeface="Meiryo UI" pitchFamily="50" charset="-128"/>
                        </a:rPr>
                        <a:t> </a:t>
                      </a:r>
                      <a:endParaRPr kumimoji="1" 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r>
              <a:tr h="362048">
                <a:tc>
                  <a:txBody>
                    <a:bodyPr/>
                    <a:lstStyle/>
                    <a:p>
                      <a:pPr algn="ctr" rtl="0" fontAlgn="ctr"/>
                      <a:r>
                        <a:rPr lang="en-US" sz="1400" b="0" i="0" u="none" strike="noStrike" dirty="0" smtClean="0">
                          <a:solidFill>
                            <a:schemeClr val="dk1"/>
                          </a:solidFill>
                          <a:effectLst/>
                          <a:latin typeface="Meiryo UI" pitchFamily="50" charset="-128"/>
                          <a:ea typeface="Meiryo UI" pitchFamily="50" charset="-128"/>
                          <a:cs typeface="Meiryo UI" pitchFamily="50" charset="-128"/>
                        </a:rPr>
                        <a:t>8</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勤怠データ取込バッチ</a:t>
                      </a:r>
                      <a:endParaRPr lang="fr-FR"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給与</a:t>
                      </a:r>
                      <a:r>
                        <a:rPr lang="en-US" sz="1400" u="none" strike="noStrike" dirty="0">
                          <a:effectLst/>
                          <a:latin typeface="Meiryo UI" pitchFamily="50" charset="-128"/>
                          <a:ea typeface="Meiryo UI" pitchFamily="50" charset="-128"/>
                          <a:cs typeface="Meiryo UI" pitchFamily="50" charset="-128"/>
                        </a:rPr>
                        <a:t> </a:t>
                      </a:r>
                      <a:endParaRPr lang="en-US" sz="1400" b="0" i="0" u="none" strike="noStrike" dirty="0">
                        <a:effectLst/>
                        <a:latin typeface="Meiryo UI" pitchFamily="50" charset="-128"/>
                        <a:ea typeface="Meiryo UI" pitchFamily="50" charset="-128"/>
                        <a:cs typeface="Meiryo UI" pitchFamily="50" charset="-128"/>
                      </a:endParaRPr>
                    </a:p>
                  </a:txBody>
                  <a:tcPr marL="0" marR="0" marT="0" marB="0" anchor="ctr"/>
                </a:tc>
              </a:tr>
              <a:tr h="362048">
                <a:tc>
                  <a:txBody>
                    <a:bodyPr/>
                    <a:lstStyle/>
                    <a:p>
                      <a:pPr algn="ctr" rtl="0" fontAlgn="ctr"/>
                      <a:r>
                        <a:rPr lang="en-US" sz="1400" b="0" i="0" u="none" strike="noStrike" dirty="0" smtClean="0">
                          <a:solidFill>
                            <a:schemeClr val="dk1"/>
                          </a:solidFill>
                          <a:effectLst/>
                          <a:latin typeface="Meiryo UI" pitchFamily="50" charset="-128"/>
                          <a:ea typeface="Meiryo UI" pitchFamily="50" charset="-128"/>
                          <a:cs typeface="Meiryo UI" pitchFamily="50" charset="-128"/>
                        </a:rPr>
                        <a:t>9</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b="0" i="0" u="none" strike="noStrike" dirty="0" smtClean="0">
                          <a:solidFill>
                            <a:schemeClr val="dk1"/>
                          </a:solidFill>
                          <a:effectLst/>
                          <a:latin typeface="Meiryo UI" pitchFamily="50" charset="-128"/>
                          <a:ea typeface="Meiryo UI" pitchFamily="50" charset="-128"/>
                          <a:cs typeface="Meiryo UI" pitchFamily="50" charset="-128"/>
                        </a:rPr>
                        <a:t>会計システム（</a:t>
                      </a:r>
                      <a:r>
                        <a:rPr lang="en-US" altLang="ja-JP" sz="1400" b="0" i="0" u="none" strike="noStrike" dirty="0" smtClean="0">
                          <a:solidFill>
                            <a:schemeClr val="dk1"/>
                          </a:solidFill>
                          <a:effectLst/>
                          <a:latin typeface="Meiryo UI" pitchFamily="50" charset="-128"/>
                          <a:ea typeface="Meiryo UI" pitchFamily="50" charset="-128"/>
                          <a:cs typeface="Meiryo UI" pitchFamily="50" charset="-128"/>
                        </a:rPr>
                        <a:t>Lemon3)</a:t>
                      </a:r>
                      <a:r>
                        <a:rPr lang="ja-JP" altLang="en-US" sz="1400" b="0" i="0" u="none" strike="noStrike" dirty="0" smtClean="0">
                          <a:solidFill>
                            <a:schemeClr val="dk1"/>
                          </a:solidFill>
                          <a:effectLst/>
                          <a:latin typeface="Meiryo UI" pitchFamily="50" charset="-128"/>
                          <a:ea typeface="Meiryo UI" pitchFamily="50" charset="-128"/>
                          <a:cs typeface="Meiryo UI" pitchFamily="50" charset="-128"/>
                        </a:rPr>
                        <a:t>のファイル出力</a:t>
                      </a:r>
                      <a:endParaRPr lang="fr-FR"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給与</a:t>
                      </a:r>
                      <a:r>
                        <a:rPr lang="en-US" sz="1400" u="none" strike="noStrike" dirty="0">
                          <a:effectLst/>
                          <a:latin typeface="Meiryo UI" pitchFamily="50" charset="-128"/>
                          <a:ea typeface="Meiryo UI" pitchFamily="50" charset="-128"/>
                          <a:cs typeface="Meiryo UI" pitchFamily="50" charset="-128"/>
                        </a:rPr>
                        <a:t> </a:t>
                      </a:r>
                      <a:endParaRPr lang="en-US" sz="1400" b="0" i="0" u="none" strike="noStrike" dirty="0">
                        <a:effectLst/>
                        <a:latin typeface="Meiryo UI" pitchFamily="50" charset="-128"/>
                        <a:ea typeface="Meiryo UI" pitchFamily="50" charset="-128"/>
                        <a:cs typeface="Meiryo UI" pitchFamily="50" charset="-128"/>
                      </a:endParaRPr>
                    </a:p>
                  </a:txBody>
                  <a:tcPr marL="0" marR="0" marT="0" marB="0" anchor="ctr"/>
                </a:tc>
              </a:tr>
            </a:tbl>
          </a:graphicData>
        </a:graphic>
      </p:graphicFrame>
    </p:spTree>
    <p:extLst>
      <p:ext uri="{BB962C8B-B14F-4D97-AF65-F5344CB8AC3E}">
        <p14:creationId xmlns:p14="http://schemas.microsoft.com/office/powerpoint/2010/main" val="1903965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8</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050"/>
          <p:cNvSpPr>
            <a:spLocks noChangeArrowheads="1"/>
          </p:cNvSpPr>
          <p:nvPr/>
        </p:nvSpPr>
        <p:spPr bwMode="auto">
          <a:xfrm>
            <a:off x="185631"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パッケージ製品との比較</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4185071641"/>
              </p:ext>
            </p:extLst>
          </p:nvPr>
        </p:nvGraphicFramePr>
        <p:xfrm>
          <a:off x="395536" y="764704"/>
          <a:ext cx="8352928" cy="5684520"/>
        </p:xfrm>
        <a:graphic>
          <a:graphicData uri="http://schemas.openxmlformats.org/drawingml/2006/table">
            <a:tbl>
              <a:tblPr firstRow="1" bandRow="1">
                <a:tableStyleId>{5C22544A-7EE6-4342-B048-85BDC9FD1C3A}</a:tableStyleId>
              </a:tblPr>
              <a:tblGrid>
                <a:gridCol w="2016224"/>
                <a:gridCol w="2016224"/>
                <a:gridCol w="2016224"/>
                <a:gridCol w="2304256"/>
              </a:tblGrid>
              <a:tr h="223715">
                <a:tc>
                  <a:txBody>
                    <a:bodyPr/>
                    <a:lstStyle/>
                    <a:p>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Lemon3</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給与管理</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備考</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人事情報管理</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129911">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社員の情報（名前、入社日）</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0">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所属部門、グループ</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職務能力</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各社で</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Excel</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管理を継続</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学歴</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経歴</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各社で</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Excel</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管理を継続</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06855">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家族構成（扶養の有無）</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システム上は扶養の人数のみ管理</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詳細情報は各社</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Excel</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管理を継続</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勤務時間管理</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勤務時間実績</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シフト勤務</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13426">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残業（平日、休日、深夜）</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給与計算</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3355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タイムカード</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指紋認証からの</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勤怠実績収集</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給与計算</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05073">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給与</a:t>
                      </a:r>
                      <a:r>
                        <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賞与計算</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各種税金の計算</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遡及計算処理</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休暇管理</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23715">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各種休暇の管理</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保険関係</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23715">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社会保険、健康保険の計算</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保険局への申請は、個別の指定ソフト</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9</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050"/>
          <p:cNvSpPr>
            <a:spLocks noChangeArrowheads="1"/>
          </p:cNvSpPr>
          <p:nvPr/>
        </p:nvSpPr>
        <p:spPr bwMode="auto">
          <a:xfrm>
            <a:off x="185631"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システム運用時の役割分担</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147925698"/>
              </p:ext>
            </p:extLst>
          </p:nvPr>
        </p:nvGraphicFramePr>
        <p:xfrm>
          <a:off x="395536" y="624840"/>
          <a:ext cx="8352928" cy="2956560"/>
        </p:xfrm>
        <a:graphic>
          <a:graphicData uri="http://schemas.openxmlformats.org/drawingml/2006/table">
            <a:tbl>
              <a:tblPr firstRow="1" bandRow="1">
                <a:tableStyleId>{5C22544A-7EE6-4342-B048-85BDC9FD1C3A}</a:tableStyleId>
              </a:tblPr>
              <a:tblGrid>
                <a:gridCol w="2808312"/>
                <a:gridCol w="1656184"/>
                <a:gridCol w="1584176"/>
                <a:gridCol w="2304256"/>
              </a:tblGrid>
              <a:tr h="223715">
                <a:tc>
                  <a:txBody>
                    <a:bodyPr/>
                    <a:lstStyle/>
                    <a:p>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AXIS</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各社</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備考</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システム運用</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129911">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各社のマスタ運用チェック</a:t>
                      </a:r>
                      <a:endParaRPr lang="en-US" altLang="ja-JP"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・社員の入退社</a:t>
                      </a:r>
                      <a:endParaRPr lang="en-US" altLang="ja-JP"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・試用期間</a:t>
                      </a:r>
                      <a:r>
                        <a:rPr lang="en-US" altLang="ja-JP"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本採用</a:t>
                      </a:r>
                      <a:endParaRPr lang="en-US" altLang="ja-JP"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・昇給</a:t>
                      </a:r>
                      <a:endParaRPr lang="en-US" altLang="ja-JP"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マスタ情報が期限までに正しく入力されているかチェック</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r>
              <a:tr h="0">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給与計算業務</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法律</a:t>
                      </a:r>
                      <a:r>
                        <a:rPr lang="en-US" altLang="ja-JP"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規定改定情報の取得</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マスタ運用</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05073">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社員の入退社情報の登録</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社員のステータス（試用期間、本採用）の登録</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13426">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各種手当て情報の登録</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給与、昇給登録</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5935</TotalTime>
  <Words>2360</Words>
  <Application>Microsoft Office PowerPoint</Application>
  <PresentationFormat>On-screen Show (4:3)</PresentationFormat>
  <Paragraphs>315</Paragraphs>
  <Slides>11</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4" baseType="lpstr">
      <vt:lpstr>Office ​​テーマ</vt:lpstr>
      <vt:lpstr>ﾌﾘｰﾗﾝｽ 97 図形</vt:lpstr>
      <vt:lpstr>ビットマップ イメージ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まつしま ただゆき</dc:creator>
  <cp:lastModifiedBy>Tomohiko Hasegawa</cp:lastModifiedBy>
  <cp:revision>664</cp:revision>
  <cp:lastPrinted>2016-05-31T04:59:02Z</cp:lastPrinted>
  <dcterms:created xsi:type="dcterms:W3CDTF">2014-07-09T10:13:35Z</dcterms:created>
  <dcterms:modified xsi:type="dcterms:W3CDTF">2016-05-31T07:25:45Z</dcterms:modified>
</cp:coreProperties>
</file>