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6" r:id="rId2"/>
    <p:sldId id="274" r:id="rId3"/>
    <p:sldId id="293" r:id="rId4"/>
    <p:sldId id="281" r:id="rId5"/>
    <p:sldId id="288" r:id="rId6"/>
    <p:sldId id="285" r:id="rId7"/>
    <p:sldId id="289" r:id="rId8"/>
    <p:sldId id="276" r:id="rId9"/>
    <p:sldId id="294" r:id="rId10"/>
    <p:sldId id="295" r:id="rId11"/>
    <p:sldId id="296" r:id="rId12"/>
  </p:sldIdLst>
  <p:sldSz cx="9144000" cy="6858000" type="screen4x3"/>
  <p:notesSz cx="7099300" cy="10234613"/>
  <p:defaultTex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p:defaultTextStyle>
  <p:extLst>
    <p:ext uri="{521415D9-36F7-43E2-AB2F-B90AF26B5E84}">
      <p14:sectionLst xmlns:p14="http://schemas.microsoft.com/office/powerpoint/2010/main">
        <p14:section name="Default Section" id="{5EC363DC-BBA0-441F-B1C3-C8FCA66AA457}">
          <p14:sldIdLst>
            <p14:sldId id="266"/>
            <p14:sldId id="274"/>
            <p14:sldId id="293"/>
            <p14:sldId id="281"/>
            <p14:sldId id="288"/>
            <p14:sldId id="285"/>
            <p14:sldId id="289"/>
            <p14:sldId id="276"/>
            <p14:sldId id="294"/>
            <p14:sldId id="295"/>
            <p14:sldId id="2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0316"/>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1" autoAdjust="0"/>
    <p:restoredTop sz="94660"/>
  </p:normalViewPr>
  <p:slideViewPr>
    <p:cSldViewPr>
      <p:cViewPr varScale="1">
        <p:scale>
          <a:sx n="70" d="100"/>
          <a:sy n="70" d="100"/>
        </p:scale>
        <p:origin x="164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860" cy="511649"/>
          </a:xfrm>
          <a:prstGeom prst="rect">
            <a:avLst/>
          </a:prstGeom>
        </p:spPr>
        <p:txBody>
          <a:bodyPr vert="horz" lIns="94650" tIns="47325" rIns="94650" bIns="47325" rtlCol="0"/>
          <a:lstStyle>
            <a:lvl1pPr algn="l">
              <a:defRPr sz="1200"/>
            </a:lvl1pPr>
          </a:lstStyle>
          <a:p>
            <a:endParaRPr lang="en-US"/>
          </a:p>
        </p:txBody>
      </p:sp>
      <p:sp>
        <p:nvSpPr>
          <p:cNvPr id="3" name="Date Placeholder 2"/>
          <p:cNvSpPr>
            <a:spLocks noGrp="1"/>
          </p:cNvSpPr>
          <p:nvPr>
            <p:ph type="dt" sz="quarter" idx="1"/>
          </p:nvPr>
        </p:nvSpPr>
        <p:spPr>
          <a:xfrm>
            <a:off x="4020784" y="0"/>
            <a:ext cx="3076860" cy="511649"/>
          </a:xfrm>
          <a:prstGeom prst="rect">
            <a:avLst/>
          </a:prstGeom>
        </p:spPr>
        <p:txBody>
          <a:bodyPr vert="horz" lIns="94650" tIns="47325" rIns="94650" bIns="47325" rtlCol="0"/>
          <a:lstStyle>
            <a:lvl1pPr algn="r">
              <a:defRPr sz="1200"/>
            </a:lvl1pPr>
          </a:lstStyle>
          <a:p>
            <a:fld id="{60924B24-A44C-4B6C-85F0-4321E98501D2}" type="datetimeFigureOut">
              <a:rPr lang="en-US" smtClean="0"/>
              <a:t>6/14/2016</a:t>
            </a:fld>
            <a:endParaRPr lang="en-US"/>
          </a:p>
        </p:txBody>
      </p:sp>
      <p:sp>
        <p:nvSpPr>
          <p:cNvPr id="4" name="Footer Placeholder 3"/>
          <p:cNvSpPr>
            <a:spLocks noGrp="1"/>
          </p:cNvSpPr>
          <p:nvPr>
            <p:ph type="ftr" sz="quarter" idx="2"/>
          </p:nvPr>
        </p:nvSpPr>
        <p:spPr>
          <a:xfrm>
            <a:off x="0" y="9721330"/>
            <a:ext cx="3076860" cy="511648"/>
          </a:xfrm>
          <a:prstGeom prst="rect">
            <a:avLst/>
          </a:prstGeom>
        </p:spPr>
        <p:txBody>
          <a:bodyPr vert="horz" lIns="94650" tIns="47325" rIns="94650" bIns="47325" rtlCol="0" anchor="b"/>
          <a:lstStyle>
            <a:lvl1pPr algn="l">
              <a:defRPr sz="1200"/>
            </a:lvl1pPr>
          </a:lstStyle>
          <a:p>
            <a:endParaRPr lang="en-US"/>
          </a:p>
        </p:txBody>
      </p:sp>
      <p:sp>
        <p:nvSpPr>
          <p:cNvPr id="5" name="Slide Number Placeholder 4"/>
          <p:cNvSpPr>
            <a:spLocks noGrp="1"/>
          </p:cNvSpPr>
          <p:nvPr>
            <p:ph type="sldNum" sz="quarter" idx="3"/>
          </p:nvPr>
        </p:nvSpPr>
        <p:spPr>
          <a:xfrm>
            <a:off x="4020784" y="9721330"/>
            <a:ext cx="3076860" cy="511648"/>
          </a:xfrm>
          <a:prstGeom prst="rect">
            <a:avLst/>
          </a:prstGeom>
        </p:spPr>
        <p:txBody>
          <a:bodyPr vert="horz" lIns="94650" tIns="47325" rIns="94650" bIns="47325" rtlCol="0" anchor="b"/>
          <a:lstStyle>
            <a:lvl1pPr algn="r">
              <a:defRPr sz="1200"/>
            </a:lvl1pPr>
          </a:lstStyle>
          <a:p>
            <a:fld id="{CDADC617-9E7A-478E-8147-78443C28EC99}" type="slidenum">
              <a:rPr lang="en-US" smtClean="0"/>
              <a:t>‹#›</a:t>
            </a:fld>
            <a:endParaRPr lang="en-US"/>
          </a:p>
        </p:txBody>
      </p:sp>
    </p:spTree>
    <p:extLst>
      <p:ext uri="{BB962C8B-B14F-4D97-AF65-F5344CB8AC3E}">
        <p14:creationId xmlns:p14="http://schemas.microsoft.com/office/powerpoint/2010/main" val="2562393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860" cy="513284"/>
          </a:xfrm>
          <a:prstGeom prst="rect">
            <a:avLst/>
          </a:prstGeom>
        </p:spPr>
        <p:txBody>
          <a:bodyPr vert="horz" lIns="94650" tIns="47325" rIns="94650" bIns="47325" rtlCol="0"/>
          <a:lstStyle>
            <a:lvl1pPr algn="l">
              <a:defRPr sz="1200"/>
            </a:lvl1pPr>
          </a:lstStyle>
          <a:p>
            <a:endParaRPr lang="en-US"/>
          </a:p>
        </p:txBody>
      </p:sp>
      <p:sp>
        <p:nvSpPr>
          <p:cNvPr id="3" name="Date Placeholder 2"/>
          <p:cNvSpPr>
            <a:spLocks noGrp="1"/>
          </p:cNvSpPr>
          <p:nvPr>
            <p:ph type="dt" idx="1"/>
          </p:nvPr>
        </p:nvSpPr>
        <p:spPr>
          <a:xfrm>
            <a:off x="4020784" y="0"/>
            <a:ext cx="3076860" cy="513284"/>
          </a:xfrm>
          <a:prstGeom prst="rect">
            <a:avLst/>
          </a:prstGeom>
        </p:spPr>
        <p:txBody>
          <a:bodyPr vert="horz" lIns="94650" tIns="47325" rIns="94650" bIns="47325" rtlCol="0"/>
          <a:lstStyle>
            <a:lvl1pPr algn="r">
              <a:defRPr sz="1200"/>
            </a:lvl1pPr>
          </a:lstStyle>
          <a:p>
            <a:fld id="{C490B73D-73BB-4A30-9A97-217889F1DF75}" type="datetimeFigureOut">
              <a:rPr lang="en-US" smtClean="0"/>
              <a:t>6/14/2016</a:t>
            </a:fld>
            <a:endParaRPr lang="en-US"/>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4650" tIns="47325" rIns="94650" bIns="47325" rtlCol="0" anchor="ctr"/>
          <a:lstStyle/>
          <a:p>
            <a:endParaRPr lang="en-US"/>
          </a:p>
        </p:txBody>
      </p:sp>
      <p:sp>
        <p:nvSpPr>
          <p:cNvPr id="5" name="Notes Placeholder 4"/>
          <p:cNvSpPr>
            <a:spLocks noGrp="1"/>
          </p:cNvSpPr>
          <p:nvPr>
            <p:ph type="body" sz="quarter" idx="3"/>
          </p:nvPr>
        </p:nvSpPr>
        <p:spPr>
          <a:xfrm>
            <a:off x="710428" y="4925235"/>
            <a:ext cx="5678445" cy="4029439"/>
          </a:xfrm>
          <a:prstGeom prst="rect">
            <a:avLst/>
          </a:prstGeom>
        </p:spPr>
        <p:txBody>
          <a:bodyPr vert="horz" lIns="94650" tIns="47325" rIns="94650" bIns="4732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330"/>
            <a:ext cx="3076860" cy="513284"/>
          </a:xfrm>
          <a:prstGeom prst="rect">
            <a:avLst/>
          </a:prstGeom>
        </p:spPr>
        <p:txBody>
          <a:bodyPr vert="horz" lIns="94650" tIns="47325" rIns="94650" bIns="47325" rtlCol="0" anchor="b"/>
          <a:lstStyle>
            <a:lvl1pPr algn="l">
              <a:defRPr sz="1200"/>
            </a:lvl1pPr>
          </a:lstStyle>
          <a:p>
            <a:endParaRPr lang="en-US"/>
          </a:p>
        </p:txBody>
      </p:sp>
      <p:sp>
        <p:nvSpPr>
          <p:cNvPr id="7" name="Slide Number Placeholder 6"/>
          <p:cNvSpPr>
            <a:spLocks noGrp="1"/>
          </p:cNvSpPr>
          <p:nvPr>
            <p:ph type="sldNum" sz="quarter" idx="5"/>
          </p:nvPr>
        </p:nvSpPr>
        <p:spPr>
          <a:xfrm>
            <a:off x="4020784" y="9721330"/>
            <a:ext cx="3076860" cy="513284"/>
          </a:xfrm>
          <a:prstGeom prst="rect">
            <a:avLst/>
          </a:prstGeom>
        </p:spPr>
        <p:txBody>
          <a:bodyPr vert="horz" lIns="94650" tIns="47325" rIns="94650" bIns="47325" rtlCol="0" anchor="b"/>
          <a:lstStyle>
            <a:lvl1pPr algn="r">
              <a:defRPr sz="1200"/>
            </a:lvl1pPr>
          </a:lstStyle>
          <a:p>
            <a:fld id="{64C29F4A-3316-4568-AADA-3DBA4F8737AB}" type="slidenum">
              <a:rPr lang="en-US" smtClean="0"/>
              <a:t>‹#›</a:t>
            </a:fld>
            <a:endParaRPr lang="en-US"/>
          </a:p>
        </p:txBody>
      </p:sp>
    </p:spTree>
    <p:extLst>
      <p:ext uri="{BB962C8B-B14F-4D97-AF65-F5344CB8AC3E}">
        <p14:creationId xmlns:p14="http://schemas.microsoft.com/office/powerpoint/2010/main" val="3681004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vi-VN" smtClean="0"/>
          </a:p>
        </p:txBody>
      </p:sp>
      <p:sp>
        <p:nvSpPr>
          <p:cNvPr id="163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48139" eaLnBrk="0" hangingPunct="0">
              <a:spcBef>
                <a:spcPct val="30000"/>
              </a:spcBef>
              <a:defRPr kumimoji="1" sz="1200">
                <a:solidFill>
                  <a:schemeClr val="tx1"/>
                </a:solidFill>
                <a:latin typeface="Times New Roman" pitchFamily="18" charset="0"/>
                <a:ea typeface="ＭＳ Ｐ明朝" pitchFamily="18" charset="-128"/>
              </a:defRPr>
            </a:lvl1pPr>
            <a:lvl2pPr marL="769028" indent="-295780" algn="l" defTabSz="948139" eaLnBrk="0" hangingPunct="0">
              <a:spcBef>
                <a:spcPct val="30000"/>
              </a:spcBef>
              <a:defRPr kumimoji="1" sz="1200">
                <a:solidFill>
                  <a:schemeClr val="tx1"/>
                </a:solidFill>
                <a:latin typeface="Times New Roman" pitchFamily="18" charset="0"/>
                <a:ea typeface="ＭＳ Ｐ明朝" pitchFamily="18" charset="-128"/>
              </a:defRPr>
            </a:lvl2pPr>
            <a:lvl3pPr marL="1183119" indent="-236624" algn="l" defTabSz="948139" eaLnBrk="0" hangingPunct="0">
              <a:spcBef>
                <a:spcPct val="30000"/>
              </a:spcBef>
              <a:defRPr kumimoji="1" sz="1200">
                <a:solidFill>
                  <a:schemeClr val="tx1"/>
                </a:solidFill>
                <a:latin typeface="Times New Roman" pitchFamily="18" charset="0"/>
                <a:ea typeface="ＭＳ Ｐ明朝" pitchFamily="18" charset="-128"/>
              </a:defRPr>
            </a:lvl3pPr>
            <a:lvl4pPr marL="1656367" indent="-236624" algn="l" defTabSz="948139" eaLnBrk="0" hangingPunct="0">
              <a:spcBef>
                <a:spcPct val="30000"/>
              </a:spcBef>
              <a:defRPr kumimoji="1" sz="1200">
                <a:solidFill>
                  <a:schemeClr val="tx1"/>
                </a:solidFill>
                <a:latin typeface="Times New Roman" pitchFamily="18" charset="0"/>
                <a:ea typeface="ＭＳ Ｐ明朝" pitchFamily="18" charset="-128"/>
              </a:defRPr>
            </a:lvl4pPr>
            <a:lvl5pPr marL="2129615" indent="-236624" algn="l" defTabSz="948139" eaLnBrk="0" hangingPunct="0">
              <a:spcBef>
                <a:spcPct val="30000"/>
              </a:spcBef>
              <a:defRPr kumimoji="1" sz="1200">
                <a:solidFill>
                  <a:schemeClr val="tx1"/>
                </a:solidFill>
                <a:latin typeface="Times New Roman" pitchFamily="18" charset="0"/>
                <a:ea typeface="ＭＳ Ｐ明朝" pitchFamily="18" charset="-128"/>
              </a:defRPr>
            </a:lvl5pPr>
            <a:lvl6pPr marL="2602862" indent="-236624" defTabSz="948139"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3076110" indent="-236624" defTabSz="948139"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549358" indent="-236624" defTabSz="948139"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4022606" indent="-236624" defTabSz="948139"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algn="r" eaLnBrk="1" hangingPunct="1">
              <a:spcBef>
                <a:spcPct val="0"/>
              </a:spcBef>
            </a:pPr>
            <a:fld id="{5EF5C89C-A3B9-4894-BED2-DE6E5DDEA9E7}" type="slidenum">
              <a:rPr lang="en-US" altLang="ja-JP" smtClean="0">
                <a:ea typeface="ＭＳ Ｐゴシック" charset="-128"/>
              </a:rPr>
              <a:pPr algn="r" eaLnBrk="1" hangingPunct="1">
                <a:spcBef>
                  <a:spcPct val="0"/>
                </a:spcBef>
              </a:pPr>
              <a:t>1</a:t>
            </a:fld>
            <a:endParaRPr lang="en-US" altLang="ja-JP" smtClean="0">
              <a:ea typeface="ＭＳ Ｐゴシック" charset="-128"/>
            </a:endParaRPr>
          </a:p>
        </p:txBody>
      </p:sp>
    </p:spTree>
    <p:extLst>
      <p:ext uri="{BB962C8B-B14F-4D97-AF65-F5344CB8AC3E}">
        <p14:creationId xmlns:p14="http://schemas.microsoft.com/office/powerpoint/2010/main" val="1620104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t>10</a:t>
            </a:fld>
            <a:endParaRPr lang="en-US"/>
          </a:p>
        </p:txBody>
      </p:sp>
    </p:spTree>
    <p:extLst>
      <p:ext uri="{BB962C8B-B14F-4D97-AF65-F5344CB8AC3E}">
        <p14:creationId xmlns:p14="http://schemas.microsoft.com/office/powerpoint/2010/main" val="2991901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t>11</a:t>
            </a:fld>
            <a:endParaRPr lang="en-US"/>
          </a:p>
        </p:txBody>
      </p:sp>
    </p:spTree>
    <p:extLst>
      <p:ext uri="{BB962C8B-B14F-4D97-AF65-F5344CB8AC3E}">
        <p14:creationId xmlns:p14="http://schemas.microsoft.com/office/powerpoint/2010/main" val="299190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t>2</a:t>
            </a:fld>
            <a:endParaRPr lang="en-US"/>
          </a:p>
        </p:txBody>
      </p:sp>
    </p:spTree>
    <p:extLst>
      <p:ext uri="{BB962C8B-B14F-4D97-AF65-F5344CB8AC3E}">
        <p14:creationId xmlns:p14="http://schemas.microsoft.com/office/powerpoint/2010/main" val="3975538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t>3</a:t>
            </a:fld>
            <a:endParaRPr lang="en-US"/>
          </a:p>
        </p:txBody>
      </p:sp>
    </p:spTree>
    <p:extLst>
      <p:ext uri="{BB962C8B-B14F-4D97-AF65-F5344CB8AC3E}">
        <p14:creationId xmlns:p14="http://schemas.microsoft.com/office/powerpoint/2010/main" val="2991901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t>4</a:t>
            </a:fld>
            <a:endParaRPr lang="en-US"/>
          </a:p>
        </p:txBody>
      </p:sp>
    </p:spTree>
    <p:extLst>
      <p:ext uri="{BB962C8B-B14F-4D97-AF65-F5344CB8AC3E}">
        <p14:creationId xmlns:p14="http://schemas.microsoft.com/office/powerpoint/2010/main" val="3975538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23908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988513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4094459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t>8</a:t>
            </a:fld>
            <a:endParaRPr lang="en-US"/>
          </a:p>
        </p:txBody>
      </p:sp>
    </p:spTree>
    <p:extLst>
      <p:ext uri="{BB962C8B-B14F-4D97-AF65-F5344CB8AC3E}">
        <p14:creationId xmlns:p14="http://schemas.microsoft.com/office/powerpoint/2010/main" val="299190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29F4A-3316-4568-AADA-3DBA4F8737AB}" type="slidenum">
              <a:rPr lang="en-US" smtClean="0"/>
              <a:t>9</a:t>
            </a:fld>
            <a:endParaRPr lang="en-US"/>
          </a:p>
        </p:txBody>
      </p:sp>
    </p:spTree>
    <p:extLst>
      <p:ext uri="{BB962C8B-B14F-4D97-AF65-F5344CB8AC3E}">
        <p14:creationId xmlns:p14="http://schemas.microsoft.com/office/powerpoint/2010/main" val="299190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7" name="Rectangle 10"/>
          <p:cNvSpPr>
            <a:spLocks noGrp="1" noChangeArrowheads="1"/>
          </p:cNvSpPr>
          <p:nvPr>
            <p:ph type="sldNum" sz="quarter" idx="10"/>
          </p:nvPr>
        </p:nvSpPr>
        <p:spPr>
          <a:xfrm>
            <a:off x="8383588" y="6515100"/>
            <a:ext cx="682625" cy="476250"/>
          </a:xfrm>
          <a:prstGeom prst="rect">
            <a:avLst/>
          </a:prstGeom>
          <a:ln/>
        </p:spPr>
        <p:txBody>
          <a:bodyPr/>
          <a:lstStyle>
            <a:lvl1pPr>
              <a:defRPr/>
            </a:lvl1pPr>
          </a:lstStyle>
          <a:p>
            <a:pPr>
              <a:defRPr/>
            </a:pPr>
            <a:fld id="{DDB5C7CD-E13D-42AB-8824-0A30E30C2679}" type="slidenum">
              <a:rPr lang="ja-JP" altLang="en-US"/>
              <a:pPr>
                <a:defRPr/>
              </a:pPr>
              <a:t>‹#›</a:t>
            </a:fld>
            <a:endParaRPr lang="en-US" altLang="ja-JP"/>
          </a:p>
        </p:txBody>
      </p:sp>
    </p:spTree>
    <p:extLst>
      <p:ext uri="{BB962C8B-B14F-4D97-AF65-F5344CB8AC3E}">
        <p14:creationId xmlns:p14="http://schemas.microsoft.com/office/powerpoint/2010/main" val="35836338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Rectangle 10"/>
          <p:cNvSpPr>
            <a:spLocks noGrp="1" noChangeArrowheads="1"/>
          </p:cNvSpPr>
          <p:nvPr>
            <p:ph type="sldNum" sz="quarter" idx="10"/>
          </p:nvPr>
        </p:nvSpPr>
        <p:spPr>
          <a:xfrm>
            <a:off x="8383588" y="6515100"/>
            <a:ext cx="682625" cy="476250"/>
          </a:xfrm>
          <a:prstGeom prst="rect">
            <a:avLst/>
          </a:prstGeom>
          <a:ln/>
        </p:spPr>
        <p:txBody>
          <a:bodyPr/>
          <a:lstStyle>
            <a:lvl1pPr>
              <a:defRPr/>
            </a:lvl1pPr>
          </a:lstStyle>
          <a:p>
            <a:pPr>
              <a:defRPr/>
            </a:pPr>
            <a:fld id="{DDB5C7CD-E13D-42AB-8824-0A30E30C2679}" type="slidenum">
              <a:rPr lang="ja-JP" altLang="en-US"/>
              <a:pPr>
                <a:defRPr/>
              </a:pPr>
              <a:t>‹#›</a:t>
            </a:fld>
            <a:endParaRPr lang="en-US" altLang="ja-JP"/>
          </a:p>
        </p:txBody>
      </p:sp>
    </p:spTree>
    <p:extLst>
      <p:ext uri="{BB962C8B-B14F-4D97-AF65-F5344CB8AC3E}">
        <p14:creationId xmlns:p14="http://schemas.microsoft.com/office/powerpoint/2010/main" val="9078321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タイトル スライド">
    <p:spTree>
      <p:nvGrpSpPr>
        <p:cNvPr id="1" name=""/>
        <p:cNvGrpSpPr/>
        <p:nvPr/>
      </p:nvGrpSpPr>
      <p:grpSpPr>
        <a:xfrm>
          <a:off x="0" y="0"/>
          <a:ext cx="0" cy="0"/>
          <a:chOff x="0" y="0"/>
          <a:chExt cx="0" cy="0"/>
        </a:xfrm>
      </p:grpSpPr>
      <p:sp>
        <p:nvSpPr>
          <p:cNvPr id="4" name="Line 4"/>
          <p:cNvSpPr>
            <a:spLocks noChangeShapeType="1"/>
          </p:cNvSpPr>
          <p:nvPr/>
        </p:nvSpPr>
        <p:spPr bwMode="auto">
          <a:xfrm>
            <a:off x="1308100" y="2413000"/>
            <a:ext cx="7634288" cy="1588"/>
          </a:xfrm>
          <a:prstGeom prst="line">
            <a:avLst/>
          </a:prstGeom>
          <a:noFill/>
          <a:ln w="38100">
            <a:solidFill>
              <a:srgbClr val="C9031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25" y="220663"/>
            <a:ext cx="6953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p:nvSpPr>
        <p:spPr bwMode="auto">
          <a:xfrm>
            <a:off x="2051720" y="6548438"/>
            <a:ext cx="5229225" cy="247650"/>
          </a:xfrm>
          <a:prstGeom prst="rect">
            <a:avLst/>
          </a:prstGeom>
          <a:noFill/>
          <a:ln>
            <a:noFill/>
          </a:ln>
          <a:effectLst/>
          <a:extLst/>
        </p:spPr>
        <p:txBody>
          <a:bodyPr wrap="none" anchor="ctr">
            <a:spAutoFit/>
          </a:bodyPr>
          <a:lstStyle>
            <a:lvl1pPr eaLnBrk="0" hangingPunct="0">
              <a:defRPr kumimoji="1" sz="2000" b="1">
                <a:solidFill>
                  <a:schemeClr val="tx1"/>
                </a:solidFill>
                <a:latin typeface="Times New Roman" pitchFamily="18" charset="0"/>
                <a:ea typeface="ＭＳ Ｐゴシック" pitchFamily="50" charset="-128"/>
              </a:defRPr>
            </a:lvl1pPr>
            <a:lvl2pPr marL="742950" indent="-285750" eaLnBrk="0" hangingPunct="0">
              <a:defRPr kumimoji="1" sz="2000" b="1">
                <a:solidFill>
                  <a:schemeClr val="tx1"/>
                </a:solidFill>
                <a:latin typeface="Times New Roman" pitchFamily="18" charset="0"/>
                <a:ea typeface="ＭＳ Ｐゴシック" pitchFamily="50" charset="-128"/>
              </a:defRPr>
            </a:lvl2pPr>
            <a:lvl3pPr marL="1143000" indent="-228600" eaLnBrk="0" hangingPunct="0">
              <a:defRPr kumimoji="1" sz="2000" b="1">
                <a:solidFill>
                  <a:schemeClr val="tx1"/>
                </a:solidFill>
                <a:latin typeface="Times New Roman" pitchFamily="18" charset="0"/>
                <a:ea typeface="ＭＳ Ｐゴシック" pitchFamily="50" charset="-128"/>
              </a:defRPr>
            </a:lvl3pPr>
            <a:lvl4pPr marL="1600200" indent="-228600" eaLnBrk="0" hangingPunct="0">
              <a:defRPr kumimoji="1" sz="2000" b="1">
                <a:solidFill>
                  <a:schemeClr val="tx1"/>
                </a:solidFill>
                <a:latin typeface="Times New Roman" pitchFamily="18" charset="0"/>
                <a:ea typeface="ＭＳ Ｐゴシック" pitchFamily="50" charset="-128"/>
              </a:defRPr>
            </a:lvl4pPr>
            <a:lvl5pPr marL="2057400" indent="-228600" eaLnBrk="0" hangingPunct="0">
              <a:defRPr kumimoji="1" sz="2000" b="1">
                <a:solidFill>
                  <a:schemeClr val="tx1"/>
                </a:solidFill>
                <a:latin typeface="Times New Roman" pitchFamily="18" charset="0"/>
                <a:ea typeface="ＭＳ Ｐゴシック" pitchFamily="50" charset="-128"/>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ＭＳ Ｐゴシック" pitchFamily="50" charset="-128"/>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ＭＳ Ｐゴシック" pitchFamily="50" charset="-128"/>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ＭＳ Ｐゴシック" pitchFamily="50" charset="-128"/>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ＭＳ Ｐゴシック" pitchFamily="50" charset="-128"/>
              </a:defRPr>
            </a:lvl9pPr>
          </a:lstStyle>
          <a:p>
            <a:pPr eaLnBrk="1" hangingPunct="1">
              <a:spcBef>
                <a:spcPct val="0"/>
              </a:spcBef>
              <a:defRPr/>
            </a:pPr>
            <a:r>
              <a:rPr lang="en-US" altLang="ja-JP" sz="1000" b="0" dirty="0" smtClean="0">
                <a:solidFill>
                  <a:srgbClr val="000000"/>
                </a:solidFill>
                <a:latin typeface="Arial" charset="0"/>
                <a:ea typeface="ＭＳ 明朝" pitchFamily="17" charset="-128"/>
              </a:rPr>
              <a:t>All Rights </a:t>
            </a:r>
            <a:r>
              <a:rPr lang="en-US" altLang="ja-JP" sz="1000" b="0" dirty="0" err="1" smtClean="0">
                <a:solidFill>
                  <a:srgbClr val="000000"/>
                </a:solidFill>
                <a:latin typeface="Arial" charset="0"/>
                <a:ea typeface="ＭＳ 明朝" pitchFamily="17" charset="-128"/>
              </a:rPr>
              <a:t>Reserved,Copyright</a:t>
            </a:r>
            <a:r>
              <a:rPr lang="en-US" altLang="ja-JP" sz="1000" b="0" dirty="0" smtClean="0">
                <a:solidFill>
                  <a:srgbClr val="000000"/>
                </a:solidFill>
                <a:latin typeface="Arial" charset="0"/>
                <a:ea typeface="ＭＳ 明朝" pitchFamily="17" charset="-128"/>
              </a:rPr>
              <a:t> </a:t>
            </a:r>
            <a:r>
              <a:rPr lang="en-US" altLang="ja-JP" sz="1000" b="0" dirty="0" smtClean="0">
                <a:latin typeface="Arial" charset="0"/>
              </a:rPr>
              <a:t>© </a:t>
            </a:r>
            <a:r>
              <a:rPr lang="en-US" altLang="ja-JP" sz="1000" dirty="0" smtClean="0">
                <a:latin typeface="Arial" charset="0"/>
              </a:rPr>
              <a:t>AUREOLE INFORMATION TECHNOLOGY INC.</a:t>
            </a:r>
            <a:r>
              <a:rPr lang="en-US" altLang="ja-JP" sz="1000" b="0" dirty="0" smtClean="0">
                <a:latin typeface="Arial" charset="0"/>
              </a:rPr>
              <a:t> </a:t>
            </a:r>
            <a:r>
              <a:rPr lang="en-US" altLang="ja-JP" sz="1000" b="0" dirty="0" smtClean="0">
                <a:solidFill>
                  <a:srgbClr val="000000"/>
                </a:solidFill>
                <a:latin typeface="Arial" charset="0"/>
                <a:ea typeface="ＭＳ 明朝" pitchFamily="17" charset="-128"/>
              </a:rPr>
              <a:t>2016</a:t>
            </a:r>
          </a:p>
        </p:txBody>
      </p:sp>
      <p:sp>
        <p:nvSpPr>
          <p:cNvPr id="117762" name="Rectangle 2"/>
          <p:cNvSpPr>
            <a:spLocks noGrp="1" noChangeArrowheads="1"/>
          </p:cNvSpPr>
          <p:nvPr>
            <p:ph type="ctrTitle"/>
          </p:nvPr>
        </p:nvSpPr>
        <p:spPr>
          <a:xfrm>
            <a:off x="1371600" y="1600200"/>
            <a:ext cx="7543800" cy="762000"/>
          </a:xfrm>
        </p:spPr>
        <p:txBody>
          <a:bodyPr anchor="ctr"/>
          <a:lstStyle>
            <a:lvl1pPr>
              <a:defRPr/>
            </a:lvl1pPr>
          </a:lstStyle>
          <a:p>
            <a:pPr lvl="0"/>
            <a:r>
              <a:rPr lang="ja-JP" altLang="en-US" noProof="0" smtClean="0"/>
              <a:t>マスター タイトルの書式設定</a:t>
            </a:r>
          </a:p>
        </p:txBody>
      </p:sp>
      <p:sp>
        <p:nvSpPr>
          <p:cNvPr id="117763" name="Rectangle 3"/>
          <p:cNvSpPr>
            <a:spLocks noGrp="1" noChangeArrowheads="1"/>
          </p:cNvSpPr>
          <p:nvPr>
            <p:ph type="subTitle" idx="1"/>
          </p:nvPr>
        </p:nvSpPr>
        <p:spPr>
          <a:xfrm>
            <a:off x="5257800" y="5257800"/>
            <a:ext cx="3429000" cy="685800"/>
          </a:xfrm>
        </p:spPr>
        <p:txBody>
          <a:bodyPr tIns="45714"/>
          <a:lstStyle>
            <a:lvl1pPr marL="0" indent="0" algn="ctr">
              <a:buFontTx/>
              <a:buNone/>
              <a:defRPr/>
            </a:lvl1pPr>
          </a:lstStyle>
          <a:p>
            <a:pPr lvl="0"/>
            <a:r>
              <a:rPr lang="ja-JP" altLang="en-US" noProof="0" smtClean="0"/>
              <a:t>マスター サブタイトルの書式設定</a:t>
            </a:r>
          </a:p>
        </p:txBody>
      </p:sp>
      <p:sp>
        <p:nvSpPr>
          <p:cNvPr id="2" name="TextBox 1"/>
          <p:cNvSpPr txBox="1"/>
          <p:nvPr userDrawn="1"/>
        </p:nvSpPr>
        <p:spPr>
          <a:xfrm>
            <a:off x="7711" y="35997"/>
            <a:ext cx="1368152" cy="276999"/>
          </a:xfrm>
          <a:prstGeom prst="rect">
            <a:avLst/>
          </a:prstGeom>
          <a:noFill/>
        </p:spPr>
        <p:txBody>
          <a:bodyPr wrap="square" rtlCol="0">
            <a:spAutoFit/>
          </a:bodyPr>
          <a:lstStyle/>
          <a:p>
            <a:r>
              <a:rPr lang="en-US" altLang="ja-JP"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社外秘</a:t>
            </a:r>
            <a:r>
              <a:rPr lang="en-US" altLang="ja-JP"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814038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vmlDrawing" Target="../drawings/vmlDrawing1.vml"/><Relationship Id="rId10" Type="http://schemas.openxmlformats.org/officeDocument/2006/relationships/image" Target="../media/image2.png"/><Relationship Id="rId4" Type="http://schemas.openxmlformats.org/officeDocument/2006/relationships/theme" Target="../theme/theme1.xml"/><Relationship Id="rId9"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 name="Object 2"/>
          <p:cNvGraphicFramePr>
            <a:graphicFrameLocks noChangeAspect="1"/>
          </p:cNvGraphicFramePr>
          <p:nvPr userDrawn="1"/>
        </p:nvGraphicFramePr>
        <p:xfrm>
          <a:off x="4135438" y="3281363"/>
          <a:ext cx="869950" cy="292100"/>
        </p:xfrm>
        <a:graphic>
          <a:graphicData uri="http://schemas.openxmlformats.org/presentationml/2006/ole">
            <mc:AlternateContent xmlns:mc="http://schemas.openxmlformats.org/markup-compatibility/2006">
              <mc:Choice xmlns:v="urn:schemas-microsoft-com:vml" Requires="v">
                <p:oleObj spid="_x0000_s3278" name="ﾌﾘｰﾗﾝｽ 97 図形" r:id="rId6" imgW="20477" imgH="641447" progId="FLW3Drawing">
                  <p:embed/>
                </p:oleObj>
              </mc:Choice>
              <mc:Fallback>
                <p:oleObj name="ﾌﾘｰﾗﾝｽ 97 図形" r:id="rId6" imgW="20477" imgH="641447" progId="FLW3Drawing">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5438" y="3281363"/>
                        <a:ext cx="86995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Line 3"/>
          <p:cNvSpPr>
            <a:spLocks noChangeShapeType="1"/>
          </p:cNvSpPr>
          <p:nvPr userDrawn="1"/>
        </p:nvSpPr>
        <p:spPr bwMode="auto">
          <a:xfrm>
            <a:off x="0" y="488950"/>
            <a:ext cx="9144000" cy="0"/>
          </a:xfrm>
          <a:prstGeom prst="line">
            <a:avLst/>
          </a:prstGeom>
          <a:noFill/>
          <a:ln w="27940">
            <a:solidFill>
              <a:srgbClr val="C2004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4"/>
          <p:cNvSpPr>
            <a:spLocks noChangeShapeType="1"/>
          </p:cNvSpPr>
          <p:nvPr userDrawn="1"/>
        </p:nvSpPr>
        <p:spPr bwMode="auto">
          <a:xfrm>
            <a:off x="0" y="6457950"/>
            <a:ext cx="9144000" cy="0"/>
          </a:xfrm>
          <a:prstGeom prst="line">
            <a:avLst/>
          </a:prstGeom>
          <a:noFill/>
          <a:ln w="27940">
            <a:solidFill>
              <a:srgbClr val="C2004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Rectangle 5"/>
          <p:cNvSpPr>
            <a:spLocks noGrp="1" noChangeArrowheads="1"/>
          </p:cNvSpPr>
          <p:nvPr>
            <p:ph type="body" idx="1"/>
          </p:nvPr>
        </p:nvSpPr>
        <p:spPr bwMode="auto">
          <a:xfrm>
            <a:off x="71438" y="612775"/>
            <a:ext cx="9005887"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12923" rIns="91429" bIns="45714" numCol="1" anchor="t" anchorCtr="0" compatLnSpc="1">
            <a:prstTxWarp prst="textNoShape">
              <a:avLst/>
            </a:prstTxWarp>
          </a:bodyPr>
          <a:lstStyle/>
          <a:p>
            <a:pPr lvl="0"/>
            <a:r>
              <a:rPr lang="ja-JP" altLang="en-US" dirty="0" smtClean="0"/>
              <a:t>マスターテキストの書式設定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6" name="Rectangle 6"/>
          <p:cNvSpPr>
            <a:spLocks noGrp="1" noChangeArrowheads="1"/>
          </p:cNvSpPr>
          <p:nvPr>
            <p:ph type="title"/>
          </p:nvPr>
        </p:nvSpPr>
        <p:spPr bwMode="auto">
          <a:xfrm>
            <a:off x="26055" y="31750"/>
            <a:ext cx="7337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b" anchorCtr="0" compatLnSpc="1">
            <a:prstTxWarp prst="textNoShape">
              <a:avLst/>
            </a:prstTxWarp>
          </a:bodyPr>
          <a:lstStyle/>
          <a:p>
            <a:pPr lvl="0"/>
            <a:r>
              <a:rPr lang="ja-JP" altLang="en-US" smtClean="0"/>
              <a:t>マスター タイトルの書式設定</a:t>
            </a:r>
          </a:p>
        </p:txBody>
      </p:sp>
      <p:pic>
        <p:nvPicPr>
          <p:cNvPr id="17" name="Picture 7"/>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20113" y="17463"/>
            <a:ext cx="5683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9"/>
          <p:cNvSpPr txBox="1">
            <a:spLocks noChangeArrowheads="1"/>
          </p:cNvSpPr>
          <p:nvPr userDrawn="1"/>
        </p:nvSpPr>
        <p:spPr bwMode="auto">
          <a:xfrm>
            <a:off x="354013" y="6557963"/>
            <a:ext cx="5187950" cy="247650"/>
          </a:xfrm>
          <a:prstGeom prst="rect">
            <a:avLst/>
          </a:prstGeom>
          <a:noFill/>
          <a:ln>
            <a:noFill/>
          </a:ln>
          <a:effectLst/>
          <a:extLst/>
        </p:spPr>
        <p:txBody>
          <a:bodyPr wrap="none" anchor="ctr">
            <a:spAutoFit/>
          </a:bodyPr>
          <a:lstStyle>
            <a:lvl1pPr eaLnBrk="0" hangingPunct="0">
              <a:defRPr kumimoji="1" sz="2000" b="1">
                <a:solidFill>
                  <a:schemeClr val="tx1"/>
                </a:solidFill>
                <a:latin typeface="Times New Roman" pitchFamily="18" charset="0"/>
                <a:ea typeface="ＭＳ Ｐゴシック" pitchFamily="50" charset="-128"/>
              </a:defRPr>
            </a:lvl1pPr>
            <a:lvl2pPr marL="742950" indent="-285750" eaLnBrk="0" hangingPunct="0">
              <a:defRPr kumimoji="1" sz="2000" b="1">
                <a:solidFill>
                  <a:schemeClr val="tx1"/>
                </a:solidFill>
                <a:latin typeface="Times New Roman" pitchFamily="18" charset="0"/>
                <a:ea typeface="ＭＳ Ｐゴシック" pitchFamily="50" charset="-128"/>
              </a:defRPr>
            </a:lvl2pPr>
            <a:lvl3pPr marL="1143000" indent="-228600" eaLnBrk="0" hangingPunct="0">
              <a:defRPr kumimoji="1" sz="2000" b="1">
                <a:solidFill>
                  <a:schemeClr val="tx1"/>
                </a:solidFill>
                <a:latin typeface="Times New Roman" pitchFamily="18" charset="0"/>
                <a:ea typeface="ＭＳ Ｐゴシック" pitchFamily="50" charset="-128"/>
              </a:defRPr>
            </a:lvl3pPr>
            <a:lvl4pPr marL="1600200" indent="-228600" eaLnBrk="0" hangingPunct="0">
              <a:defRPr kumimoji="1" sz="2000" b="1">
                <a:solidFill>
                  <a:schemeClr val="tx1"/>
                </a:solidFill>
                <a:latin typeface="Times New Roman" pitchFamily="18" charset="0"/>
                <a:ea typeface="ＭＳ Ｐゴシック" pitchFamily="50" charset="-128"/>
              </a:defRPr>
            </a:lvl4pPr>
            <a:lvl5pPr marL="2057400" indent="-228600" eaLnBrk="0" hangingPunct="0">
              <a:defRPr kumimoji="1" sz="2000" b="1">
                <a:solidFill>
                  <a:schemeClr val="tx1"/>
                </a:solidFill>
                <a:latin typeface="Times New Roman" pitchFamily="18" charset="0"/>
                <a:ea typeface="ＭＳ Ｐゴシック" pitchFamily="50" charset="-128"/>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ＭＳ Ｐゴシック" pitchFamily="50" charset="-128"/>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ＭＳ Ｐゴシック" pitchFamily="50" charset="-128"/>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ＭＳ Ｐゴシック" pitchFamily="50" charset="-128"/>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ＭＳ Ｐゴシック" pitchFamily="50" charset="-128"/>
              </a:defRPr>
            </a:lvl9pPr>
          </a:lstStyle>
          <a:p>
            <a:pPr eaLnBrk="1" hangingPunct="1">
              <a:spcBef>
                <a:spcPct val="0"/>
              </a:spcBef>
              <a:defRPr/>
            </a:pPr>
            <a:r>
              <a:rPr lang="en-US" altLang="ja-JP" sz="1000" b="0" dirty="0" smtClean="0">
                <a:solidFill>
                  <a:srgbClr val="000000"/>
                </a:solidFill>
                <a:latin typeface="Arial" charset="0"/>
              </a:rPr>
              <a:t>All Rights </a:t>
            </a:r>
            <a:r>
              <a:rPr lang="en-US" altLang="ja-JP" sz="1000" b="0" dirty="0" err="1" smtClean="0">
                <a:solidFill>
                  <a:srgbClr val="000000"/>
                </a:solidFill>
                <a:latin typeface="Arial" charset="0"/>
              </a:rPr>
              <a:t>Reserved,Copyright</a:t>
            </a:r>
            <a:r>
              <a:rPr lang="en-US" altLang="ja-JP" sz="1000" b="0" dirty="0" smtClean="0">
                <a:solidFill>
                  <a:srgbClr val="000000"/>
                </a:solidFill>
                <a:latin typeface="Arial" charset="0"/>
              </a:rPr>
              <a:t> </a:t>
            </a:r>
            <a:r>
              <a:rPr lang="en-US" altLang="ja-JP" sz="1000" b="0" dirty="0" smtClean="0">
                <a:latin typeface="Arial" charset="0"/>
              </a:rPr>
              <a:t>© </a:t>
            </a:r>
            <a:r>
              <a:rPr lang="en-US" altLang="ja-JP" sz="1000" dirty="0" smtClean="0">
                <a:latin typeface="Arial" charset="0"/>
              </a:rPr>
              <a:t>AUREOLE INFORMATION TECHNOLOGY INC.</a:t>
            </a:r>
            <a:r>
              <a:rPr lang="en-US" altLang="ja-JP" sz="1000" b="0" dirty="0" smtClean="0">
                <a:latin typeface="Arial" charset="0"/>
              </a:rPr>
              <a:t> </a:t>
            </a:r>
            <a:r>
              <a:rPr lang="en-US" altLang="ja-JP" sz="1000" b="0" dirty="0" smtClean="0">
                <a:solidFill>
                  <a:srgbClr val="000000"/>
                </a:solidFill>
                <a:latin typeface="Arial" charset="0"/>
              </a:rPr>
              <a:t>2016</a:t>
            </a:r>
          </a:p>
        </p:txBody>
      </p:sp>
      <p:sp>
        <p:nvSpPr>
          <p:cNvPr id="19" name="Rectangle 10"/>
          <p:cNvSpPr>
            <a:spLocks noGrp="1" noChangeArrowheads="1"/>
          </p:cNvSpPr>
          <p:nvPr>
            <p:ph type="sldNum" sz="quarter" idx="4"/>
          </p:nvPr>
        </p:nvSpPr>
        <p:spPr bwMode="auto">
          <a:xfrm>
            <a:off x="8383588" y="6515100"/>
            <a:ext cx="682625"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spcBef>
                <a:spcPct val="0"/>
              </a:spcBef>
              <a:defRPr sz="1400" b="0">
                <a:latin typeface="+mj-lt"/>
                <a:ea typeface="HGP明朝E" pitchFamily="18" charset="-128"/>
              </a:defRPr>
            </a:lvl1pPr>
          </a:lstStyle>
          <a:p>
            <a:pPr>
              <a:defRPr/>
            </a:pPr>
            <a:fld id="{6BD447DF-C3F8-46C8-856A-D3C978B0B05E}" type="slidenum">
              <a:rPr lang="ja-JP" altLang="en-US"/>
              <a:pPr>
                <a:defRPr/>
              </a:pPr>
              <a:t>‹#›</a:t>
            </a:fld>
            <a:endParaRPr lang="en-US" altLang="ja-JP"/>
          </a:p>
        </p:txBody>
      </p:sp>
      <p:graphicFrame>
        <p:nvGraphicFramePr>
          <p:cNvPr id="20" name="Object 11"/>
          <p:cNvGraphicFramePr>
            <a:graphicFrameLocks noChangeAspect="1"/>
          </p:cNvGraphicFramePr>
          <p:nvPr userDrawn="1"/>
        </p:nvGraphicFramePr>
        <p:xfrm>
          <a:off x="0" y="6492875"/>
          <a:ext cx="407988" cy="365125"/>
        </p:xfrm>
        <a:graphic>
          <a:graphicData uri="http://schemas.openxmlformats.org/presentationml/2006/ole">
            <mc:AlternateContent xmlns:mc="http://schemas.openxmlformats.org/markup-compatibility/2006">
              <mc:Choice xmlns:v="urn:schemas-microsoft-com:vml" Requires="v">
                <p:oleObj spid="_x0000_s3279" name="ビットマップ イメージ" r:id="rId9" imgW="1362265" imgH="1200318" progId="Paint.Picture">
                  <p:embed/>
                </p:oleObj>
              </mc:Choice>
              <mc:Fallback>
                <p:oleObj name="ビットマップ イメージ" r:id="rId9" imgW="1362265" imgH="1200318"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6492875"/>
                        <a:ext cx="407988" cy="3651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userDrawn="1"/>
        </p:nvSpPr>
        <p:spPr>
          <a:xfrm>
            <a:off x="7711" y="35997"/>
            <a:ext cx="1368152" cy="276999"/>
          </a:xfrm>
          <a:prstGeom prst="rect">
            <a:avLst/>
          </a:prstGeom>
          <a:noFill/>
        </p:spPr>
        <p:txBody>
          <a:bodyPr wrap="square" rtlCol="0">
            <a:spAutoFit/>
          </a:bodyPr>
          <a:lstStyle/>
          <a:p>
            <a:r>
              <a:rPr lang="en-US" altLang="ja-JP"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社外秘</a:t>
            </a:r>
            <a:r>
              <a:rPr lang="en-US" altLang="ja-JP"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5pPr>
      <a:lvl6pPr marL="457200" algn="ctr" rtl="0" fontAlgn="base">
        <a:spcBef>
          <a:spcPct val="0"/>
        </a:spcBef>
        <a:spcAft>
          <a:spcPct val="0"/>
        </a:spcAft>
        <a:defRPr kumimoji="1" sz="4400">
          <a:solidFill>
            <a:schemeClr val="tx1"/>
          </a:solidFill>
          <a:latin typeface="Calibri" pitchFamily="34" charset="0"/>
          <a:ea typeface="ＭＳ Ｐゴシック" pitchFamily="50" charset="-128"/>
        </a:defRPr>
      </a:lvl6pPr>
      <a:lvl7pPr marL="914400" algn="ctr" rtl="0" fontAlgn="base">
        <a:spcBef>
          <a:spcPct val="0"/>
        </a:spcBef>
        <a:spcAft>
          <a:spcPct val="0"/>
        </a:spcAft>
        <a:defRPr kumimoji="1" sz="4400">
          <a:solidFill>
            <a:schemeClr val="tx1"/>
          </a:solidFill>
          <a:latin typeface="Calibri" pitchFamily="34" charset="0"/>
          <a:ea typeface="ＭＳ Ｐゴシック" pitchFamily="50"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pitchFamily="50"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pitchFamily="50"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4521200" y="4467225"/>
            <a:ext cx="4535488" cy="312738"/>
          </a:xfrm>
        </p:spPr>
        <p:txBody>
          <a:bodyPr>
            <a:normAutofit fontScale="92500" lnSpcReduction="10000"/>
          </a:bodyPr>
          <a:lstStyle/>
          <a:p>
            <a:pPr algn="l" eaLnBrk="1" hangingPunct="1">
              <a:defRPr/>
            </a:pP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AUREOLE INFORMATION TECHNOLOGY INC.</a:t>
            </a:r>
          </a:p>
        </p:txBody>
      </p:sp>
      <p:graphicFrame>
        <p:nvGraphicFramePr>
          <p:cNvPr id="3075" name="Object 4"/>
          <p:cNvGraphicFramePr>
            <a:graphicFrameLocks noChangeAspect="1"/>
          </p:cNvGraphicFramePr>
          <p:nvPr>
            <p:extLst>
              <p:ext uri="{D42A27DB-BD31-4B8C-83A1-F6EECF244321}">
                <p14:modId xmlns:p14="http://schemas.microsoft.com/office/powerpoint/2010/main" val="3666291503"/>
              </p:ext>
            </p:extLst>
          </p:nvPr>
        </p:nvGraphicFramePr>
        <p:xfrm>
          <a:off x="4081463" y="4410075"/>
          <a:ext cx="452437" cy="406400"/>
        </p:xfrm>
        <a:graphic>
          <a:graphicData uri="http://schemas.openxmlformats.org/presentationml/2006/ole">
            <mc:AlternateContent xmlns:mc="http://schemas.openxmlformats.org/markup-compatibility/2006">
              <mc:Choice xmlns:v="urn:schemas-microsoft-com:vml" Requires="v">
                <p:oleObj spid="_x0000_s2663" name="ビットマップ イメージ" r:id="rId4" imgW="1362265" imgH="1200318" progId="Paint.Picture">
                  <p:embed/>
                </p:oleObj>
              </mc:Choice>
              <mc:Fallback>
                <p:oleObj name="ビットマップ イメージ" r:id="rId4" imgW="1362265" imgH="120031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1463" y="4410075"/>
                        <a:ext cx="452437" cy="4064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Text Box 5"/>
          <p:cNvSpPr txBox="1">
            <a:spLocks noChangeArrowheads="1"/>
          </p:cNvSpPr>
          <p:nvPr/>
        </p:nvSpPr>
        <p:spPr bwMode="auto">
          <a:xfrm>
            <a:off x="6892154" y="3311524"/>
            <a:ext cx="1137148"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90000" tIns="46800" rIns="90000" bIns="46800">
            <a:spAutoFit/>
          </a:bodyPr>
          <a:lstStyle>
            <a:lvl1pPr eaLnBrk="0" hangingPunct="0">
              <a:defRPr kumimoji="1" sz="2000" b="1">
                <a:solidFill>
                  <a:schemeClr val="tx1"/>
                </a:solidFill>
                <a:latin typeface="Times New Roman" pitchFamily="18" charset="0"/>
                <a:ea typeface="ＭＳ Ｐゴシック" charset="-128"/>
              </a:defRPr>
            </a:lvl1pPr>
            <a:lvl2pPr marL="742950" indent="-285750" eaLnBrk="0" hangingPunct="0">
              <a:defRPr kumimoji="1" sz="2000" b="1">
                <a:solidFill>
                  <a:schemeClr val="tx1"/>
                </a:solidFill>
                <a:latin typeface="Times New Roman" pitchFamily="18" charset="0"/>
                <a:ea typeface="ＭＳ Ｐゴシック" charset="-128"/>
              </a:defRPr>
            </a:lvl2pPr>
            <a:lvl3pPr marL="1143000" indent="-228600" eaLnBrk="0" hangingPunct="0">
              <a:defRPr kumimoji="1" sz="2000" b="1">
                <a:solidFill>
                  <a:schemeClr val="tx1"/>
                </a:solidFill>
                <a:latin typeface="Times New Roman" pitchFamily="18" charset="0"/>
                <a:ea typeface="ＭＳ Ｐゴシック" charset="-128"/>
              </a:defRPr>
            </a:lvl3pPr>
            <a:lvl4pPr marL="1600200" indent="-228600" eaLnBrk="0" hangingPunct="0">
              <a:defRPr kumimoji="1" sz="2000" b="1">
                <a:solidFill>
                  <a:schemeClr val="tx1"/>
                </a:solidFill>
                <a:latin typeface="Times New Roman" pitchFamily="18" charset="0"/>
                <a:ea typeface="ＭＳ Ｐゴシック" charset="-128"/>
              </a:defRPr>
            </a:lvl4pPr>
            <a:lvl5pPr marL="2057400" indent="-228600" eaLnBrk="0" hangingPunct="0">
              <a:defRPr kumimoji="1" sz="2000" b="1">
                <a:solidFill>
                  <a:schemeClr val="tx1"/>
                </a:solidFill>
                <a:latin typeface="Times New Roman" pitchFamily="18" charset="0"/>
                <a:ea typeface="ＭＳ Ｐゴシック" charset="-128"/>
              </a:defRPr>
            </a:lvl5pPr>
            <a:lvl6pPr marL="2514600" indent="-228600" algn="ctr"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a:spcBef>
                <a:spcPct val="0"/>
              </a:spcBef>
            </a:pPr>
            <a:r>
              <a:rPr kumimoji="0" lang="en-US" altLang="ja-JP" sz="1600" b="0" dirty="0" smtClean="0">
                <a:latin typeface="Meiryo UI" pitchFamily="50" charset="-128"/>
                <a:ea typeface="Meiryo UI" pitchFamily="50" charset="-128"/>
                <a:cs typeface="Meiryo UI" pitchFamily="50" charset="-128"/>
              </a:rPr>
              <a:t>2016/6/1</a:t>
            </a:r>
            <a:endParaRPr kumimoji="0" lang="ja-JP" altLang="en-US" sz="1600" b="0" dirty="0">
              <a:latin typeface="Meiryo UI" pitchFamily="50" charset="-128"/>
              <a:ea typeface="Meiryo UI" pitchFamily="50" charset="-128"/>
              <a:cs typeface="Meiryo UI" pitchFamily="50" charset="-128"/>
            </a:endParaRPr>
          </a:p>
        </p:txBody>
      </p:sp>
      <p:sp>
        <p:nvSpPr>
          <p:cNvPr id="3077" name="Rectangle 2050"/>
          <p:cNvSpPr>
            <a:spLocks noChangeArrowheads="1"/>
          </p:cNvSpPr>
          <p:nvPr/>
        </p:nvSpPr>
        <p:spPr bwMode="auto">
          <a:xfrm>
            <a:off x="1236662" y="1600200"/>
            <a:ext cx="765581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algn="l" eaLnBrk="1" hangingPunct="1">
              <a:spcBef>
                <a:spcPct val="0"/>
              </a:spcBef>
            </a:pPr>
            <a:r>
              <a:rPr lang="en-US" altLang="ja-JP" sz="2800" dirty="0" smtClean="0">
                <a:latin typeface="Meiryo UI" pitchFamily="50" charset="-128"/>
                <a:ea typeface="Meiryo UI" pitchFamily="50" charset="-128"/>
                <a:cs typeface="Meiryo UI" pitchFamily="50" charset="-128"/>
              </a:rPr>
              <a:t>AXIS</a:t>
            </a:r>
            <a:r>
              <a:rPr lang="ja-JP" altLang="en-US" sz="2800" dirty="0" smtClean="0">
                <a:latin typeface="Meiryo UI" pitchFamily="50" charset="-128"/>
                <a:ea typeface="Meiryo UI" pitchFamily="50" charset="-128"/>
                <a:cs typeface="Meiryo UI" pitchFamily="50" charset="-128"/>
              </a:rPr>
              <a:t>様</a:t>
            </a:r>
            <a:endParaRPr lang="en-US" altLang="ja-JP" sz="2800" dirty="0">
              <a:latin typeface="Meiryo UI" pitchFamily="50" charset="-128"/>
              <a:ea typeface="Meiryo UI" pitchFamily="50" charset="-128"/>
              <a:cs typeface="Meiryo UI" pitchFamily="50" charset="-128"/>
            </a:endParaRPr>
          </a:p>
          <a:p>
            <a:pPr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給与管理シ</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ステ</a:t>
            </a:r>
            <a:r>
              <a:rPr lang="ja-JP" altLang="en-US" sz="2800" dirty="0" smtClean="0">
                <a:latin typeface="Meiryo UI" pitchFamily="50" charset="-128"/>
                <a:ea typeface="Meiryo UI" pitchFamily="50" charset="-128"/>
                <a:cs typeface="Meiryo UI" pitchFamily="50" charset="-128"/>
              </a:rPr>
              <a:t>ム　</a:t>
            </a:r>
            <a:r>
              <a:rPr lang="ja-JP" altLang="en-US" sz="2800" dirty="0">
                <a:latin typeface="Meiryo UI" pitchFamily="50" charset="-128"/>
                <a:ea typeface="Meiryo UI" pitchFamily="50" charset="-128"/>
                <a:cs typeface="Meiryo UI" pitchFamily="50" charset="-128"/>
              </a:rPr>
              <a:t>ご</a:t>
            </a:r>
            <a:r>
              <a:rPr lang="ja-JP" altLang="en-US" sz="2800" dirty="0" smtClean="0">
                <a:latin typeface="Meiryo UI" pitchFamily="50" charset="-128"/>
                <a:ea typeface="Meiryo UI" pitchFamily="50" charset="-128"/>
                <a:cs typeface="Meiryo UI" pitchFamily="50" charset="-128"/>
              </a:rPr>
              <a:t>提案資料　</a:t>
            </a:r>
            <a:r>
              <a:rPr lang="en-US" altLang="ja-JP" sz="2800" dirty="0" smtClean="0">
                <a:latin typeface="Meiryo UI" pitchFamily="50" charset="-128"/>
                <a:ea typeface="Meiryo UI" pitchFamily="50" charset="-128"/>
                <a:cs typeface="Meiryo UI" pitchFamily="50" charset="-128"/>
              </a:rPr>
              <a:t>V3.0</a:t>
            </a:r>
            <a:endParaRPr lang="ja-JP" altLang="en-US" sz="2800" dirty="0">
              <a:latin typeface="Meiryo UI" pitchFamily="50" charset="-128"/>
              <a:ea typeface="Meiryo UI" pitchFamily="50" charset="-128"/>
              <a:cs typeface="Meiryo UI" pitchFamily="50" charset="-128"/>
            </a:endParaRPr>
          </a:p>
        </p:txBody>
      </p:sp>
      <p:sp>
        <p:nvSpPr>
          <p:cNvPr id="7" name="Rectangle 10"/>
          <p:cNvSpPr txBox="1">
            <a:spLocks noChangeArrowheads="1"/>
          </p:cNvSpPr>
          <p:nvPr/>
        </p:nvSpPr>
        <p:spPr>
          <a:xfrm>
            <a:off x="8820472" y="6515100"/>
            <a:ext cx="682625" cy="476250"/>
          </a:xfrm>
          <a:prstGeom prst="rect">
            <a:avLst/>
          </a:prstGeom>
          <a:ln/>
        </p:spPr>
        <p:txBody>
          <a:bodyP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a:defRPr/>
            </a:pPr>
            <a:fld id="{1CED00D6-B550-4A65-93BA-54D4533EB288}" type="slidenum">
              <a:rPr lang="ja-JP" altLang="en-US" sz="1400" smtClean="0">
                <a:latin typeface="Meiryo UI" panose="020B0604030504040204" pitchFamily="50" charset="-128"/>
                <a:ea typeface="Meiryo UI" panose="020B0604030504040204" pitchFamily="50" charset="-128"/>
                <a:cs typeface="Meiryo UI" panose="020B0604030504040204" pitchFamily="50" charset="-128"/>
              </a:rPr>
              <a:pPr>
                <a:defRPr/>
              </a:pPr>
              <a:t>1</a:t>
            </a:fld>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49849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latin typeface="Meiryo UI" panose="020B0604030504040204" pitchFamily="50" charset="-128"/>
                <a:ea typeface="Meiryo UI" panose="020B0604030504040204" pitchFamily="50" charset="-128"/>
                <a:cs typeface="Meiryo UI" panose="020B0604030504040204" pitchFamily="50" charset="-128"/>
              </a:rPr>
              <a:pPr>
                <a:defRPr/>
              </a:pPr>
              <a:t>10</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050"/>
          <p:cNvSpPr>
            <a:spLocks noChangeArrowheads="1"/>
          </p:cNvSpPr>
          <p:nvPr/>
        </p:nvSpPr>
        <p:spPr bwMode="auto">
          <a:xfrm>
            <a:off x="660598" y="78745"/>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導入費用</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61" y="753131"/>
            <a:ext cx="8024148" cy="577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1"/>
          <p:cNvSpPr txBox="1">
            <a:spLocks noChangeArrowheads="1"/>
          </p:cNvSpPr>
          <p:nvPr/>
        </p:nvSpPr>
        <p:spPr bwMode="auto">
          <a:xfrm>
            <a:off x="7659069" y="542688"/>
            <a:ext cx="148493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000">
                <a:solidFill>
                  <a:schemeClr val="tx1"/>
                </a:solidFill>
                <a:latin typeface="Arial" panose="020B0604020202020204" pitchFamily="34" charset="0"/>
                <a:ea typeface="HGP創英角ｺﾞｼｯｸUB" pitchFamily="50" charset="-128"/>
              </a:defRPr>
            </a:lvl1pPr>
            <a:lvl2pPr marL="742950" indent="-285750" eaLnBrk="0" hangingPunct="0">
              <a:defRPr kumimoji="1" sz="1000">
                <a:solidFill>
                  <a:schemeClr val="tx1"/>
                </a:solidFill>
                <a:latin typeface="Arial" panose="020B0604020202020204" pitchFamily="34" charset="0"/>
                <a:ea typeface="HGP創英角ｺﾞｼｯｸUB" pitchFamily="50" charset="-128"/>
              </a:defRPr>
            </a:lvl2pPr>
            <a:lvl3pPr marL="1143000" indent="-228600" eaLnBrk="0" hangingPunct="0">
              <a:defRPr kumimoji="1" sz="1000">
                <a:solidFill>
                  <a:schemeClr val="tx1"/>
                </a:solidFill>
                <a:latin typeface="Arial" panose="020B0604020202020204" pitchFamily="34" charset="0"/>
                <a:ea typeface="HGP創英角ｺﾞｼｯｸUB" pitchFamily="50" charset="-128"/>
              </a:defRPr>
            </a:lvl3pPr>
            <a:lvl4pPr marL="1600200" indent="-228600" eaLnBrk="0" hangingPunct="0">
              <a:defRPr kumimoji="1" sz="1000">
                <a:solidFill>
                  <a:schemeClr val="tx1"/>
                </a:solidFill>
                <a:latin typeface="Arial" panose="020B0604020202020204" pitchFamily="34" charset="0"/>
                <a:ea typeface="HGP創英角ｺﾞｼｯｸUB" pitchFamily="50" charset="-128"/>
              </a:defRPr>
            </a:lvl4pPr>
            <a:lvl5pPr marL="2057400" indent="-228600" eaLnBrk="0" hangingPunct="0">
              <a:defRPr kumimoji="1" sz="1000">
                <a:solidFill>
                  <a:schemeClr val="tx1"/>
                </a:solidFill>
                <a:latin typeface="Arial" panose="020B0604020202020204" pitchFamily="34" charset="0"/>
                <a:ea typeface="HGP創英角ｺﾞｼｯｸUB" pitchFamily="50" charset="-128"/>
              </a:defRPr>
            </a:lvl5pPr>
            <a:lvl6pPr marL="25146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6pPr>
            <a:lvl7pPr marL="29718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7pPr>
            <a:lvl8pPr marL="34290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8pPr>
            <a:lvl9pPr marL="38862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9pPr>
          </a:lstStyle>
          <a:p>
            <a:pPr algn="l" eaLnBrk="1" hangingPunct="1"/>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1JPY=200VND</a:t>
            </a:r>
            <a:endParaRPr lang="en-US"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TextBox 1"/>
          <p:cNvSpPr txBox="1">
            <a:spLocks noChangeArrowheads="1"/>
          </p:cNvSpPr>
          <p:nvPr/>
        </p:nvSpPr>
        <p:spPr bwMode="auto">
          <a:xfrm>
            <a:off x="220261" y="506110"/>
            <a:ext cx="586390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000">
                <a:solidFill>
                  <a:schemeClr val="tx1"/>
                </a:solidFill>
                <a:latin typeface="Arial" panose="020B0604020202020204" pitchFamily="34" charset="0"/>
                <a:ea typeface="HGP創英角ｺﾞｼｯｸUB" pitchFamily="50" charset="-128"/>
              </a:defRPr>
            </a:lvl1pPr>
            <a:lvl2pPr marL="742950" indent="-285750" eaLnBrk="0" hangingPunct="0">
              <a:defRPr kumimoji="1" sz="1000">
                <a:solidFill>
                  <a:schemeClr val="tx1"/>
                </a:solidFill>
                <a:latin typeface="Arial" panose="020B0604020202020204" pitchFamily="34" charset="0"/>
                <a:ea typeface="HGP創英角ｺﾞｼｯｸUB" pitchFamily="50" charset="-128"/>
              </a:defRPr>
            </a:lvl2pPr>
            <a:lvl3pPr marL="1143000" indent="-228600" eaLnBrk="0" hangingPunct="0">
              <a:defRPr kumimoji="1" sz="1000">
                <a:solidFill>
                  <a:schemeClr val="tx1"/>
                </a:solidFill>
                <a:latin typeface="Arial" panose="020B0604020202020204" pitchFamily="34" charset="0"/>
                <a:ea typeface="HGP創英角ｺﾞｼｯｸUB" pitchFamily="50" charset="-128"/>
              </a:defRPr>
            </a:lvl3pPr>
            <a:lvl4pPr marL="1600200" indent="-228600" eaLnBrk="0" hangingPunct="0">
              <a:defRPr kumimoji="1" sz="1000">
                <a:solidFill>
                  <a:schemeClr val="tx1"/>
                </a:solidFill>
                <a:latin typeface="Arial" panose="020B0604020202020204" pitchFamily="34" charset="0"/>
                <a:ea typeface="HGP創英角ｺﾞｼｯｸUB" pitchFamily="50" charset="-128"/>
              </a:defRPr>
            </a:lvl4pPr>
            <a:lvl5pPr marL="2057400" indent="-228600" eaLnBrk="0" hangingPunct="0">
              <a:defRPr kumimoji="1" sz="1000">
                <a:solidFill>
                  <a:schemeClr val="tx1"/>
                </a:solidFill>
                <a:latin typeface="Arial" panose="020B0604020202020204" pitchFamily="34" charset="0"/>
                <a:ea typeface="HGP創英角ｺﾞｼｯｸUB" pitchFamily="50" charset="-128"/>
              </a:defRPr>
            </a:lvl5pPr>
            <a:lvl6pPr marL="25146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6pPr>
            <a:lvl7pPr marL="29718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7pPr>
            <a:lvl8pPr marL="34290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8pPr>
            <a:lvl9pPr marL="38862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9pPr>
          </a:lstStyle>
          <a:p>
            <a:pPr algn="l" eaLnBrk="1" hangingPunct="1"/>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ハードウェア</a:t>
            </a:r>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ソフトウェア費用は概算見積となります。ご注文時に最終見積を行ないます。</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36647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latin typeface="Meiryo UI" panose="020B0604030504040204" pitchFamily="50" charset="-128"/>
                <a:ea typeface="Meiryo UI" panose="020B0604030504040204" pitchFamily="50" charset="-128"/>
                <a:cs typeface="Meiryo UI" panose="020B0604030504040204" pitchFamily="50" charset="-128"/>
              </a:rPr>
              <a:pPr>
                <a:defRPr/>
              </a:pPr>
              <a:t>11</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3"/>
          <p:cNvGraphicFramePr>
            <a:graphicFrameLocks noGrp="1"/>
          </p:cNvGraphicFramePr>
          <p:nvPr>
            <p:extLst>
              <p:ext uri="{D42A27DB-BD31-4B8C-83A1-F6EECF244321}">
                <p14:modId xmlns:p14="http://schemas.microsoft.com/office/powerpoint/2010/main" val="3468450008"/>
              </p:ext>
            </p:extLst>
          </p:nvPr>
        </p:nvGraphicFramePr>
        <p:xfrm>
          <a:off x="554979" y="1080340"/>
          <a:ext cx="7905453" cy="3587880"/>
        </p:xfrm>
        <a:graphic>
          <a:graphicData uri="http://schemas.openxmlformats.org/drawingml/2006/table">
            <a:tbl>
              <a:tblPr firstRow="1" bandRow="1">
                <a:tableStyleId>{5C22544A-7EE6-4342-B048-85BDC9FD1C3A}</a:tableStyleId>
              </a:tblPr>
              <a:tblGrid>
                <a:gridCol w="863649"/>
                <a:gridCol w="2160240"/>
                <a:gridCol w="432048"/>
                <a:gridCol w="288032"/>
                <a:gridCol w="288032"/>
                <a:gridCol w="288032"/>
                <a:gridCol w="288032"/>
                <a:gridCol w="288032"/>
                <a:gridCol w="208274"/>
                <a:gridCol w="280802"/>
                <a:gridCol w="288032"/>
                <a:gridCol w="288032"/>
                <a:gridCol w="288032"/>
                <a:gridCol w="288032"/>
                <a:gridCol w="288032"/>
                <a:gridCol w="288032"/>
                <a:gridCol w="288032"/>
                <a:gridCol w="288032"/>
                <a:gridCol w="216024"/>
              </a:tblGrid>
              <a:tr h="483766">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作業内容</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作業説明</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担当</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W1</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W2</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W3</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W4</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W5</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W6</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W7</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W8</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W9</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W10</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W11</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W12</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W13</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W14</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W15</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r>
              <a:tr h="569540">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ご契約</a:t>
                      </a:r>
                      <a:endPar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お見積、ご契約</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①②</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r>
              <a:tr h="569540">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システムの基本設計（画面設計、ﾃｰﾌﾞﾙ設計、コード設計、ロジック設計）を実施します。</a:t>
                      </a:r>
                      <a:endPar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①②</a:t>
                      </a: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r>
              <a:tr h="569540">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開発</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開発部分の詳細設計、プログラミング、単体テスト、結合テストを実施します。</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②</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r>
              <a:tr h="569540">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インストール、操作説明</a:t>
                      </a:r>
                      <a:endPar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①②</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r>
              <a:tr h="370494">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運用テスト</a:t>
                      </a:r>
                      <a:endPar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並行稼動</a:t>
                      </a:r>
                      <a:r>
                        <a:rPr kumimoji="1" lang="en-US" altLang="ja-JP" sz="900" b="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①②</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r>
              <a:tr h="363868">
                <a:tc>
                  <a:txBody>
                    <a:bodyPr/>
                    <a:lstStyle/>
                    <a:p>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本稼動</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r>
                        <a:rPr kumimoji="1" lang="ja-JP" altLang="en-US" sz="900" b="0" smtClean="0">
                          <a:latin typeface="Meiryo UI" panose="020B0604030504040204" pitchFamily="50" charset="-128"/>
                          <a:ea typeface="Meiryo UI" panose="020B0604030504040204" pitchFamily="50" charset="-128"/>
                          <a:cs typeface="Meiryo UI" panose="020B0604030504040204" pitchFamily="50" charset="-128"/>
                        </a:rPr>
                        <a:t>①②</a:t>
                      </a:r>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b="0" dirty="0" smtClean="0">
                          <a:latin typeface="Meiryo UI" panose="020B0604030504040204" pitchFamily="50" charset="-128"/>
                          <a:ea typeface="Meiryo UI" panose="020B0604030504040204" pitchFamily="50" charset="-128"/>
                          <a:cs typeface="Meiryo UI" panose="020B0604030504040204" pitchFamily="50" charset="-128"/>
                        </a:rPr>
                        <a:t>▲</a:t>
                      </a:r>
                    </a:p>
                    <a:p>
                      <a:endParaRPr kumimoji="1" lang="ja-JP" altLang="en-US" sz="900" b="0" dirty="0">
                        <a:latin typeface="Meiryo UI" panose="020B0604030504040204" pitchFamily="50" charset="-128"/>
                        <a:ea typeface="Meiryo UI" panose="020B0604030504040204" pitchFamily="50" charset="-128"/>
                        <a:cs typeface="Meiryo UI" panose="020B0604030504040204" pitchFamily="50" charset="-128"/>
                      </a:endParaRPr>
                    </a:p>
                  </a:txBody>
                  <a:tcPr marL="91437" marR="91437" marT="45721" marB="45721"/>
                </a:tc>
              </a:tr>
            </a:tbl>
          </a:graphicData>
        </a:graphic>
      </p:graphicFrame>
      <p:sp>
        <p:nvSpPr>
          <p:cNvPr id="6" name="TextBox 1"/>
          <p:cNvSpPr txBox="1">
            <a:spLocks noChangeArrowheads="1"/>
          </p:cNvSpPr>
          <p:nvPr/>
        </p:nvSpPr>
        <p:spPr bwMode="auto">
          <a:xfrm>
            <a:off x="2553243" y="767959"/>
            <a:ext cx="3602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000">
                <a:solidFill>
                  <a:schemeClr val="tx1"/>
                </a:solidFill>
                <a:latin typeface="Arial" panose="020B0604020202020204" pitchFamily="34" charset="0"/>
                <a:ea typeface="HGP創英角ｺﾞｼｯｸUB" pitchFamily="50" charset="-128"/>
              </a:defRPr>
            </a:lvl1pPr>
            <a:lvl2pPr marL="742950" indent="-285750" eaLnBrk="0" hangingPunct="0">
              <a:defRPr kumimoji="1" sz="1000">
                <a:solidFill>
                  <a:schemeClr val="tx1"/>
                </a:solidFill>
                <a:latin typeface="Arial" panose="020B0604020202020204" pitchFamily="34" charset="0"/>
                <a:ea typeface="HGP創英角ｺﾞｼｯｸUB" pitchFamily="50" charset="-128"/>
              </a:defRPr>
            </a:lvl2pPr>
            <a:lvl3pPr marL="1143000" indent="-228600" eaLnBrk="0" hangingPunct="0">
              <a:defRPr kumimoji="1" sz="1000">
                <a:solidFill>
                  <a:schemeClr val="tx1"/>
                </a:solidFill>
                <a:latin typeface="Arial" panose="020B0604020202020204" pitchFamily="34" charset="0"/>
                <a:ea typeface="HGP創英角ｺﾞｼｯｸUB" pitchFamily="50" charset="-128"/>
              </a:defRPr>
            </a:lvl3pPr>
            <a:lvl4pPr marL="1600200" indent="-228600" eaLnBrk="0" hangingPunct="0">
              <a:defRPr kumimoji="1" sz="1000">
                <a:solidFill>
                  <a:schemeClr val="tx1"/>
                </a:solidFill>
                <a:latin typeface="Arial" panose="020B0604020202020204" pitchFamily="34" charset="0"/>
                <a:ea typeface="HGP創英角ｺﾞｼｯｸUB" pitchFamily="50" charset="-128"/>
              </a:defRPr>
            </a:lvl4pPr>
            <a:lvl5pPr marL="2057400" indent="-228600" eaLnBrk="0" hangingPunct="0">
              <a:defRPr kumimoji="1" sz="1000">
                <a:solidFill>
                  <a:schemeClr val="tx1"/>
                </a:solidFill>
                <a:latin typeface="Arial" panose="020B0604020202020204" pitchFamily="34" charset="0"/>
                <a:ea typeface="HGP創英角ｺﾞｼｯｸUB" pitchFamily="50" charset="-128"/>
              </a:defRPr>
            </a:lvl5pPr>
            <a:lvl6pPr marL="25146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6pPr>
            <a:lvl7pPr marL="29718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7pPr>
            <a:lvl8pPr marL="34290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8pPr>
            <a:lvl9pPr marL="3886200" indent="-228600" algn="ctr" eaLnBrk="0" fontAlgn="base" hangingPunct="0">
              <a:spcBef>
                <a:spcPct val="50000"/>
              </a:spcBef>
              <a:spcAft>
                <a:spcPct val="0"/>
              </a:spcAft>
              <a:defRPr kumimoji="1" sz="1000">
                <a:solidFill>
                  <a:schemeClr val="tx1"/>
                </a:solidFill>
                <a:latin typeface="Arial" panose="020B0604020202020204" pitchFamily="34" charset="0"/>
                <a:ea typeface="HGP創英角ｺﾞｼｯｸUB" pitchFamily="50" charset="-128"/>
              </a:defRPr>
            </a:lvl9pPr>
          </a:lstStyle>
          <a:p>
            <a:pPr algn="l" eaLnBrk="1" hangingPunct="1"/>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担当： ①</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AXIS</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様、②</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AIT</a:t>
            </a:r>
            <a:endParaRPr lang="en-US"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ectangle 2050"/>
          <p:cNvSpPr>
            <a:spLocks noChangeArrowheads="1"/>
          </p:cNvSpPr>
          <p:nvPr/>
        </p:nvSpPr>
        <p:spPr bwMode="auto">
          <a:xfrm>
            <a:off x="660598" y="78745"/>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smtClean="0">
                <a:latin typeface="Meiryo UI" pitchFamily="50" charset="-128"/>
                <a:ea typeface="Meiryo UI" pitchFamily="50" charset="-128"/>
              </a:rPr>
              <a:t>給与シ</a:t>
            </a:r>
            <a:r>
              <a:rPr lang="ja-JP" altLang="en-US" sz="1800" dirty="0">
                <a:latin typeface="Meiryo UI" pitchFamily="50" charset="-128"/>
                <a:ea typeface="Meiryo UI" pitchFamily="50" charset="-128"/>
              </a:rPr>
              <a:t>ステ</a:t>
            </a:r>
            <a:r>
              <a:rPr lang="ja-JP" altLang="en-US" sz="1800" dirty="0" smtClean="0">
                <a:latin typeface="Meiryo UI" pitchFamily="50" charset="-128"/>
                <a:ea typeface="Meiryo UI" pitchFamily="50" charset="-128"/>
              </a:rPr>
              <a:t>ム管理推</a:t>
            </a:r>
            <a:r>
              <a:rPr lang="ja-JP" altLang="en-US" sz="1800" dirty="0">
                <a:latin typeface="Meiryo UI" pitchFamily="50" charset="-128"/>
                <a:ea typeface="Meiryo UI" pitchFamily="50" charset="-128"/>
              </a:rPr>
              <a:t>進スケジュー</a:t>
            </a:r>
            <a:r>
              <a:rPr lang="ja-JP" altLang="en-US" sz="1800" dirty="0" smtClean="0">
                <a:latin typeface="Meiryo UI" pitchFamily="50" charset="-128"/>
                <a:ea typeface="Meiryo UI" pitchFamily="50" charset="-128"/>
              </a:rPr>
              <a:t>ル</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Right Arrow 7"/>
          <p:cNvSpPr/>
          <p:nvPr/>
        </p:nvSpPr>
        <p:spPr>
          <a:xfrm>
            <a:off x="4319972" y="2276872"/>
            <a:ext cx="828092" cy="288032"/>
          </a:xfrm>
          <a:prstGeom prst="righ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ight Arrow 8"/>
          <p:cNvSpPr/>
          <p:nvPr/>
        </p:nvSpPr>
        <p:spPr>
          <a:xfrm>
            <a:off x="5148064" y="2924944"/>
            <a:ext cx="2232248" cy="288032"/>
          </a:xfrm>
          <a:prstGeom prst="righ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Right Arrow 9"/>
          <p:cNvSpPr/>
          <p:nvPr/>
        </p:nvSpPr>
        <p:spPr>
          <a:xfrm>
            <a:off x="7380312" y="3501008"/>
            <a:ext cx="576064" cy="288032"/>
          </a:xfrm>
          <a:prstGeom prst="righ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Right Arrow 10"/>
          <p:cNvSpPr/>
          <p:nvPr/>
        </p:nvSpPr>
        <p:spPr>
          <a:xfrm>
            <a:off x="7668344" y="4005064"/>
            <a:ext cx="576064" cy="288032"/>
          </a:xfrm>
          <a:prstGeom prst="righ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TextBox 11"/>
          <p:cNvSpPr txBox="1"/>
          <p:nvPr/>
        </p:nvSpPr>
        <p:spPr>
          <a:xfrm>
            <a:off x="4968044" y="2492896"/>
            <a:ext cx="2592288" cy="261610"/>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★：基本設計ご承認後、開発工程に着手</a:t>
            </a:r>
            <a:endParaRPr lang="en-US" sz="11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36647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latin typeface="Meiryo UI" panose="020B0604030504040204" pitchFamily="50" charset="-128"/>
                <a:ea typeface="Meiryo UI" panose="020B0604030504040204" pitchFamily="50" charset="-128"/>
                <a:cs typeface="Meiryo UI" panose="020B0604030504040204" pitchFamily="50" charset="-128"/>
              </a:rPr>
              <a:pPr>
                <a:defRPr/>
              </a:pPr>
              <a:t>2</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Rectangle 2050"/>
          <p:cNvSpPr>
            <a:spLocks noChangeArrowheads="1"/>
          </p:cNvSpPr>
          <p:nvPr/>
        </p:nvSpPr>
        <p:spPr bwMode="auto">
          <a:xfrm>
            <a:off x="755576" y="78745"/>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現状の課題とシステム化によるご要望事項</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AutoShape 10"/>
          <p:cNvSpPr>
            <a:spLocks noChangeArrowheads="1"/>
          </p:cNvSpPr>
          <p:nvPr/>
        </p:nvSpPr>
        <p:spPr bwMode="auto">
          <a:xfrm>
            <a:off x="214313" y="611362"/>
            <a:ext cx="1909415" cy="297358"/>
          </a:xfrm>
          <a:prstGeom prst="roundRect">
            <a:avLst>
              <a:gd name="adj" fmla="val 50000"/>
            </a:avLst>
          </a:prstGeom>
          <a:solidFill>
            <a:srgbClr val="C00000"/>
          </a:solidFill>
          <a:ln>
            <a:noFill/>
          </a:ln>
        </p:spPr>
        <p:txBody>
          <a:bodyPr wrap="none" anchor="ctr"/>
          <a:lstStyle/>
          <a:p>
            <a:pPr eaLnBrk="0" hangingPunct="0">
              <a:spcBef>
                <a:spcPct val="0"/>
              </a:spcBef>
              <a:defRPr/>
            </a:pPr>
            <a:r>
              <a:rPr lang="ja-JP" altLang="en-US"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現</a:t>
            </a:r>
            <a:r>
              <a:rPr lang="ja-JP" altLang="en-US" b="1" dirty="0" smtClean="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状の課題</a:t>
            </a:r>
            <a:r>
              <a:rPr lang="ja-JP" altLang="en-US"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　</a:t>
            </a:r>
          </a:p>
        </p:txBody>
      </p:sp>
      <p:sp>
        <p:nvSpPr>
          <p:cNvPr id="36" name="AutoShape 10"/>
          <p:cNvSpPr>
            <a:spLocks noChangeArrowheads="1"/>
          </p:cNvSpPr>
          <p:nvPr/>
        </p:nvSpPr>
        <p:spPr bwMode="auto">
          <a:xfrm>
            <a:off x="154232" y="3635698"/>
            <a:ext cx="3697688" cy="297358"/>
          </a:xfrm>
          <a:prstGeom prst="roundRect">
            <a:avLst>
              <a:gd name="adj" fmla="val 50000"/>
            </a:avLst>
          </a:prstGeom>
          <a:solidFill>
            <a:srgbClr val="C00000"/>
          </a:solidFill>
          <a:ln>
            <a:noFill/>
          </a:ln>
        </p:spPr>
        <p:txBody>
          <a:bodyPr wrap="none" anchor="ctr"/>
          <a:lstStyle/>
          <a:p>
            <a:pPr>
              <a:defRPr/>
            </a:pPr>
            <a:r>
              <a:rPr lang="ja-JP" altLang="en-US"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システム化によるご要望事</a:t>
            </a:r>
            <a:r>
              <a:rPr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項</a:t>
            </a:r>
            <a:endParaRPr lang="ja-JP" altLang="en-US"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TextBox 1"/>
          <p:cNvSpPr txBox="1"/>
          <p:nvPr/>
        </p:nvSpPr>
        <p:spPr>
          <a:xfrm>
            <a:off x="154232" y="1052736"/>
            <a:ext cx="8738248" cy="2308324"/>
          </a:xfrm>
          <a:prstGeom prst="rect">
            <a:avLst/>
          </a:prstGeom>
          <a:noFill/>
          <a:ln w="38100">
            <a:solidFill>
              <a:srgbClr val="C90316"/>
            </a:solidFill>
          </a:ln>
        </p:spPr>
        <p:txBody>
          <a:bodyPr wrap="square" rtlCol="0">
            <a:spAutoFit/>
          </a:bodyPr>
          <a:lstStyle/>
          <a:p>
            <a:pPr marL="285750" indent="-285750">
              <a:buFontTx/>
              <a:buChar char="-"/>
            </a:pPr>
            <a:r>
              <a:rPr lang="ja-JP" altLang="en-US" dirty="0">
                <a:latin typeface="Meiryo UI" pitchFamily="50" charset="-128"/>
                <a:ea typeface="Meiryo UI" pitchFamily="50" charset="-128"/>
                <a:cs typeface="Meiryo UI" pitchFamily="50" charset="-128"/>
              </a:rPr>
              <a:t>勤</a:t>
            </a:r>
            <a:r>
              <a:rPr lang="ja-JP" altLang="en-US" dirty="0" smtClean="0">
                <a:latin typeface="Meiryo UI" pitchFamily="50" charset="-128"/>
                <a:ea typeface="Meiryo UI" pitchFamily="50" charset="-128"/>
                <a:cs typeface="Meiryo UI" pitchFamily="50" charset="-128"/>
              </a:rPr>
              <a:t>怠</a:t>
            </a:r>
            <a:r>
              <a:rPr lang="en-US" altLang="ja-JP" dirty="0" smtClean="0">
                <a:latin typeface="Meiryo UI" pitchFamily="50" charset="-128"/>
                <a:ea typeface="Meiryo UI" pitchFamily="50" charset="-128"/>
                <a:cs typeface="Meiryo UI" pitchFamily="50" charset="-128"/>
              </a:rPr>
              <a:t>(</a:t>
            </a:r>
            <a:r>
              <a:rPr lang="ja-JP" altLang="en-US" dirty="0" smtClean="0">
                <a:latin typeface="Meiryo UI" pitchFamily="50" charset="-128"/>
                <a:ea typeface="Meiryo UI" pitchFamily="50" charset="-128"/>
                <a:cs typeface="Meiryo UI" pitchFamily="50" charset="-128"/>
              </a:rPr>
              <a:t>残業</a:t>
            </a:r>
            <a:r>
              <a:rPr lang="en-US" altLang="ja-JP" dirty="0" smtClean="0">
                <a:latin typeface="Meiryo UI" pitchFamily="50" charset="-128"/>
                <a:ea typeface="Meiryo UI" pitchFamily="50" charset="-128"/>
                <a:cs typeface="Meiryo UI" pitchFamily="50" charset="-128"/>
              </a:rPr>
              <a:t>)</a:t>
            </a:r>
            <a:r>
              <a:rPr lang="ja-JP" altLang="en-US" dirty="0" smtClean="0">
                <a:latin typeface="Meiryo UI" pitchFamily="50" charset="-128"/>
                <a:ea typeface="Meiryo UI" pitchFamily="50" charset="-128"/>
                <a:cs typeface="Meiryo UI" pitchFamily="50" charset="-128"/>
              </a:rPr>
              <a:t>締後に</a:t>
            </a:r>
            <a:r>
              <a:rPr lang="en-US" altLang="ja-JP" dirty="0" smtClean="0">
                <a:latin typeface="Meiryo UI" pitchFamily="50" charset="-128"/>
                <a:ea typeface="Meiryo UI" pitchFamily="50" charset="-128"/>
                <a:cs typeface="Meiryo UI" pitchFamily="50" charset="-128"/>
              </a:rPr>
              <a:t>1</a:t>
            </a:r>
            <a:r>
              <a:rPr lang="ja-JP" altLang="en-US" dirty="0" smtClean="0">
                <a:latin typeface="Meiryo UI" pitchFamily="50" charset="-128"/>
                <a:ea typeface="Meiryo UI" pitchFamily="50" charset="-128"/>
                <a:cs typeface="Meiryo UI" pitchFamily="50" charset="-128"/>
              </a:rPr>
              <a:t>～</a:t>
            </a:r>
            <a:r>
              <a:rPr lang="en-US" altLang="ja-JP" dirty="0" smtClean="0">
                <a:latin typeface="Meiryo UI" pitchFamily="50" charset="-128"/>
                <a:ea typeface="Meiryo UI" pitchFamily="50" charset="-128"/>
                <a:cs typeface="Meiryo UI" pitchFamily="50" charset="-128"/>
              </a:rPr>
              <a:t>2</a:t>
            </a:r>
            <a:r>
              <a:rPr lang="ja-JP" altLang="en-US" dirty="0" smtClean="0">
                <a:latin typeface="Meiryo UI" pitchFamily="50" charset="-128"/>
                <a:ea typeface="Meiryo UI" pitchFamily="50" charset="-128"/>
                <a:cs typeface="Meiryo UI" pitchFamily="50" charset="-128"/>
              </a:rPr>
              <a:t>日で給与計算をしているが、各変更情報の確認もそのタイミングで行っているので負荷が集中している。（例．試用期間と正社員では計算式が異なるので、正社員になったタイミングで計算式を修正している　等）</a:t>
            </a:r>
            <a:endParaRPr lang="en-US" altLang="ja-JP" dirty="0" smtClean="0">
              <a:latin typeface="Meiryo UI" pitchFamily="50" charset="-128"/>
              <a:ea typeface="Meiryo UI" pitchFamily="50" charset="-128"/>
              <a:cs typeface="Meiryo UI" pitchFamily="50" charset="-128"/>
            </a:endParaRPr>
          </a:p>
          <a:p>
            <a:pPr marL="285750" indent="-285750">
              <a:buFontTx/>
              <a:buChar char="-"/>
            </a:pPr>
            <a:r>
              <a:rPr lang="en-US" altLang="ja-JP" dirty="0" smtClean="0">
                <a:latin typeface="Meiryo UI" pitchFamily="50" charset="-128"/>
                <a:ea typeface="Meiryo UI" pitchFamily="50" charset="-128"/>
                <a:cs typeface="Meiryo UI" pitchFamily="50" charset="-128"/>
              </a:rPr>
              <a:t>Excel</a:t>
            </a:r>
            <a:r>
              <a:rPr lang="ja-JP" altLang="en-US" dirty="0" smtClean="0">
                <a:latin typeface="Meiryo UI" pitchFamily="50" charset="-128"/>
                <a:ea typeface="Meiryo UI" pitchFamily="50" charset="-128"/>
                <a:cs typeface="Meiryo UI" pitchFamily="50" charset="-128"/>
              </a:rPr>
              <a:t>で</a:t>
            </a:r>
            <a:r>
              <a:rPr lang="ja-JP" altLang="en-US" dirty="0">
                <a:latin typeface="Meiryo UI" pitchFamily="50" charset="-128"/>
                <a:ea typeface="Meiryo UI" pitchFamily="50" charset="-128"/>
                <a:cs typeface="Meiryo UI" pitchFamily="50" charset="-128"/>
              </a:rPr>
              <a:t>計算しており</a:t>
            </a:r>
            <a:r>
              <a:rPr lang="ja-JP" altLang="en-US" dirty="0" smtClean="0">
                <a:latin typeface="Meiryo UI" pitchFamily="50" charset="-128"/>
                <a:ea typeface="Meiryo UI" pitchFamily="50" charset="-128"/>
                <a:cs typeface="Meiryo UI" pitchFamily="50" charset="-128"/>
              </a:rPr>
              <a:t>、採用、昇給、昇給後の</a:t>
            </a:r>
            <a:r>
              <a:rPr lang="en-US" altLang="ja-JP" dirty="0" smtClean="0">
                <a:latin typeface="Meiryo UI" pitchFamily="50" charset="-128"/>
                <a:ea typeface="Meiryo UI" pitchFamily="50" charset="-128"/>
                <a:cs typeface="Meiryo UI" pitchFamily="50" charset="-128"/>
              </a:rPr>
              <a:t>4</a:t>
            </a:r>
            <a:r>
              <a:rPr lang="ja-JP" altLang="en-US" dirty="0" smtClean="0">
                <a:latin typeface="Meiryo UI" pitchFamily="50" charset="-128"/>
                <a:ea typeface="Meiryo UI" pitchFamily="50" charset="-128"/>
                <a:cs typeface="Meiryo UI" pitchFamily="50" charset="-128"/>
              </a:rPr>
              <a:t>月へ</a:t>
            </a:r>
            <a:r>
              <a:rPr lang="ja-JP" altLang="en-US" dirty="0">
                <a:latin typeface="Meiryo UI" pitchFamily="50" charset="-128"/>
                <a:ea typeface="Meiryo UI" pitchFamily="50" charset="-128"/>
                <a:cs typeface="Meiryo UI" pitchFamily="50" charset="-128"/>
              </a:rPr>
              <a:t>の</a:t>
            </a:r>
            <a:r>
              <a:rPr lang="ja-JP" altLang="en-US" dirty="0" smtClean="0">
                <a:latin typeface="Meiryo UI" pitchFamily="50" charset="-128"/>
                <a:ea typeface="Meiryo UI" pitchFamily="50" charset="-128"/>
                <a:cs typeface="Meiryo UI" pitchFamily="50" charset="-128"/>
              </a:rPr>
              <a:t>遡及処理、制度変更などの「変化点」のタイミングで計算式の修正ミス、コピーミス等がある。特に、</a:t>
            </a:r>
            <a:r>
              <a:rPr lang="ja-JP" altLang="en-US" dirty="0">
                <a:latin typeface="Meiryo UI" pitchFamily="50" charset="-128"/>
                <a:ea typeface="Meiryo UI" pitchFamily="50" charset="-128"/>
                <a:cs typeface="Meiryo UI" pitchFamily="50" charset="-128"/>
              </a:rPr>
              <a:t>給与計算方法・制度・法律などのが改正が発生すると</a:t>
            </a:r>
            <a:r>
              <a:rPr lang="ja-JP" altLang="en-US" dirty="0" smtClean="0">
                <a:latin typeface="Meiryo UI" pitchFamily="50" charset="-128"/>
                <a:ea typeface="Meiryo UI" pitchFamily="50" charset="-128"/>
                <a:cs typeface="Meiryo UI" pitchFamily="50" charset="-128"/>
              </a:rPr>
              <a:t>、</a:t>
            </a:r>
            <a:r>
              <a:rPr lang="ja-JP" altLang="en-US" dirty="0">
                <a:latin typeface="Meiryo UI" pitchFamily="50" charset="-128"/>
                <a:ea typeface="Meiryo UI" pitchFamily="50" charset="-128"/>
                <a:cs typeface="Meiryo UI" pitchFamily="50" charset="-128"/>
              </a:rPr>
              <a:t>計算</a:t>
            </a:r>
            <a:r>
              <a:rPr lang="ja-JP" altLang="en-US" dirty="0" smtClean="0">
                <a:latin typeface="Meiryo UI" pitchFamily="50" charset="-128"/>
                <a:ea typeface="Meiryo UI" pitchFamily="50" charset="-128"/>
                <a:cs typeface="Meiryo UI" pitchFamily="50" charset="-128"/>
              </a:rPr>
              <a:t>式の修正や遡及処理が発声し、非常に困難である。</a:t>
            </a:r>
            <a:endParaRPr lang="en-US" altLang="ja-JP" dirty="0" smtClean="0">
              <a:latin typeface="Meiryo UI" pitchFamily="50" charset="-128"/>
              <a:ea typeface="Meiryo UI" pitchFamily="50" charset="-128"/>
              <a:cs typeface="Meiryo UI" pitchFamily="50" charset="-128"/>
            </a:endParaRPr>
          </a:p>
          <a:p>
            <a:pPr marL="285750" indent="-285750">
              <a:buFontTx/>
              <a:buChar char="-"/>
            </a:pPr>
            <a:r>
              <a:rPr lang="ja-JP" altLang="en-US" dirty="0" smtClean="0">
                <a:latin typeface="Meiryo UI" pitchFamily="50" charset="-128"/>
                <a:ea typeface="Meiryo UI" pitchFamily="50" charset="-128"/>
                <a:cs typeface="Meiryo UI" pitchFamily="50" charset="-128"/>
              </a:rPr>
              <a:t>従業員に月次給与明細を紙で通知しているが、用紙の無駄、常に配布が遅延してい</a:t>
            </a:r>
            <a:r>
              <a:rPr lang="ja-JP" altLang="en-US" dirty="0">
                <a:latin typeface="Meiryo UI" pitchFamily="50" charset="-128"/>
                <a:ea typeface="Meiryo UI" pitchFamily="50" charset="-128"/>
                <a:cs typeface="Meiryo UI" pitchFamily="50" charset="-128"/>
              </a:rPr>
              <a:t>る</a:t>
            </a:r>
            <a:r>
              <a:rPr lang="ja-JP" altLang="en-US" dirty="0" smtClean="0">
                <a:latin typeface="Meiryo UI" pitchFamily="50" charset="-128"/>
                <a:ea typeface="Meiryo UI" pitchFamily="50" charset="-128"/>
                <a:cs typeface="Meiryo UI" pitchFamily="50" charset="-128"/>
              </a:rPr>
              <a:t>。</a:t>
            </a:r>
            <a:endParaRPr lang="en-US" altLang="ja-JP" dirty="0" smtClean="0">
              <a:latin typeface="Meiryo UI" pitchFamily="50" charset="-128"/>
              <a:ea typeface="Meiryo UI" pitchFamily="50" charset="-128"/>
              <a:cs typeface="Meiryo UI" pitchFamily="50" charset="-128"/>
            </a:endParaRPr>
          </a:p>
          <a:p>
            <a:pPr marL="285750" indent="-285750">
              <a:buFontTx/>
              <a:buChar char="-"/>
            </a:pPr>
            <a:r>
              <a:rPr lang="ja-JP" altLang="en-US" dirty="0" smtClean="0">
                <a:latin typeface="Meiryo UI" pitchFamily="50" charset="-128"/>
                <a:ea typeface="Meiryo UI" pitchFamily="50" charset="-128"/>
                <a:cs typeface="Meiryo UI" pitchFamily="50" charset="-128"/>
              </a:rPr>
              <a:t>従業員が過去の給与明細を再確認したくても確認できない。</a:t>
            </a:r>
            <a:endParaRPr lang="en-US" altLang="ja-JP" dirty="0" smtClean="0">
              <a:latin typeface="Meiryo UI" pitchFamily="50" charset="-128"/>
              <a:ea typeface="Meiryo UI" pitchFamily="50" charset="-128"/>
              <a:cs typeface="Meiryo UI" pitchFamily="50" charset="-128"/>
            </a:endParaRPr>
          </a:p>
        </p:txBody>
      </p:sp>
      <p:sp>
        <p:nvSpPr>
          <p:cNvPr id="8" name="TextBox 7"/>
          <p:cNvSpPr txBox="1"/>
          <p:nvPr/>
        </p:nvSpPr>
        <p:spPr>
          <a:xfrm>
            <a:off x="146321" y="4149080"/>
            <a:ext cx="8746159" cy="1477328"/>
          </a:xfrm>
          <a:prstGeom prst="rect">
            <a:avLst/>
          </a:prstGeom>
          <a:noFill/>
          <a:ln w="38100">
            <a:solidFill>
              <a:srgbClr val="C90316"/>
            </a:solidFill>
          </a:ln>
        </p:spPr>
        <p:txBody>
          <a:bodyPr wrap="square" rtlCol="0">
            <a:spAutoFit/>
          </a:bodyPr>
          <a:lstStyle/>
          <a:p>
            <a:pPr marL="285750" indent="-285750">
              <a:buFontTx/>
              <a:buChar char="-"/>
            </a:pPr>
            <a:r>
              <a:rPr lang="ja-JP" altLang="en-US" dirty="0" smtClean="0">
                <a:latin typeface="Meiryo UI" pitchFamily="50" charset="-128"/>
                <a:ea typeface="Meiryo UI" pitchFamily="50" charset="-128"/>
                <a:cs typeface="Meiryo UI" pitchFamily="50" charset="-128"/>
              </a:rPr>
              <a:t>作業実績工数（勤怠データ）により、従業員の月次給与を自動計算したい。</a:t>
            </a:r>
            <a:endParaRPr lang="en-US" altLang="ja-JP" dirty="0" smtClean="0">
              <a:latin typeface="Meiryo UI" pitchFamily="50" charset="-128"/>
              <a:ea typeface="Meiryo UI" pitchFamily="50" charset="-128"/>
              <a:cs typeface="Meiryo UI" pitchFamily="50" charset="-128"/>
            </a:endParaRPr>
          </a:p>
          <a:p>
            <a:pPr marL="285750" indent="-285750">
              <a:buFontTx/>
              <a:buChar char="-"/>
            </a:pPr>
            <a:r>
              <a:rPr lang="ja-JP" altLang="en-US" dirty="0" smtClean="0">
                <a:latin typeface="Meiryo UI" pitchFamily="50" charset="-128"/>
                <a:ea typeface="Meiryo UI" pitchFamily="50" charset="-128"/>
                <a:cs typeface="Meiryo UI" pitchFamily="50" charset="-128"/>
              </a:rPr>
              <a:t>給与・</a:t>
            </a:r>
            <a:r>
              <a:rPr lang="ja-JP" altLang="en-US" dirty="0">
                <a:latin typeface="Meiryo UI" pitchFamily="50" charset="-128"/>
                <a:ea typeface="Meiryo UI" pitchFamily="50" charset="-128"/>
                <a:cs typeface="Meiryo UI" pitchFamily="50" charset="-128"/>
              </a:rPr>
              <a:t>賞</a:t>
            </a:r>
            <a:r>
              <a:rPr lang="ja-JP" altLang="en-US" dirty="0" smtClean="0">
                <a:latin typeface="Meiryo UI" pitchFamily="50" charset="-128"/>
                <a:ea typeface="Meiryo UI" pitchFamily="50" charset="-128"/>
                <a:cs typeface="Meiryo UI" pitchFamily="50" charset="-128"/>
              </a:rPr>
              <a:t>与の計算・更</a:t>
            </a:r>
            <a:r>
              <a:rPr lang="ja-JP" altLang="en-US" dirty="0">
                <a:latin typeface="Meiryo UI" pitchFamily="50" charset="-128"/>
                <a:ea typeface="Meiryo UI" pitchFamily="50" charset="-128"/>
                <a:cs typeface="Meiryo UI" pitchFamily="50" charset="-128"/>
              </a:rPr>
              <a:t>新が早</a:t>
            </a:r>
            <a:r>
              <a:rPr lang="ja-JP" altLang="en-US" dirty="0" smtClean="0">
                <a:latin typeface="Meiryo UI" pitchFamily="50" charset="-128"/>
                <a:ea typeface="Meiryo UI" pitchFamily="50" charset="-128"/>
                <a:cs typeface="Meiryo UI" pitchFamily="50" charset="-128"/>
              </a:rPr>
              <a:t>く正確に行え、</a:t>
            </a:r>
            <a:r>
              <a:rPr lang="ja-JP" altLang="en-US" dirty="0">
                <a:latin typeface="Meiryo UI" pitchFamily="50" charset="-128"/>
                <a:ea typeface="Meiryo UI" pitchFamily="50" charset="-128"/>
                <a:cs typeface="Meiryo UI" pitchFamily="50" charset="-128"/>
              </a:rPr>
              <a:t>数</a:t>
            </a:r>
            <a:r>
              <a:rPr lang="ja-JP" altLang="en-US" dirty="0" smtClean="0">
                <a:latin typeface="Meiryo UI" pitchFamily="50" charset="-128"/>
                <a:ea typeface="Meiryo UI" pitchFamily="50" charset="-128"/>
                <a:cs typeface="Meiryo UI" pitchFamily="50" charset="-128"/>
              </a:rPr>
              <a:t>ヶ月前の給与の遡及払いも容易に行えるようにしたい。</a:t>
            </a:r>
            <a:endParaRPr lang="en-US" altLang="ja-JP" dirty="0" smtClean="0">
              <a:latin typeface="Meiryo UI" pitchFamily="50" charset="-128"/>
              <a:ea typeface="Meiryo UI" pitchFamily="50" charset="-128"/>
              <a:cs typeface="Meiryo UI" pitchFamily="50" charset="-128"/>
            </a:endParaRPr>
          </a:p>
          <a:p>
            <a:pPr marL="285750" indent="-285750">
              <a:buFontTx/>
              <a:buChar char="-"/>
            </a:pPr>
            <a:r>
              <a:rPr lang="ja-JP" altLang="en-US" dirty="0" smtClean="0">
                <a:latin typeface="Meiryo UI" pitchFamily="50" charset="-128"/>
                <a:ea typeface="Meiryo UI" pitchFamily="50" charset="-128"/>
                <a:cs typeface="Meiryo UI" pitchFamily="50" charset="-128"/>
              </a:rPr>
              <a:t>従業員がいつでも自分の給与を</a:t>
            </a:r>
            <a:r>
              <a:rPr lang="ja-JP" altLang="en-US" dirty="0">
                <a:latin typeface="Meiryo UI" pitchFamily="50" charset="-128"/>
                <a:ea typeface="Meiryo UI" pitchFamily="50" charset="-128"/>
                <a:cs typeface="Meiryo UI" pitchFamily="50" charset="-128"/>
              </a:rPr>
              <a:t>照会</a:t>
            </a:r>
            <a:r>
              <a:rPr lang="ja-JP" altLang="en-US" dirty="0" smtClean="0">
                <a:latin typeface="Meiryo UI" pitchFamily="50" charset="-128"/>
                <a:ea typeface="Meiryo UI" pitchFamily="50" charset="-128"/>
                <a:cs typeface="Meiryo UI" pitchFamily="50" charset="-128"/>
              </a:rPr>
              <a:t>できるようにしたい。</a:t>
            </a:r>
            <a:endParaRPr lang="en-US" altLang="ja-JP" dirty="0" smtClean="0">
              <a:latin typeface="Meiryo UI" pitchFamily="50" charset="-128"/>
              <a:ea typeface="Meiryo UI" pitchFamily="50" charset="-128"/>
              <a:cs typeface="Meiryo UI" pitchFamily="50" charset="-128"/>
            </a:endParaRPr>
          </a:p>
          <a:p>
            <a:pPr marL="285750" indent="-285750">
              <a:buFontTx/>
              <a:buChar char="-"/>
            </a:pPr>
            <a:r>
              <a:rPr lang="ja-JP" altLang="en-US" dirty="0" smtClean="0">
                <a:latin typeface="Meiryo UI" pitchFamily="50" charset="-128"/>
                <a:ea typeface="Meiryo UI" pitchFamily="50" charset="-128"/>
                <a:cs typeface="Meiryo UI" pitchFamily="50" charset="-128"/>
              </a:rPr>
              <a:t>給与計</a:t>
            </a:r>
            <a:r>
              <a:rPr lang="ja-JP" altLang="en-US" dirty="0">
                <a:latin typeface="Meiryo UI" pitchFamily="50" charset="-128"/>
                <a:ea typeface="Meiryo UI" pitchFamily="50" charset="-128"/>
                <a:cs typeface="Meiryo UI" pitchFamily="50" charset="-128"/>
              </a:rPr>
              <a:t>算方法、制度、法律な</a:t>
            </a:r>
            <a:r>
              <a:rPr lang="ja-JP" altLang="en-US" dirty="0" smtClean="0">
                <a:latin typeface="Meiryo UI" pitchFamily="50" charset="-128"/>
                <a:ea typeface="Meiryo UI" pitchFamily="50" charset="-128"/>
                <a:cs typeface="Meiryo UI" pitchFamily="50" charset="-128"/>
              </a:rPr>
              <a:t>どが改正され</a:t>
            </a:r>
            <a:r>
              <a:rPr lang="ja-JP" altLang="en-US" dirty="0">
                <a:latin typeface="Meiryo UI" pitchFamily="50" charset="-128"/>
                <a:ea typeface="Meiryo UI" pitchFamily="50" charset="-128"/>
                <a:cs typeface="Meiryo UI" pitchFamily="50" charset="-128"/>
              </a:rPr>
              <a:t>て</a:t>
            </a:r>
            <a:r>
              <a:rPr lang="ja-JP" altLang="en-US" dirty="0" smtClean="0">
                <a:latin typeface="Meiryo UI" pitchFamily="50" charset="-128"/>
                <a:ea typeface="Meiryo UI" pitchFamily="50" charset="-128"/>
                <a:cs typeface="Meiryo UI" pitchFamily="50" charset="-128"/>
              </a:rPr>
              <a:t>も、管理・操作がしやすくなるようにしたい。</a:t>
            </a:r>
            <a:endParaRPr lang="en-US" altLang="ja-JP" dirty="0"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598820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latin typeface="Meiryo UI" panose="020B0604030504040204" pitchFamily="50" charset="-128"/>
                <a:ea typeface="Meiryo UI" panose="020B0604030504040204" pitchFamily="50" charset="-128"/>
                <a:cs typeface="Meiryo UI" panose="020B0604030504040204" pitchFamily="50" charset="-128"/>
              </a:rPr>
              <a:pPr>
                <a:defRPr/>
              </a:pPr>
              <a:t>3</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050"/>
          <p:cNvSpPr>
            <a:spLocks noChangeArrowheads="1"/>
          </p:cNvSpPr>
          <p:nvPr/>
        </p:nvSpPr>
        <p:spPr bwMode="auto">
          <a:xfrm>
            <a:off x="732606" y="78745"/>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パッケージ製品との比較</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2730399332"/>
              </p:ext>
            </p:extLst>
          </p:nvPr>
        </p:nvGraphicFramePr>
        <p:xfrm>
          <a:off x="179512" y="528600"/>
          <a:ext cx="8352928" cy="6050280"/>
        </p:xfrm>
        <a:graphic>
          <a:graphicData uri="http://schemas.openxmlformats.org/drawingml/2006/table">
            <a:tbl>
              <a:tblPr firstRow="1" bandRow="1">
                <a:tableStyleId>{5C22544A-7EE6-4342-B048-85BDC9FD1C3A}</a:tableStyleId>
              </a:tblPr>
              <a:tblGrid>
                <a:gridCol w="1800200"/>
                <a:gridCol w="1800200"/>
                <a:gridCol w="2232248"/>
                <a:gridCol w="2520280"/>
              </a:tblGrid>
              <a:tr h="223715">
                <a:tc>
                  <a:txBody>
                    <a:bodyPr/>
                    <a:lstStyle/>
                    <a:p>
                      <a:endParaRPr lang="en-US" sz="1200"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c>
                  <a:txBody>
                    <a:bodyPr/>
                    <a:lstStyle/>
                    <a:p>
                      <a:pPr algn="ct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Lemon3</a:t>
                      </a:r>
                      <a:endParaRPr lang="en-US" sz="1200"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c>
                  <a:txBody>
                    <a:bodyPr/>
                    <a:lstStyle/>
                    <a:p>
                      <a:pPr algn="ct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給与管理</a:t>
                      </a:r>
                      <a:endParaRPr lang="en-US" sz="1200"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c>
                  <a:txBody>
                    <a:bodyPr/>
                    <a:lstStyle/>
                    <a:p>
                      <a:pPr algn="ct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備考</a:t>
                      </a:r>
                      <a:endParaRPr lang="en-US" sz="1200"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r>
              <a:tr h="223715">
                <a:tc>
                  <a:txBody>
                    <a:bodyPr/>
                    <a:lstStyle/>
                    <a:p>
                      <a:r>
                        <a:rPr lang="ja-JP" altLang="en-US" sz="11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人事情報管理</a:t>
                      </a:r>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r>
              <a:tr h="129911">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社員の情報（名前、入社日）</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新規開発対象</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r h="0">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所属部門、グループ</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新規開発対象</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職務能力</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各社で</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Excel</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管理を継続</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システム化要望時は別途ご提案いたします。</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学歴</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経歴</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各社で</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Excel</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管理を継続</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システム化要望時は別途ご提案いたします。</a:t>
                      </a:r>
                      <a:endParaRPr lang="en-US" sz="10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r>
              <a:tr h="206855">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家族構成（扶養の有無）</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システム上は扶養の人数のみ管理</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詳細情報は各社</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Excel</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管理を継続</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システム化要望時は別途ご提案いたします。</a:t>
                      </a:r>
                      <a:endParaRPr lang="en-US" sz="10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r>
              <a:tr h="223715">
                <a:tc>
                  <a:txBody>
                    <a:bodyPr/>
                    <a:lstStyle/>
                    <a:p>
                      <a:r>
                        <a:rPr lang="ja-JP" altLang="en-US" sz="11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勤務時間管理</a:t>
                      </a:r>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r>
              <a:tr h="205073">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勤務時間実績</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Aureole</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勤怠システムで実装済み</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シフト勤務</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Aureole</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勤怠システムで実装済み</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r>
              <a:tr h="213426">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残業（平日、休日、深夜）</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Aureole</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勤怠システムで実装済み</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r>
              <a:tr h="335573">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タイムカード</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指紋認証からの</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勤怠実績収集</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l"/>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POWER EGG</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からの実績収集は</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　　対応済み。</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l"/>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工場系グループ会社導入時は、別途対応予定</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nchor="ctr"/>
                </a:tc>
              </a:tr>
              <a:tr h="223715">
                <a:tc>
                  <a:txBody>
                    <a:bodyPr/>
                    <a:lstStyle/>
                    <a:p>
                      <a:r>
                        <a:rPr lang="ja-JP" altLang="en-US" sz="11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給与計算</a:t>
                      </a:r>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r>
              <a:tr h="205073">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給与</a:t>
                      </a:r>
                      <a:r>
                        <a:rPr lang="en-US" altLang="ja-JP"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賞与計算</a:t>
                      </a:r>
                      <a:endParaRPr lang="en-US" altLang="ja-JP"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NET/GROSS</a:t>
                      </a: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変更機能）</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新規開発対象</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各種税金の計算</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新規開発対象</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遡及計算処理</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en-US" altLang="ja-JP"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新規開発対象</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23715">
                <a:tc>
                  <a:txBody>
                    <a:bodyPr/>
                    <a:lstStyle/>
                    <a:p>
                      <a:r>
                        <a:rPr lang="ja-JP" altLang="en-US" sz="11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休暇管理</a:t>
                      </a:r>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r>
              <a:tr h="223715">
                <a:tc>
                  <a:txBody>
                    <a:bodyPr/>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各種休暇の管理</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Aureole</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勤怠システムで実装済み</a:t>
                      </a:r>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000" dirty="0">
                        <a:latin typeface="Meiryo UI" panose="020B0604030504040204" pitchFamily="50" charset="-128"/>
                        <a:ea typeface="Meiryo UI" panose="020B0604030504040204" pitchFamily="50" charset="-128"/>
                        <a:cs typeface="Meiryo UI" panose="020B0604030504040204" pitchFamily="50" charset="-128"/>
                      </a:endParaRPr>
                    </a:p>
                  </a:txBody>
                  <a:tcPr/>
                </a:tc>
              </a:tr>
              <a:tr h="223715">
                <a:tc>
                  <a:txBody>
                    <a:bodyPr/>
                    <a:lstStyle/>
                    <a:p>
                      <a:r>
                        <a:rPr lang="ja-JP" altLang="en-US" sz="11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保険関係</a:t>
                      </a:r>
                      <a:endParaRPr 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r>
              <a:tr h="223715">
                <a:tc>
                  <a:txBody>
                    <a:bodyPr/>
                    <a:lstStyle/>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社会保険、健康保険の計算</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新規開発対象</a:t>
                      </a:r>
                      <a:endParaRPr lang="en-US" altLang="ja-JP"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保険局への申請は、個別の指定ソフト</a:t>
                      </a:r>
                      <a:endParaRPr 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spTree>
    <p:extLst>
      <p:ext uri="{BB962C8B-B14F-4D97-AF65-F5344CB8AC3E}">
        <p14:creationId xmlns:p14="http://schemas.microsoft.com/office/powerpoint/2010/main" val="636647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latin typeface="Meiryo UI" panose="020B0604030504040204" pitchFamily="50" charset="-128"/>
                <a:ea typeface="Meiryo UI" panose="020B0604030504040204" pitchFamily="50" charset="-128"/>
                <a:cs typeface="Meiryo UI" panose="020B0604030504040204" pitchFamily="50" charset="-128"/>
              </a:rPr>
              <a:pPr>
                <a:defRPr/>
              </a:pPr>
              <a:t>4</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Rectangle 2050"/>
          <p:cNvSpPr>
            <a:spLocks noChangeArrowheads="1"/>
          </p:cNvSpPr>
          <p:nvPr/>
        </p:nvSpPr>
        <p:spPr bwMode="auto">
          <a:xfrm>
            <a:off x="588590" y="78745"/>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（新）給与管理シ</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ステム全体</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図（１）</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TextBox 6"/>
          <p:cNvSpPr txBox="1"/>
          <p:nvPr/>
        </p:nvSpPr>
        <p:spPr>
          <a:xfrm>
            <a:off x="514793" y="2420888"/>
            <a:ext cx="1248895" cy="369332"/>
          </a:xfrm>
          <a:prstGeom prst="rect">
            <a:avLst/>
          </a:prstGeom>
          <a:solidFill>
            <a:schemeClr val="accent6">
              <a:lumMod val="40000"/>
              <a:lumOff val="60000"/>
            </a:schemeClr>
          </a:solidFill>
        </p:spPr>
        <p:txBody>
          <a:bodyPr wrap="square" rtlCol="0">
            <a:spAutoFit/>
          </a:bodyPr>
          <a:lstStyle/>
          <a:p>
            <a:pPr algn="ctr"/>
            <a:r>
              <a:rPr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社員</a:t>
            </a:r>
            <a:r>
              <a:rPr kumimoji="1" lang="ja-JP" altLang="en-US"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Rectangle 1"/>
          <p:cNvSpPr/>
          <p:nvPr/>
        </p:nvSpPr>
        <p:spPr>
          <a:xfrm>
            <a:off x="3441702" y="1929002"/>
            <a:ext cx="3557178" cy="438031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Rectangle 33"/>
          <p:cNvSpPr/>
          <p:nvPr/>
        </p:nvSpPr>
        <p:spPr>
          <a:xfrm>
            <a:off x="179512" y="1929003"/>
            <a:ext cx="2088232" cy="261147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TextBox 2"/>
          <p:cNvSpPr txBox="1"/>
          <p:nvPr/>
        </p:nvSpPr>
        <p:spPr>
          <a:xfrm>
            <a:off x="692815" y="1512492"/>
            <a:ext cx="926857" cy="369332"/>
          </a:xfrm>
          <a:prstGeom prst="rect">
            <a:avLst/>
          </a:prstGeom>
          <a:noFill/>
        </p:spPr>
        <p:txBody>
          <a:bodyPr wrap="none" rtlCol="0">
            <a:spAutoFit/>
          </a:bodyPr>
          <a:lstStyle/>
          <a:p>
            <a:r>
              <a:rPr lang="en-US" altLang="ja-JP"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PE</a:t>
            </a:r>
            <a:r>
              <a:rPr lang="ja-JP" altLang="en-US"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勤怠</a:t>
            </a:r>
            <a:endParaRPr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TextBox 35"/>
          <p:cNvSpPr txBox="1"/>
          <p:nvPr/>
        </p:nvSpPr>
        <p:spPr>
          <a:xfrm>
            <a:off x="514792" y="3933056"/>
            <a:ext cx="1248895" cy="369332"/>
          </a:xfrm>
          <a:prstGeom prst="rect">
            <a:avLst/>
          </a:prstGeom>
          <a:solidFill>
            <a:schemeClr val="accent6">
              <a:lumMod val="40000"/>
              <a:lumOff val="60000"/>
            </a:schemeClr>
          </a:solidFill>
        </p:spPr>
        <p:txBody>
          <a:bodyPr wrap="square" rtlCol="0">
            <a:spAutoFit/>
          </a:bodyPr>
          <a:lstStyle/>
          <a:p>
            <a:pPr algn="ctr"/>
            <a:r>
              <a:rPr kumimoji="1" lang="ja-JP" altLang="en-US"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勤怠データ</a:t>
            </a:r>
            <a:endParaRPr kumimoji="1"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 name="Straight Arrow Connector 5"/>
          <p:cNvCxnSpPr>
            <a:stCxn id="7" idx="3"/>
          </p:cNvCxnSpPr>
          <p:nvPr/>
        </p:nvCxnSpPr>
        <p:spPr>
          <a:xfrm flipV="1">
            <a:off x="1763688" y="2604338"/>
            <a:ext cx="2149378" cy="1216"/>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267744" y="2348880"/>
            <a:ext cx="543739" cy="523220"/>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取込</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TextBox 50"/>
          <p:cNvSpPr txBox="1"/>
          <p:nvPr/>
        </p:nvSpPr>
        <p:spPr>
          <a:xfrm>
            <a:off x="3913066" y="3933056"/>
            <a:ext cx="1368152" cy="369332"/>
          </a:xfrm>
          <a:prstGeom prst="rect">
            <a:avLst/>
          </a:prstGeom>
          <a:solidFill>
            <a:schemeClr val="accent6">
              <a:lumMod val="40000"/>
              <a:lumOff val="60000"/>
            </a:schemeClr>
          </a:solidFill>
        </p:spPr>
        <p:txBody>
          <a:bodyPr wrap="square" rtlCol="0">
            <a:spAutoFit/>
          </a:bodyPr>
          <a:lstStyle/>
          <a:p>
            <a:pPr algn="ctr"/>
            <a:r>
              <a:rPr kumimoji="1" lang="ja-JP" altLang="en-US"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勤怠データ</a:t>
            </a:r>
            <a:endParaRPr kumimoji="1"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2" name="Straight Arrow Connector 51"/>
          <p:cNvCxnSpPr>
            <a:stCxn id="36" idx="3"/>
            <a:endCxn id="51" idx="1"/>
          </p:cNvCxnSpPr>
          <p:nvPr/>
        </p:nvCxnSpPr>
        <p:spPr>
          <a:xfrm>
            <a:off x="1763687" y="4117722"/>
            <a:ext cx="2149379" cy="0"/>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83277" y="3857260"/>
            <a:ext cx="543739" cy="523220"/>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取</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込</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TextBox 61"/>
          <p:cNvSpPr txBox="1"/>
          <p:nvPr/>
        </p:nvSpPr>
        <p:spPr>
          <a:xfrm>
            <a:off x="3923928" y="5363924"/>
            <a:ext cx="1368152" cy="646331"/>
          </a:xfrm>
          <a:prstGeom prst="rect">
            <a:avLst/>
          </a:prstGeom>
          <a:solidFill>
            <a:schemeClr val="tx2">
              <a:lumMod val="20000"/>
              <a:lumOff val="80000"/>
            </a:schemeClr>
          </a:solidFill>
        </p:spPr>
        <p:txBody>
          <a:bodyPr wrap="square" rtlCol="0">
            <a:spAutoFit/>
          </a:bodyPr>
          <a:lstStyle/>
          <a:p>
            <a:pPr algn="ctr"/>
            <a:r>
              <a:rPr kumimoji="1"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給与</a:t>
            </a: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計</a:t>
            </a:r>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算</a:t>
            </a:r>
            <a:endParaRPr lang="en-US" altLang="ja-JP"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結果</a:t>
            </a:r>
            <a:endParaRPr kumimoji="1"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TextBox 25"/>
          <p:cNvSpPr txBox="1"/>
          <p:nvPr/>
        </p:nvSpPr>
        <p:spPr>
          <a:xfrm>
            <a:off x="3203848" y="1475492"/>
            <a:ext cx="3888432" cy="369332"/>
          </a:xfrm>
          <a:prstGeom prst="rect">
            <a:avLst/>
          </a:prstGeom>
          <a:noFill/>
        </p:spPr>
        <p:txBody>
          <a:bodyPr wrap="square" rtlCol="0">
            <a:spAutoFit/>
          </a:bodyPr>
          <a:lstStyle/>
          <a:p>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（新）給与シ</a:t>
            </a: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ステム</a:t>
            </a:r>
          </a:p>
        </p:txBody>
      </p:sp>
      <p:sp>
        <p:nvSpPr>
          <p:cNvPr id="27" name="Rectangle 2050"/>
          <p:cNvSpPr>
            <a:spLocks noChangeArrowheads="1"/>
          </p:cNvSpPr>
          <p:nvPr/>
        </p:nvSpPr>
        <p:spPr bwMode="auto">
          <a:xfrm>
            <a:off x="185631" y="620688"/>
            <a:ext cx="7974544" cy="7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a:latin typeface="Arial" panose="020B0604020202020204" pitchFamily="34" charset="0"/>
                <a:ea typeface="Meiryo UI" panose="020B0604030504040204" pitchFamily="50" charset="-128"/>
                <a:cs typeface="Arial" panose="020B0604020202020204" pitchFamily="34" charset="0"/>
              </a:rPr>
              <a:t>デー</a:t>
            </a:r>
            <a:r>
              <a:rPr lang="ja-JP" altLang="en-US" sz="1800" dirty="0" smtClean="0">
                <a:latin typeface="Arial" panose="020B0604020202020204" pitchFamily="34" charset="0"/>
                <a:ea typeface="Meiryo UI" panose="020B0604030504040204" pitchFamily="50" charset="-128"/>
                <a:cs typeface="Arial" panose="020B0604020202020204" pitchFamily="34" charset="0"/>
              </a:rPr>
              <a:t>タの発生元で正しい情報を登録し、それらのシステムからデータを連携する事で自動化を実現する</a:t>
            </a:r>
            <a:r>
              <a:rPr lang="ja-JP" altLang="en-US" sz="1800" dirty="0">
                <a:latin typeface="Arial" panose="020B0604020202020204" pitchFamily="34" charset="0"/>
                <a:ea typeface="Meiryo UI" panose="020B0604030504040204" pitchFamily="50" charset="-128"/>
                <a:cs typeface="Arial" panose="020B0604020202020204" pitchFamily="34" charset="0"/>
              </a:rPr>
              <a:t>。</a:t>
            </a:r>
            <a:endParaRPr lang="en-US" altLang="ja-JP" sz="1800" dirty="0">
              <a:latin typeface="Arial" panose="020B0604020202020204" pitchFamily="34" charset="0"/>
              <a:ea typeface="Meiryo UI" panose="020B0604030504040204" pitchFamily="50" charset="-128"/>
              <a:cs typeface="Arial" panose="020B0604020202020204" pitchFamily="34" charset="0"/>
            </a:endParaRPr>
          </a:p>
        </p:txBody>
      </p:sp>
      <p:cxnSp>
        <p:nvCxnSpPr>
          <p:cNvPr id="28" name="Straight Arrow Connector 27"/>
          <p:cNvCxnSpPr>
            <a:stCxn id="51" idx="2"/>
            <a:endCxn id="62" idx="0"/>
          </p:cNvCxnSpPr>
          <p:nvPr/>
        </p:nvCxnSpPr>
        <p:spPr>
          <a:xfrm>
            <a:off x="4597142" y="4302388"/>
            <a:ext cx="10862" cy="1061536"/>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647912" y="4767952"/>
            <a:ext cx="1065354" cy="307777"/>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給与計算</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TextBox 34"/>
          <p:cNvSpPr txBox="1"/>
          <p:nvPr/>
        </p:nvSpPr>
        <p:spPr>
          <a:xfrm>
            <a:off x="7393224" y="4383576"/>
            <a:ext cx="1571264" cy="646331"/>
          </a:xfrm>
          <a:prstGeom prst="rect">
            <a:avLst/>
          </a:prstGeom>
          <a:noFill/>
        </p:spPr>
        <p:txBody>
          <a:bodyPr wrap="none" rtlCol="0">
            <a:spAutoFit/>
          </a:bodyPr>
          <a:lstStyle/>
          <a:p>
            <a:r>
              <a:rPr lang="ja-JP" altLang="en-US"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会計システム</a:t>
            </a:r>
            <a:endParaRPr lang="en-US" altLang="ja-JP"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LEMON</a:t>
            </a:r>
            <a:r>
              <a:rPr lang="ja-JP" altLang="en-US"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3)</a:t>
            </a:r>
            <a:endParaRPr lang="ja-JP" altLang="en-US" dirty="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Rectangle 38"/>
          <p:cNvSpPr/>
          <p:nvPr/>
        </p:nvSpPr>
        <p:spPr>
          <a:xfrm>
            <a:off x="7193513" y="4718768"/>
            <a:ext cx="1836068" cy="1590552"/>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Straight Arrow Connector 39"/>
          <p:cNvCxnSpPr>
            <a:stCxn id="62" idx="3"/>
            <a:endCxn id="43" idx="1"/>
          </p:cNvCxnSpPr>
          <p:nvPr/>
        </p:nvCxnSpPr>
        <p:spPr>
          <a:xfrm>
            <a:off x="5292080" y="5687090"/>
            <a:ext cx="2088232" cy="5516"/>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380312" y="5507940"/>
            <a:ext cx="1368152" cy="369332"/>
          </a:xfrm>
          <a:prstGeom prst="rect">
            <a:avLst/>
          </a:prstGeom>
          <a:solidFill>
            <a:schemeClr val="accent4">
              <a:lumMod val="40000"/>
              <a:lumOff val="60000"/>
            </a:schemeClr>
          </a:solidFill>
        </p:spPr>
        <p:txBody>
          <a:bodyPr wrap="square" rtlCol="0">
            <a:spAutoFit/>
          </a:bodyPr>
          <a:lstStyle/>
          <a:p>
            <a:pPr algn="ctr"/>
            <a:r>
              <a:rPr kumimoji="1" lang="ja-JP" altLang="en-US"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給与データ</a:t>
            </a:r>
            <a:endParaRPr kumimoji="1" lang="ja-JP" altLang="en-US" dirty="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44" name="Picture 43" descr="PC sm"/>
          <p:cNvPicPr>
            <a:picLocks noChangeAspect="1" noChangeArrowheads="1"/>
          </p:cNvPicPr>
          <p:nvPr/>
        </p:nvPicPr>
        <p:blipFill>
          <a:blip r:embed="rId3" cstate="print">
            <a:extLst/>
          </a:blip>
          <a:srcRect/>
          <a:stretch>
            <a:fillRect/>
          </a:stretch>
        </p:blipFill>
        <p:spPr bwMode="auto">
          <a:xfrm flipH="1">
            <a:off x="6300192" y="3068960"/>
            <a:ext cx="580566" cy="663999"/>
          </a:xfrm>
          <a:prstGeom prst="rect">
            <a:avLst/>
          </a:prstGeom>
          <a:noFill/>
          <a:scene3d>
            <a:camera prst="orthographicFront">
              <a:rot lat="0" lon="10800000" rev="0"/>
            </a:camera>
            <a:lightRig rig="threePt" dir="t"/>
          </a:scene3d>
          <a:extLst/>
        </p:spPr>
      </p:pic>
      <p:sp>
        <p:nvSpPr>
          <p:cNvPr id="46" name="TextBox 45"/>
          <p:cNvSpPr txBox="1"/>
          <p:nvPr/>
        </p:nvSpPr>
        <p:spPr>
          <a:xfrm>
            <a:off x="5940152" y="3722122"/>
            <a:ext cx="2109873" cy="461665"/>
          </a:xfrm>
          <a:prstGeom prst="rect">
            <a:avLst/>
          </a:prstGeom>
          <a:noFill/>
        </p:spPr>
        <p:txBody>
          <a:bodyPr wrap="none" rtlCol="0">
            <a:spAutoFit/>
          </a:bodyPr>
          <a:lstStyle/>
          <a:p>
            <a:pPr eaLnBrk="1" hangingPunct="1"/>
            <a:r>
              <a:rPr lang="ja-JP" altLang="en-US" sz="1200" dirty="0" smtClean="0">
                <a:solidFill>
                  <a:schemeClr val="accent4">
                    <a:lumMod val="50000"/>
                  </a:schemeClr>
                </a:solidFill>
                <a:latin typeface="Meiryo UI" pitchFamily="50" charset="-128"/>
                <a:ea typeface="Meiryo UI" pitchFamily="50" charset="-128"/>
                <a:cs typeface="Meiryo UI" pitchFamily="50" charset="-128"/>
              </a:rPr>
              <a:t>　　各社の担当者</a:t>
            </a:r>
            <a:endParaRPr lang="en-US" altLang="ja-JP" sz="1200" dirty="0" smtClean="0">
              <a:solidFill>
                <a:schemeClr val="accent4">
                  <a:lumMod val="50000"/>
                </a:schemeClr>
              </a:solidFill>
              <a:latin typeface="Meiryo UI" pitchFamily="50" charset="-128"/>
              <a:ea typeface="Meiryo UI" pitchFamily="50" charset="-128"/>
              <a:cs typeface="Meiryo UI" pitchFamily="50" charset="-128"/>
            </a:endParaRPr>
          </a:p>
          <a:p>
            <a:pPr eaLnBrk="1" hangingPunct="1"/>
            <a:r>
              <a:rPr lang="ja-JP" altLang="en-US" sz="1200" dirty="0" smtClean="0">
                <a:solidFill>
                  <a:schemeClr val="accent4">
                    <a:lumMod val="50000"/>
                  </a:schemeClr>
                </a:solidFill>
                <a:latin typeface="Meiryo UI" pitchFamily="50" charset="-128"/>
                <a:ea typeface="Meiryo UI" pitchFamily="50" charset="-128"/>
                <a:cs typeface="Meiryo UI" pitchFamily="50" charset="-128"/>
              </a:rPr>
              <a:t>（</a:t>
            </a:r>
            <a:r>
              <a:rPr lang="en-US" altLang="ja-JP" sz="1200" dirty="0" smtClean="0">
                <a:solidFill>
                  <a:schemeClr val="accent4">
                    <a:lumMod val="50000"/>
                  </a:schemeClr>
                </a:solidFill>
                <a:latin typeface="Meiryo UI" pitchFamily="50" charset="-128"/>
                <a:ea typeface="Meiryo UI" pitchFamily="50" charset="-128"/>
                <a:cs typeface="Meiryo UI" pitchFamily="50" charset="-128"/>
              </a:rPr>
              <a:t>AXIS</a:t>
            </a:r>
            <a:r>
              <a:rPr lang="ja-JP" altLang="en-US" sz="1200" dirty="0" smtClean="0">
                <a:solidFill>
                  <a:schemeClr val="accent4">
                    <a:lumMod val="50000"/>
                  </a:schemeClr>
                </a:solidFill>
                <a:latin typeface="Meiryo UI" pitchFamily="50" charset="-128"/>
                <a:ea typeface="Meiryo UI" pitchFamily="50" charset="-128"/>
                <a:cs typeface="Meiryo UI" pitchFamily="50" charset="-128"/>
              </a:rPr>
              <a:t>は確認のみ更新なし）</a:t>
            </a:r>
            <a:endParaRPr lang="en-US" altLang="ja-JP" sz="1200" dirty="0">
              <a:solidFill>
                <a:schemeClr val="accent4">
                  <a:lumMod val="50000"/>
                </a:schemeClr>
              </a:solidFill>
              <a:latin typeface="Meiryo UI" pitchFamily="50" charset="-128"/>
              <a:ea typeface="Meiryo UI" pitchFamily="50" charset="-128"/>
              <a:cs typeface="Meiryo UI" pitchFamily="50" charset="-128"/>
            </a:endParaRPr>
          </a:p>
        </p:txBody>
      </p:sp>
      <p:cxnSp>
        <p:nvCxnSpPr>
          <p:cNvPr id="47" name="Straight Arrow Connector 46"/>
          <p:cNvCxnSpPr/>
          <p:nvPr/>
        </p:nvCxnSpPr>
        <p:spPr>
          <a:xfrm flipH="1" flipV="1">
            <a:off x="5292080" y="2604337"/>
            <a:ext cx="1008112" cy="745073"/>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2207748">
            <a:off x="5240041" y="2719841"/>
            <a:ext cx="1441420"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確認・新規・更新</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6" name="Straight Arrow Connector 55"/>
          <p:cNvCxnSpPr>
            <a:stCxn id="44" idx="3"/>
            <a:endCxn id="51" idx="3"/>
          </p:cNvCxnSpPr>
          <p:nvPr/>
        </p:nvCxnSpPr>
        <p:spPr>
          <a:xfrm flipH="1">
            <a:off x="5281218" y="3400960"/>
            <a:ext cx="1018974" cy="716762"/>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20605312">
            <a:off x="5379878" y="3503769"/>
            <a:ext cx="543739"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確認</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TextBox 49"/>
          <p:cNvSpPr txBox="1"/>
          <p:nvPr/>
        </p:nvSpPr>
        <p:spPr>
          <a:xfrm>
            <a:off x="3923928" y="4355812"/>
            <a:ext cx="1368152" cy="369332"/>
          </a:xfrm>
          <a:prstGeom prst="rect">
            <a:avLst/>
          </a:prstGeom>
          <a:solidFill>
            <a:schemeClr val="tx2">
              <a:lumMod val="20000"/>
              <a:lumOff val="80000"/>
            </a:schemeClr>
          </a:solidFill>
        </p:spPr>
        <p:txBody>
          <a:bodyPr wrap="square" rtlCol="0">
            <a:spAutoFit/>
          </a:bodyPr>
          <a:lstStyle/>
          <a:p>
            <a:pPr algn="ctr"/>
            <a:r>
              <a:rPr kumimoji="1"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給与マスタ</a:t>
            </a:r>
            <a:endParaRPr kumimoji="1"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Rectangle 2050"/>
          <p:cNvSpPr>
            <a:spLocks noChangeArrowheads="1"/>
          </p:cNvSpPr>
          <p:nvPr/>
        </p:nvSpPr>
        <p:spPr bwMode="auto">
          <a:xfrm>
            <a:off x="154933" y="4742713"/>
            <a:ext cx="2177900" cy="30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en-US" altLang="ja-JP" sz="1200" b="0" dirty="0" smtClean="0">
                <a:solidFill>
                  <a:srgbClr val="FF0000"/>
                </a:solidFill>
                <a:latin typeface="Arial" panose="020B0604020202020204" pitchFamily="34" charset="0"/>
                <a:ea typeface="Meiryo UI" panose="020B0604030504040204" pitchFamily="50" charset="-128"/>
                <a:cs typeface="Arial" panose="020B0604020202020204" pitchFamily="34" charset="0"/>
              </a:rPr>
              <a:t>PE</a:t>
            </a:r>
            <a:r>
              <a:rPr lang="ja-JP" altLang="en-US" sz="1200" b="0" dirty="0" smtClean="0">
                <a:solidFill>
                  <a:srgbClr val="FF0000"/>
                </a:solidFill>
                <a:latin typeface="Arial" panose="020B0604020202020204" pitchFamily="34" charset="0"/>
                <a:ea typeface="Meiryo UI" panose="020B0604030504040204" pitchFamily="50" charset="-128"/>
                <a:cs typeface="Arial" panose="020B0604020202020204" pitchFamily="34" charset="0"/>
              </a:rPr>
              <a:t>勤怠システムを使用</a:t>
            </a:r>
            <a:r>
              <a:rPr lang="ja-JP" altLang="en-US" sz="1200" b="0" dirty="0">
                <a:solidFill>
                  <a:srgbClr val="FF0000"/>
                </a:solidFill>
                <a:latin typeface="Arial" panose="020B0604020202020204" pitchFamily="34" charset="0"/>
                <a:ea typeface="Meiryo UI" panose="020B0604030504040204" pitchFamily="50" charset="-128"/>
                <a:cs typeface="Arial" panose="020B0604020202020204" pitchFamily="34" charset="0"/>
              </a:rPr>
              <a:t>する</a:t>
            </a:r>
            <a:r>
              <a:rPr lang="ja-JP" altLang="en-US" sz="1200" b="0" dirty="0" smtClean="0">
                <a:solidFill>
                  <a:srgbClr val="FF0000"/>
                </a:solidFill>
                <a:latin typeface="Arial" panose="020B0604020202020204" pitchFamily="34" charset="0"/>
                <a:ea typeface="Meiryo UI" panose="020B0604030504040204" pitchFamily="50" charset="-128"/>
                <a:cs typeface="Arial" panose="020B0604020202020204" pitchFamily="34" charset="0"/>
              </a:rPr>
              <a:t>場合（</a:t>
            </a:r>
            <a:r>
              <a:rPr lang="en-US" altLang="ja-JP" sz="1200" b="0" dirty="0" smtClean="0">
                <a:solidFill>
                  <a:srgbClr val="FF0000"/>
                </a:solidFill>
                <a:latin typeface="Arial" panose="020B0604020202020204" pitchFamily="34" charset="0"/>
                <a:ea typeface="Meiryo UI" panose="020B0604030504040204" pitchFamily="50" charset="-128"/>
                <a:cs typeface="Arial" panose="020B0604020202020204" pitchFamily="34" charset="0"/>
              </a:rPr>
              <a:t>AIT/ACSD</a:t>
            </a:r>
            <a:r>
              <a:rPr lang="ja-JP" altLang="en-US" sz="1200" b="0" dirty="0" smtClean="0">
                <a:solidFill>
                  <a:srgbClr val="FF0000"/>
                </a:solidFill>
                <a:latin typeface="Arial" panose="020B0604020202020204" pitchFamily="34" charset="0"/>
                <a:ea typeface="Meiryo UI" panose="020B0604030504040204" pitchFamily="50" charset="-128"/>
                <a:cs typeface="Arial" panose="020B0604020202020204" pitchFamily="34" charset="0"/>
              </a:rPr>
              <a:t>）</a:t>
            </a:r>
            <a:endParaRPr lang="en-US" altLang="ja-JP" sz="1200" b="0" dirty="0">
              <a:solidFill>
                <a:srgbClr val="FF0000"/>
              </a:solidFill>
              <a:latin typeface="Arial" panose="020B0604020202020204" pitchFamily="34" charset="0"/>
              <a:ea typeface="Meiryo UI" panose="020B0604030504040204" pitchFamily="50" charset="-128"/>
              <a:cs typeface="Arial" panose="020B0604020202020204" pitchFamily="34" charset="0"/>
            </a:endParaRPr>
          </a:p>
        </p:txBody>
      </p:sp>
      <p:sp>
        <p:nvSpPr>
          <p:cNvPr id="54" name="Rectangle 53"/>
          <p:cNvSpPr/>
          <p:nvPr/>
        </p:nvSpPr>
        <p:spPr>
          <a:xfrm>
            <a:off x="107504" y="1475491"/>
            <a:ext cx="3096344" cy="321738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TextBox 57"/>
          <p:cNvSpPr txBox="1"/>
          <p:nvPr/>
        </p:nvSpPr>
        <p:spPr>
          <a:xfrm>
            <a:off x="387383" y="5158933"/>
            <a:ext cx="2183304" cy="646331"/>
          </a:xfrm>
          <a:prstGeom prst="rect">
            <a:avLst/>
          </a:prstGeom>
          <a:solidFill>
            <a:schemeClr val="accent3">
              <a:lumMod val="40000"/>
              <a:lumOff val="60000"/>
            </a:schemeClr>
          </a:solidFill>
        </p:spPr>
        <p:txBody>
          <a:bodyPr wrap="square" rtlCol="0">
            <a:spAutoFit/>
          </a:bodyPr>
          <a:lstStyle>
            <a:defPPr>
              <a:defRPr lang="ja-JP"/>
            </a:defPPr>
            <a:lvl1pPr algn="ctr">
              <a:defRPr>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smtClean="0"/>
              <a:t>別勤怠システム・</a:t>
            </a:r>
            <a:endParaRPr lang="en-US" altLang="ja-JP" dirty="0" smtClean="0"/>
          </a:p>
          <a:p>
            <a:r>
              <a:rPr lang="ja-JP" altLang="en-US" dirty="0" smtClean="0"/>
              <a:t>勤怠データ</a:t>
            </a:r>
            <a:endParaRPr lang="en-US" altLang="ja-JP" dirty="0" smtClean="0"/>
          </a:p>
        </p:txBody>
      </p:sp>
      <p:cxnSp>
        <p:nvCxnSpPr>
          <p:cNvPr id="59" name="Straight Arrow Connector 58"/>
          <p:cNvCxnSpPr>
            <a:stCxn id="58" idx="3"/>
            <a:endCxn id="51" idx="1"/>
          </p:cNvCxnSpPr>
          <p:nvPr/>
        </p:nvCxnSpPr>
        <p:spPr>
          <a:xfrm flipV="1">
            <a:off x="2570687" y="4117722"/>
            <a:ext cx="1342379" cy="1364377"/>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Rectangle 2050"/>
          <p:cNvSpPr>
            <a:spLocks noChangeArrowheads="1"/>
          </p:cNvSpPr>
          <p:nvPr/>
        </p:nvSpPr>
        <p:spPr bwMode="auto">
          <a:xfrm>
            <a:off x="-74215" y="5967799"/>
            <a:ext cx="3710111" cy="413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en-US" altLang="ja-JP" sz="1200" b="0" dirty="0" smtClean="0">
                <a:latin typeface="Arial" panose="020B0604020202020204" pitchFamily="34" charset="0"/>
                <a:ea typeface="Meiryo UI" panose="020B0604030504040204" pitchFamily="50" charset="-128"/>
                <a:cs typeface="Arial" panose="020B0604020202020204" pitchFamily="34" charset="0"/>
              </a:rPr>
              <a:t>PE</a:t>
            </a:r>
            <a:r>
              <a:rPr lang="ja-JP" altLang="en-US" sz="1200" b="0" dirty="0" smtClean="0">
                <a:latin typeface="Arial" panose="020B0604020202020204" pitchFamily="34" charset="0"/>
                <a:ea typeface="Meiryo UI" panose="020B0604030504040204" pitchFamily="50" charset="-128"/>
                <a:cs typeface="Arial" panose="020B0604020202020204" pitchFamily="34" charset="0"/>
              </a:rPr>
              <a:t>勤怠システムを使用しない場合</a:t>
            </a:r>
            <a:endParaRPr lang="en-US" altLang="ja-JP" sz="1200" b="0" dirty="0" smtClean="0">
              <a:latin typeface="Arial" panose="020B0604020202020204" pitchFamily="34" charset="0"/>
              <a:ea typeface="Meiryo UI" panose="020B0604030504040204" pitchFamily="50" charset="-128"/>
              <a:cs typeface="Arial" panose="020B0604020202020204" pitchFamily="34" charset="0"/>
            </a:endParaRPr>
          </a:p>
          <a:p>
            <a:pPr eaLnBrk="1" fontAlgn="auto" hangingPunct="1">
              <a:spcBef>
                <a:spcPts val="0"/>
              </a:spcBef>
              <a:spcAft>
                <a:spcPts val="0"/>
              </a:spcAft>
              <a:defRPr/>
            </a:pPr>
            <a:r>
              <a:rPr lang="en-US" altLang="ja-JP" sz="1200" b="0" dirty="0" smtClean="0">
                <a:latin typeface="Arial" panose="020B0604020202020204" pitchFamily="34" charset="0"/>
                <a:ea typeface="Meiryo UI" panose="020B0604030504040204" pitchFamily="50" charset="-128"/>
                <a:cs typeface="Arial" panose="020B0604020202020204" pitchFamily="34" charset="0"/>
              </a:rPr>
              <a:t>(</a:t>
            </a:r>
            <a:r>
              <a:rPr lang="vi-VN" sz="1200" dirty="0" smtClean="0"/>
              <a:t>AFCP,AMCE</a:t>
            </a:r>
            <a:r>
              <a:rPr lang="en-US" sz="1200" dirty="0" smtClean="0"/>
              <a:t>:</a:t>
            </a:r>
            <a:r>
              <a:rPr lang="vi-VN" sz="1200" dirty="0" smtClean="0"/>
              <a:t> 10/2016</a:t>
            </a:r>
            <a:r>
              <a:rPr lang="ja-JP" altLang="en-US" sz="1200" dirty="0" smtClean="0"/>
              <a:t>～</a:t>
            </a:r>
            <a:r>
              <a:rPr lang="vi-VN" sz="1200" dirty="0" smtClean="0"/>
              <a:t>, ABCD,ADMS </a:t>
            </a:r>
            <a:r>
              <a:rPr lang="en-US" sz="1200" dirty="0" smtClean="0"/>
              <a:t>:</a:t>
            </a:r>
            <a:r>
              <a:rPr lang="vi-VN" sz="1200" dirty="0" smtClean="0"/>
              <a:t> 4/2017</a:t>
            </a:r>
            <a:r>
              <a:rPr lang="ja-JP" altLang="en-US" sz="1200" dirty="0"/>
              <a:t> ～</a:t>
            </a:r>
            <a:r>
              <a:rPr lang="en-US" altLang="ja-JP" sz="1200" b="0" dirty="0" smtClean="0">
                <a:latin typeface="Arial" panose="020B0604020202020204" pitchFamily="34" charset="0"/>
                <a:ea typeface="Meiryo UI" panose="020B0604030504040204" pitchFamily="50" charset="-128"/>
                <a:cs typeface="Arial" panose="020B0604020202020204" pitchFamily="34" charset="0"/>
              </a:rPr>
              <a:t>)</a:t>
            </a:r>
            <a:endParaRPr lang="en-US" altLang="ja-JP" sz="1200" b="0" dirty="0">
              <a:latin typeface="Arial" panose="020B0604020202020204" pitchFamily="34" charset="0"/>
              <a:ea typeface="Meiryo UI" panose="020B0604030504040204" pitchFamily="50" charset="-128"/>
              <a:cs typeface="Arial" panose="020B0604020202020204" pitchFamily="34" charset="0"/>
            </a:endParaRPr>
          </a:p>
        </p:txBody>
      </p:sp>
      <p:sp>
        <p:nvSpPr>
          <p:cNvPr id="64" name="Rectangle 63"/>
          <p:cNvSpPr/>
          <p:nvPr/>
        </p:nvSpPr>
        <p:spPr>
          <a:xfrm>
            <a:off x="107504" y="5085184"/>
            <a:ext cx="3096344" cy="80886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TextBox 41"/>
          <p:cNvSpPr txBox="1"/>
          <p:nvPr/>
        </p:nvSpPr>
        <p:spPr>
          <a:xfrm>
            <a:off x="3915433" y="2425824"/>
            <a:ext cx="1365785" cy="369332"/>
          </a:xfrm>
          <a:prstGeom prst="rect">
            <a:avLst/>
          </a:prstGeom>
          <a:gradFill flip="none" rotWithShape="1">
            <a:gsLst>
              <a:gs pos="0">
                <a:schemeClr val="accent1">
                  <a:lumMod val="60000"/>
                  <a:lumOff val="40000"/>
                </a:schemeClr>
              </a:gs>
              <a:gs pos="50000">
                <a:schemeClr val="accent1">
                  <a:lumMod val="20000"/>
                  <a:lumOff val="80000"/>
                </a:schemeClr>
              </a:gs>
              <a:gs pos="100000">
                <a:schemeClr val="accent6">
                  <a:lumMod val="20000"/>
                  <a:lumOff val="80000"/>
                </a:schemeClr>
              </a:gs>
            </a:gsLst>
            <a:path path="circle">
              <a:fillToRect l="100000" t="100000"/>
            </a:path>
            <a:tileRect r="-100000" b="-100000"/>
          </a:gradFill>
        </p:spPr>
        <p:txBody>
          <a:bodyPr wrap="square" rtlCol="0">
            <a:spAutoFit/>
          </a:bodyPr>
          <a:lstStyle/>
          <a:p>
            <a:pPr algn="ctr"/>
            <a:r>
              <a:rPr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社員</a:t>
            </a:r>
            <a:r>
              <a:rPr kumimoji="1" lang="ja-JP" altLang="en-US"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TextBox 44"/>
          <p:cNvSpPr txBox="1"/>
          <p:nvPr/>
        </p:nvSpPr>
        <p:spPr>
          <a:xfrm>
            <a:off x="3644076" y="2842325"/>
            <a:ext cx="2075550" cy="784830"/>
          </a:xfrm>
          <a:prstGeom prst="rect">
            <a:avLst/>
          </a:prstGeom>
          <a:noFill/>
        </p:spPr>
        <p:txBody>
          <a:bodyPr wrap="square" rtlCol="0">
            <a:spAutoFit/>
          </a:bodyPr>
          <a:lstStyle/>
          <a:p>
            <a:pPr eaLnBrk="1" hangingPunct="1"/>
            <a:r>
              <a:rPr lang="ja-JP" altLang="en-US" sz="900" dirty="0" smtClean="0">
                <a:solidFill>
                  <a:schemeClr val="accent4">
                    <a:lumMod val="50000"/>
                  </a:schemeClr>
                </a:solidFill>
                <a:latin typeface="Meiryo UI" pitchFamily="50" charset="-128"/>
                <a:ea typeface="Meiryo UI" pitchFamily="50" charset="-128"/>
                <a:cs typeface="Meiryo UI" pitchFamily="50" charset="-128"/>
              </a:rPr>
              <a:t>勤怠システムの社員情報の更新</a:t>
            </a:r>
            <a:r>
              <a:rPr lang="en-US" altLang="ja-JP" sz="900" dirty="0" smtClean="0">
                <a:solidFill>
                  <a:schemeClr val="accent4">
                    <a:lumMod val="50000"/>
                  </a:schemeClr>
                </a:solidFill>
                <a:latin typeface="Meiryo UI" pitchFamily="50" charset="-128"/>
                <a:ea typeface="Meiryo UI" pitchFamily="50" charset="-128"/>
                <a:cs typeface="Meiryo UI" pitchFamily="50" charset="-128"/>
              </a:rPr>
              <a:t>(</a:t>
            </a:r>
            <a:r>
              <a:rPr lang="ja-JP" altLang="en-US" sz="900" dirty="0" smtClean="0">
                <a:solidFill>
                  <a:schemeClr val="accent4">
                    <a:lumMod val="50000"/>
                  </a:schemeClr>
                </a:solidFill>
                <a:latin typeface="Meiryo UI" pitchFamily="50" charset="-128"/>
                <a:ea typeface="Meiryo UI" pitchFamily="50" charset="-128"/>
                <a:cs typeface="Meiryo UI" pitchFamily="50" charset="-128"/>
              </a:rPr>
              <a:t>退職、採用、役職変更等</a:t>
            </a:r>
            <a:r>
              <a:rPr lang="en-US" altLang="ja-JP" sz="900" dirty="0" smtClean="0">
                <a:solidFill>
                  <a:schemeClr val="accent4">
                    <a:lumMod val="50000"/>
                  </a:schemeClr>
                </a:solidFill>
                <a:latin typeface="Meiryo UI" pitchFamily="50" charset="-128"/>
                <a:ea typeface="Meiryo UI" pitchFamily="50" charset="-128"/>
                <a:cs typeface="Meiryo UI" pitchFamily="50" charset="-128"/>
              </a:rPr>
              <a:t>)</a:t>
            </a:r>
            <a:r>
              <a:rPr lang="ja-JP" altLang="en-US" sz="900" dirty="0" smtClean="0">
                <a:solidFill>
                  <a:schemeClr val="accent4">
                    <a:lumMod val="50000"/>
                  </a:schemeClr>
                </a:solidFill>
                <a:latin typeface="Meiryo UI" pitchFamily="50" charset="-128"/>
                <a:ea typeface="Meiryo UI" pitchFamily="50" charset="-128"/>
                <a:cs typeface="Meiryo UI" pitchFamily="50" charset="-128"/>
              </a:rPr>
              <a:t>が遅れる場合があるので、取込後、給与システム側でも更新可能とする。再度取込む場合は変更点を把握できるようにしておく</a:t>
            </a:r>
            <a:endParaRPr lang="en-US" altLang="ja-JP" sz="900" dirty="0">
              <a:solidFill>
                <a:schemeClr val="accent4">
                  <a:lumMod val="50000"/>
                </a:schemeClr>
              </a:solidFill>
              <a:latin typeface="Meiryo UI" pitchFamily="50" charset="-128"/>
              <a:ea typeface="Meiryo UI" pitchFamily="50" charset="-128"/>
              <a:cs typeface="Meiryo UI" pitchFamily="50" charset="-128"/>
            </a:endParaRPr>
          </a:p>
        </p:txBody>
      </p:sp>
      <p:sp>
        <p:nvSpPr>
          <p:cNvPr id="63" name="TextBox 62"/>
          <p:cNvSpPr txBox="1"/>
          <p:nvPr/>
        </p:nvSpPr>
        <p:spPr>
          <a:xfrm>
            <a:off x="5848786" y="5394413"/>
            <a:ext cx="902811" cy="523220"/>
          </a:xfrm>
          <a:prstGeom prst="rect">
            <a:avLst/>
          </a:prstGeom>
          <a:noFill/>
        </p:spPr>
        <p:txBody>
          <a:bodyPr wrap="none" rtlCol="0">
            <a:spAutoFit/>
          </a:bodyPr>
          <a:lstStyle/>
          <a:p>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CSV</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取込</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5" name="Straight Arrow Connector 64"/>
          <p:cNvCxnSpPr>
            <a:stCxn id="44" idx="3"/>
            <a:endCxn id="50" idx="3"/>
          </p:cNvCxnSpPr>
          <p:nvPr/>
        </p:nvCxnSpPr>
        <p:spPr>
          <a:xfrm flipH="1">
            <a:off x="5292080" y="3400960"/>
            <a:ext cx="1008112" cy="1139518"/>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rot="18569179">
            <a:off x="5260878" y="4148499"/>
            <a:ext cx="992579" cy="30777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新規</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・更新</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02111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5</a:t>
            </a:fld>
            <a:endParaRPr lang="en-US" altLang="ja-JP"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Rectangle 2050"/>
          <p:cNvSpPr>
            <a:spLocks noChangeArrowheads="1"/>
          </p:cNvSpPr>
          <p:nvPr/>
        </p:nvSpPr>
        <p:spPr bwMode="auto">
          <a:xfrm>
            <a:off x="588590" y="60310"/>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（新）給</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与管</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理システム全体図</a:t>
            </a:r>
            <a:r>
              <a:rPr lang="ja-JP" altLang="en-US"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・マスタデータ</a:t>
            </a:r>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Rectangle 45"/>
          <p:cNvSpPr/>
          <p:nvPr/>
        </p:nvSpPr>
        <p:spPr>
          <a:xfrm>
            <a:off x="488078" y="992898"/>
            <a:ext cx="6408712" cy="229208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Picture 53" descr="PC sm"/>
          <p:cNvPicPr>
            <a:picLocks noChangeAspect="1" noChangeArrowheads="1"/>
          </p:cNvPicPr>
          <p:nvPr/>
        </p:nvPicPr>
        <p:blipFill>
          <a:blip r:embed="rId3" cstate="print">
            <a:extLst/>
          </a:blip>
          <a:srcRect/>
          <a:stretch>
            <a:fillRect/>
          </a:stretch>
        </p:blipFill>
        <p:spPr bwMode="auto">
          <a:xfrm flipH="1">
            <a:off x="5542384" y="1523364"/>
            <a:ext cx="580566" cy="663999"/>
          </a:xfrm>
          <a:prstGeom prst="rect">
            <a:avLst/>
          </a:prstGeom>
          <a:noFill/>
          <a:scene3d>
            <a:camera prst="orthographicFront">
              <a:rot lat="0" lon="10800000" rev="0"/>
            </a:camera>
            <a:lightRig rig="threePt" dir="t"/>
          </a:scene3d>
          <a:extLst/>
        </p:spPr>
      </p:pic>
      <p:sp>
        <p:nvSpPr>
          <p:cNvPr id="55" name="TextBox 54"/>
          <p:cNvSpPr txBox="1"/>
          <p:nvPr/>
        </p:nvSpPr>
        <p:spPr>
          <a:xfrm>
            <a:off x="4910399" y="2229676"/>
            <a:ext cx="2109873" cy="461665"/>
          </a:xfrm>
          <a:prstGeom prst="rect">
            <a:avLst/>
          </a:prstGeom>
          <a:noFill/>
        </p:spPr>
        <p:txBody>
          <a:bodyPr wrap="none" rtlCol="0">
            <a:spAutoFit/>
          </a:bodyPr>
          <a:lstStyle/>
          <a:p>
            <a:pPr eaLnBrk="1" hangingPunct="1"/>
            <a:r>
              <a:rPr lang="ja-JP" altLang="en-US" sz="1200" dirty="0" smtClean="0">
                <a:solidFill>
                  <a:schemeClr val="accent4">
                    <a:lumMod val="50000"/>
                  </a:schemeClr>
                </a:solidFill>
                <a:latin typeface="Meiryo UI" pitchFamily="50" charset="-128"/>
                <a:ea typeface="Meiryo UI" pitchFamily="50" charset="-128"/>
                <a:cs typeface="Meiryo UI" pitchFamily="50" charset="-128"/>
              </a:rPr>
              <a:t>　　　　各</a:t>
            </a:r>
            <a:r>
              <a:rPr lang="ja-JP" altLang="en-US" sz="1200" dirty="0">
                <a:solidFill>
                  <a:schemeClr val="accent4">
                    <a:lumMod val="50000"/>
                  </a:schemeClr>
                </a:solidFill>
                <a:latin typeface="Meiryo UI" pitchFamily="50" charset="-128"/>
                <a:ea typeface="Meiryo UI" pitchFamily="50" charset="-128"/>
                <a:cs typeface="Meiryo UI" pitchFamily="50" charset="-128"/>
              </a:rPr>
              <a:t>社の担当者</a:t>
            </a:r>
            <a:endParaRPr lang="en-US" altLang="ja-JP" sz="1200" dirty="0">
              <a:solidFill>
                <a:schemeClr val="accent4">
                  <a:lumMod val="50000"/>
                </a:schemeClr>
              </a:solidFill>
              <a:latin typeface="Meiryo UI" pitchFamily="50" charset="-128"/>
              <a:ea typeface="Meiryo UI" pitchFamily="50" charset="-128"/>
              <a:cs typeface="Meiryo UI" pitchFamily="50" charset="-128"/>
            </a:endParaRPr>
          </a:p>
          <a:p>
            <a:pPr eaLnBrk="1" hangingPunct="1"/>
            <a:r>
              <a:rPr lang="ja-JP" altLang="en-US" sz="1200" dirty="0">
                <a:solidFill>
                  <a:schemeClr val="accent4">
                    <a:lumMod val="50000"/>
                  </a:schemeClr>
                </a:solidFill>
                <a:latin typeface="Meiryo UI" pitchFamily="50" charset="-128"/>
                <a:ea typeface="Meiryo UI" pitchFamily="50" charset="-128"/>
                <a:cs typeface="Meiryo UI" pitchFamily="50" charset="-128"/>
              </a:rPr>
              <a:t>（</a:t>
            </a:r>
            <a:r>
              <a:rPr lang="en-US" altLang="ja-JP" sz="1200" dirty="0">
                <a:solidFill>
                  <a:schemeClr val="accent4">
                    <a:lumMod val="50000"/>
                  </a:schemeClr>
                </a:solidFill>
                <a:latin typeface="Meiryo UI" pitchFamily="50" charset="-128"/>
                <a:ea typeface="Meiryo UI" pitchFamily="50" charset="-128"/>
                <a:cs typeface="Meiryo UI" pitchFamily="50" charset="-128"/>
              </a:rPr>
              <a:t>AXIS</a:t>
            </a:r>
            <a:r>
              <a:rPr lang="ja-JP" altLang="en-US" sz="1200" dirty="0">
                <a:solidFill>
                  <a:schemeClr val="accent4">
                    <a:lumMod val="50000"/>
                  </a:schemeClr>
                </a:solidFill>
                <a:latin typeface="Meiryo UI" pitchFamily="50" charset="-128"/>
                <a:ea typeface="Meiryo UI" pitchFamily="50" charset="-128"/>
                <a:cs typeface="Meiryo UI" pitchFamily="50" charset="-128"/>
              </a:rPr>
              <a:t>は確認のみ更新なし）</a:t>
            </a:r>
            <a:endParaRPr lang="en-US" altLang="ja-JP" sz="1200" dirty="0">
              <a:solidFill>
                <a:schemeClr val="accent4">
                  <a:lumMod val="50000"/>
                </a:schemeClr>
              </a:solidFill>
              <a:latin typeface="Meiryo UI" pitchFamily="50" charset="-128"/>
              <a:ea typeface="Meiryo UI" pitchFamily="50" charset="-128"/>
              <a:cs typeface="Meiryo UI" pitchFamily="50" charset="-128"/>
            </a:endParaRPr>
          </a:p>
        </p:txBody>
      </p:sp>
      <p:cxnSp>
        <p:nvCxnSpPr>
          <p:cNvPr id="56" name="Straight Arrow Connector 55"/>
          <p:cNvCxnSpPr>
            <a:stCxn id="54" idx="3"/>
          </p:cNvCxnSpPr>
          <p:nvPr/>
        </p:nvCxnSpPr>
        <p:spPr>
          <a:xfrm flipH="1">
            <a:off x="4142316" y="1855364"/>
            <a:ext cx="1400068" cy="289222"/>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483768" y="1670698"/>
            <a:ext cx="1658548" cy="646331"/>
          </a:xfrm>
          <a:prstGeom prst="rect">
            <a:avLst/>
          </a:prstGeom>
          <a:solidFill>
            <a:schemeClr val="tx2">
              <a:lumMod val="20000"/>
              <a:lumOff val="80000"/>
            </a:schemeClr>
          </a:solidFill>
        </p:spPr>
        <p:txBody>
          <a:bodyPr wrap="square" rtlCol="0">
            <a:spAutoFit/>
          </a:bodyPr>
          <a:lstStyle/>
          <a:p>
            <a:pPr algn="ct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給与マスタ</a:t>
            </a:r>
            <a:endParaRPr lang="en-US" altLang="ja-JP"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（一時データ）</a:t>
            </a:r>
          </a:p>
        </p:txBody>
      </p:sp>
      <p:sp>
        <p:nvSpPr>
          <p:cNvPr id="76" name="TextBox 75"/>
          <p:cNvSpPr txBox="1"/>
          <p:nvPr/>
        </p:nvSpPr>
        <p:spPr>
          <a:xfrm rot="20870066">
            <a:off x="4380554" y="2006726"/>
            <a:ext cx="992579"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新規</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更新</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TextBox 78"/>
          <p:cNvSpPr txBox="1"/>
          <p:nvPr/>
        </p:nvSpPr>
        <p:spPr>
          <a:xfrm>
            <a:off x="2483768" y="2436408"/>
            <a:ext cx="1944216" cy="369332"/>
          </a:xfrm>
          <a:prstGeom prst="rect">
            <a:avLst/>
          </a:prstGeom>
          <a:solidFill>
            <a:schemeClr val="tx2">
              <a:lumMod val="20000"/>
              <a:lumOff val="80000"/>
            </a:schemeClr>
          </a:solidFill>
        </p:spPr>
        <p:txBody>
          <a:bodyPr wrap="square" rtlCol="0">
            <a:spAutoFit/>
          </a:bodyPr>
          <a:lstStyle/>
          <a:p>
            <a:pPr algn="ct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正式の給与マスタ</a:t>
            </a:r>
          </a:p>
        </p:txBody>
      </p:sp>
      <p:sp>
        <p:nvSpPr>
          <p:cNvPr id="26" name="TextBox 25"/>
          <p:cNvSpPr txBox="1"/>
          <p:nvPr/>
        </p:nvSpPr>
        <p:spPr>
          <a:xfrm>
            <a:off x="534426" y="615008"/>
            <a:ext cx="2069797" cy="369332"/>
          </a:xfrm>
          <a:prstGeom prst="rect">
            <a:avLst/>
          </a:prstGeom>
          <a:noFill/>
        </p:spPr>
        <p:txBody>
          <a:bodyPr wrap="none" rtlCol="0">
            <a:spAutoFit/>
          </a:bodyPr>
          <a:lstStyle/>
          <a:p>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（新）給与シ</a:t>
            </a: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ステム</a:t>
            </a:r>
          </a:p>
        </p:txBody>
      </p:sp>
      <p:sp>
        <p:nvSpPr>
          <p:cNvPr id="51" name="TextBox 50"/>
          <p:cNvSpPr txBox="1"/>
          <p:nvPr/>
        </p:nvSpPr>
        <p:spPr>
          <a:xfrm>
            <a:off x="607396" y="1768010"/>
            <a:ext cx="1648863" cy="1384995"/>
          </a:xfrm>
          <a:prstGeom prst="rect">
            <a:avLst/>
          </a:prstGeom>
          <a:noFill/>
        </p:spPr>
        <p:txBody>
          <a:bodyPr wrap="square" rtlCol="0">
            <a:spAutoFit/>
          </a:bodyPr>
          <a:lstStyle>
            <a:defPPr>
              <a:defRPr lang="ja-JP"/>
            </a:defPPr>
            <a:lvl1pPr>
              <a:defRPr sz="1400">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smtClean="0"/>
              <a:t>Excel</a:t>
            </a:r>
            <a:r>
              <a:rPr lang="ja-JP" altLang="en-US" dirty="0" smtClean="0"/>
              <a:t>に更新した給与マスタ情報を出力して、</a:t>
            </a:r>
            <a:r>
              <a:rPr lang="en-US" altLang="ja-JP" dirty="0" smtClean="0"/>
              <a:t>POWEREGG</a:t>
            </a:r>
            <a:r>
              <a:rPr lang="ja-JP" altLang="en-US" dirty="0" smtClean="0"/>
              <a:t>で確認申請し、確認後</a:t>
            </a:r>
            <a:r>
              <a:rPr lang="ja-JP" altLang="en-US" dirty="0" smtClean="0"/>
              <a:t>に正式の給与マスタとして扱う</a:t>
            </a:r>
            <a:endParaRPr lang="ja-JP" altLang="en-US" dirty="0"/>
          </a:p>
        </p:txBody>
      </p:sp>
      <p:sp>
        <p:nvSpPr>
          <p:cNvPr id="29" name="TextBox 28"/>
          <p:cNvSpPr txBox="1"/>
          <p:nvPr/>
        </p:nvSpPr>
        <p:spPr>
          <a:xfrm>
            <a:off x="456173" y="3501008"/>
            <a:ext cx="3105337" cy="1384995"/>
          </a:xfrm>
          <a:prstGeom prst="rect">
            <a:avLst/>
          </a:prstGeom>
          <a:noFill/>
        </p:spPr>
        <p:txBody>
          <a:bodyPr wrap="none" rtlCol="0">
            <a:spAutoFit/>
          </a:bodyPr>
          <a:lstStyle/>
          <a:p>
            <a:r>
              <a:rPr lang="ja-JP" altLang="en-US" sz="1400" dirty="0">
                <a:solidFill>
                  <a:schemeClr val="tx2">
                    <a:lumMod val="60000"/>
                    <a:lumOff val="40000"/>
                  </a:schemeClr>
                </a:solidFill>
              </a:rPr>
              <a:t>ポリシーマスタ：</a:t>
            </a:r>
            <a:endParaRPr lang="en-US" altLang="ja-JP" sz="1400" dirty="0">
              <a:solidFill>
                <a:schemeClr val="tx2">
                  <a:lumMod val="60000"/>
                  <a:lumOff val="40000"/>
                </a:schemeClr>
              </a:solidFill>
            </a:endParaRPr>
          </a:p>
          <a:p>
            <a:pPr marL="285750" indent="-285750">
              <a:buFont typeface="Arial" panose="020B0604020202020204" pitchFamily="34" charset="0"/>
              <a:buChar char="•"/>
            </a:pPr>
            <a:r>
              <a:rPr lang="ja-JP" altLang="en-US" sz="1400" dirty="0">
                <a:solidFill>
                  <a:schemeClr val="tx2">
                    <a:lumMod val="60000"/>
                    <a:lumOff val="40000"/>
                  </a:schemeClr>
                </a:solidFill>
              </a:rPr>
              <a:t>社会保</a:t>
            </a:r>
            <a:r>
              <a:rPr lang="ja-JP" altLang="en-US" sz="1400" dirty="0" smtClean="0">
                <a:solidFill>
                  <a:schemeClr val="tx2">
                    <a:lumMod val="60000"/>
                    <a:lumOff val="40000"/>
                  </a:schemeClr>
                </a:solidFill>
              </a:rPr>
              <a:t>険</a:t>
            </a:r>
            <a:r>
              <a:rPr lang="ja-JP" altLang="en-US" sz="1400" dirty="0">
                <a:solidFill>
                  <a:schemeClr val="tx2">
                    <a:lumMod val="60000"/>
                    <a:lumOff val="40000"/>
                  </a:schemeClr>
                </a:solidFill>
              </a:rPr>
              <a:t>税率変更</a:t>
            </a:r>
            <a:endParaRPr lang="en-US" altLang="ja-JP" sz="1400" dirty="0">
              <a:solidFill>
                <a:schemeClr val="tx2">
                  <a:lumMod val="60000"/>
                  <a:lumOff val="40000"/>
                </a:schemeClr>
              </a:solidFill>
            </a:endParaRPr>
          </a:p>
          <a:p>
            <a:pPr marL="285750" indent="-285750">
              <a:buFont typeface="Arial" panose="020B0604020202020204" pitchFamily="34" charset="0"/>
              <a:buChar char="•"/>
            </a:pPr>
            <a:r>
              <a:rPr lang="ja-JP" altLang="en-US" sz="1400" dirty="0">
                <a:solidFill>
                  <a:schemeClr val="tx2">
                    <a:lumMod val="60000"/>
                    <a:lumOff val="40000"/>
                  </a:schemeClr>
                </a:solidFill>
              </a:rPr>
              <a:t>最低賃</a:t>
            </a:r>
            <a:r>
              <a:rPr lang="ja-JP" altLang="en-US" sz="1400" dirty="0" smtClean="0">
                <a:solidFill>
                  <a:schemeClr val="tx2">
                    <a:lumMod val="60000"/>
                    <a:lumOff val="40000"/>
                  </a:schemeClr>
                </a:solidFill>
              </a:rPr>
              <a:t>金</a:t>
            </a:r>
            <a:r>
              <a:rPr lang="ja-JP" altLang="en-US" sz="1400" dirty="0">
                <a:solidFill>
                  <a:schemeClr val="tx2">
                    <a:lumMod val="60000"/>
                    <a:lumOff val="40000"/>
                  </a:schemeClr>
                </a:solidFill>
              </a:rPr>
              <a:t>の課税対</a:t>
            </a:r>
            <a:r>
              <a:rPr lang="ja-JP" altLang="en-US" sz="1400" dirty="0" smtClean="0">
                <a:solidFill>
                  <a:schemeClr val="tx2">
                    <a:lumMod val="60000"/>
                    <a:lumOff val="40000"/>
                  </a:schemeClr>
                </a:solidFill>
              </a:rPr>
              <a:t>象の変更</a:t>
            </a:r>
            <a:endParaRPr lang="en-US" altLang="ja-JP" sz="1400" dirty="0">
              <a:solidFill>
                <a:schemeClr val="tx2">
                  <a:lumMod val="60000"/>
                  <a:lumOff val="40000"/>
                </a:schemeClr>
              </a:solidFill>
            </a:endParaRPr>
          </a:p>
          <a:p>
            <a:pPr marL="285750" indent="-285750">
              <a:buFont typeface="Arial" panose="020B0604020202020204" pitchFamily="34" charset="0"/>
              <a:buChar char="•"/>
            </a:pPr>
            <a:r>
              <a:rPr lang="en-US" altLang="ja-JP" sz="1400" dirty="0">
                <a:solidFill>
                  <a:schemeClr val="tx2">
                    <a:lumMod val="60000"/>
                    <a:lumOff val="40000"/>
                  </a:schemeClr>
                </a:solidFill>
              </a:rPr>
              <a:t>PIT</a:t>
            </a:r>
            <a:r>
              <a:rPr lang="ja-JP" altLang="en-US" sz="1400" dirty="0" smtClean="0">
                <a:solidFill>
                  <a:schemeClr val="tx2">
                    <a:lumMod val="60000"/>
                    <a:lumOff val="40000"/>
                  </a:schemeClr>
                </a:solidFill>
              </a:rPr>
              <a:t>、その他</a:t>
            </a:r>
            <a:r>
              <a:rPr lang="ja-JP" altLang="en-US" sz="1400" dirty="0">
                <a:solidFill>
                  <a:schemeClr val="tx2">
                    <a:lumMod val="60000"/>
                    <a:lumOff val="40000"/>
                  </a:schemeClr>
                </a:solidFill>
              </a:rPr>
              <a:t>の税金</a:t>
            </a:r>
            <a:endParaRPr lang="en-US" altLang="ja-JP" sz="1400" dirty="0">
              <a:solidFill>
                <a:schemeClr val="tx2">
                  <a:lumMod val="60000"/>
                  <a:lumOff val="40000"/>
                </a:schemeClr>
              </a:solidFill>
            </a:endParaRPr>
          </a:p>
          <a:p>
            <a:pPr marL="285750" indent="-285750">
              <a:buFont typeface="Arial" panose="020B0604020202020204" pitchFamily="34" charset="0"/>
              <a:buChar char="•"/>
            </a:pPr>
            <a:r>
              <a:rPr lang="ja-JP" altLang="en-US" sz="1400" dirty="0">
                <a:solidFill>
                  <a:schemeClr val="tx2">
                    <a:lumMod val="60000"/>
                    <a:lumOff val="40000"/>
                  </a:schemeClr>
                </a:solidFill>
              </a:rPr>
              <a:t>賃金支払形態（</a:t>
            </a:r>
            <a:r>
              <a:rPr lang="en-US" altLang="ja-JP" sz="1400" dirty="0">
                <a:solidFill>
                  <a:schemeClr val="tx2">
                    <a:lumMod val="60000"/>
                    <a:lumOff val="40000"/>
                  </a:schemeClr>
                </a:solidFill>
              </a:rPr>
              <a:t>Gross/Net</a:t>
            </a:r>
            <a:r>
              <a:rPr lang="ja-JP" altLang="en-US" sz="1400" dirty="0" smtClean="0">
                <a:solidFill>
                  <a:schemeClr val="tx2">
                    <a:lumMod val="60000"/>
                    <a:lumOff val="40000"/>
                  </a:schemeClr>
                </a:solidFill>
              </a:rPr>
              <a:t>）の対応</a:t>
            </a:r>
            <a:endParaRPr lang="en-US" altLang="ja-JP" sz="1400" dirty="0">
              <a:solidFill>
                <a:schemeClr val="tx2">
                  <a:lumMod val="60000"/>
                  <a:lumOff val="40000"/>
                </a:schemeClr>
              </a:solidFill>
            </a:endParaRPr>
          </a:p>
          <a:p>
            <a:pPr marL="285750" indent="-285750">
              <a:buFont typeface="Arial" panose="020B0604020202020204" pitchFamily="34" charset="0"/>
              <a:buChar char="•"/>
            </a:pPr>
            <a:r>
              <a:rPr lang="ja-JP" altLang="en-US" sz="1400" dirty="0" smtClean="0">
                <a:solidFill>
                  <a:schemeClr val="tx2">
                    <a:lumMod val="60000"/>
                    <a:lumOff val="40000"/>
                  </a:schemeClr>
                </a:solidFill>
              </a:rPr>
              <a:t>残業割増賃金の</a:t>
            </a:r>
            <a:r>
              <a:rPr lang="ja-JP" altLang="en-US" sz="1400" dirty="0">
                <a:solidFill>
                  <a:schemeClr val="tx2">
                    <a:lumMod val="60000"/>
                    <a:lumOff val="40000"/>
                  </a:schemeClr>
                </a:solidFill>
              </a:rPr>
              <a:t>計</a:t>
            </a:r>
            <a:r>
              <a:rPr lang="ja-JP" altLang="en-US" sz="1400" dirty="0" smtClean="0">
                <a:solidFill>
                  <a:schemeClr val="tx2">
                    <a:lumMod val="60000"/>
                    <a:lumOff val="40000"/>
                  </a:schemeClr>
                </a:solidFill>
              </a:rPr>
              <a:t>算</a:t>
            </a:r>
            <a:endParaRPr lang="en-US" altLang="ja-JP" sz="1400" dirty="0">
              <a:solidFill>
                <a:schemeClr val="tx2">
                  <a:lumMod val="60000"/>
                  <a:lumOff val="40000"/>
                </a:schemeClr>
              </a:solidFill>
            </a:endParaRPr>
          </a:p>
        </p:txBody>
      </p:sp>
      <p:sp>
        <p:nvSpPr>
          <p:cNvPr id="32" name="TextBox 31"/>
          <p:cNvSpPr txBox="1"/>
          <p:nvPr/>
        </p:nvSpPr>
        <p:spPr>
          <a:xfrm>
            <a:off x="4035233" y="3556173"/>
            <a:ext cx="4968552" cy="1384995"/>
          </a:xfrm>
          <a:prstGeom prst="rect">
            <a:avLst/>
          </a:prstGeom>
          <a:noFill/>
        </p:spPr>
        <p:txBody>
          <a:bodyPr wrap="square" rtlCol="0">
            <a:spAutoFit/>
          </a:bodyPr>
          <a:lstStyle/>
          <a:p>
            <a:r>
              <a:rPr lang="ja-JP" altLang="en-US" sz="1400" dirty="0" smtClean="0">
                <a:solidFill>
                  <a:schemeClr val="tx2">
                    <a:lumMod val="60000"/>
                    <a:lumOff val="40000"/>
                  </a:schemeClr>
                </a:solidFill>
              </a:rPr>
              <a:t>給与マスタ：</a:t>
            </a:r>
            <a:endParaRPr lang="en-US" altLang="ja-JP" sz="1400" dirty="0">
              <a:solidFill>
                <a:schemeClr val="tx2">
                  <a:lumMod val="60000"/>
                  <a:lumOff val="40000"/>
                </a:schemeClr>
              </a:solidFill>
            </a:endParaRPr>
          </a:p>
          <a:p>
            <a:r>
              <a:rPr lang="ja-JP" altLang="en-US" sz="1400" dirty="0">
                <a:solidFill>
                  <a:schemeClr val="tx2">
                    <a:lumMod val="60000"/>
                    <a:lumOff val="40000"/>
                  </a:schemeClr>
                </a:solidFill>
              </a:rPr>
              <a:t>　・基本給与（試用就業・正規）</a:t>
            </a:r>
            <a:endParaRPr lang="en-US" altLang="ja-JP" sz="1400" dirty="0">
              <a:solidFill>
                <a:schemeClr val="tx2">
                  <a:lumMod val="60000"/>
                  <a:lumOff val="40000"/>
                </a:schemeClr>
              </a:solidFill>
            </a:endParaRPr>
          </a:p>
          <a:p>
            <a:r>
              <a:rPr lang="ja-JP" altLang="en-US" sz="1400" dirty="0">
                <a:solidFill>
                  <a:schemeClr val="tx2">
                    <a:lumMod val="60000"/>
                    <a:lumOff val="40000"/>
                  </a:schemeClr>
                </a:solidFill>
              </a:rPr>
              <a:t>　・銀行情報</a:t>
            </a:r>
            <a:endParaRPr lang="en-US" altLang="ja-JP" sz="1400" dirty="0">
              <a:solidFill>
                <a:schemeClr val="tx2">
                  <a:lumMod val="60000"/>
                  <a:lumOff val="40000"/>
                </a:schemeClr>
              </a:solidFill>
            </a:endParaRPr>
          </a:p>
          <a:p>
            <a:r>
              <a:rPr lang="ja-JP" altLang="en-US" sz="1400" dirty="0">
                <a:solidFill>
                  <a:schemeClr val="tx2">
                    <a:lumMod val="60000"/>
                    <a:lumOff val="40000"/>
                  </a:schemeClr>
                </a:solidFill>
              </a:rPr>
              <a:t>　</a:t>
            </a:r>
            <a:r>
              <a:rPr lang="ja-JP" altLang="en-US" sz="1400" dirty="0" smtClean="0">
                <a:solidFill>
                  <a:schemeClr val="tx2">
                    <a:lumMod val="60000"/>
                    <a:lumOff val="40000"/>
                  </a:schemeClr>
                </a:solidFill>
              </a:rPr>
              <a:t>・各種手</a:t>
            </a:r>
            <a:r>
              <a:rPr lang="ja-JP" altLang="en-US" sz="1400" dirty="0">
                <a:solidFill>
                  <a:schemeClr val="tx2">
                    <a:lumMod val="60000"/>
                    <a:lumOff val="40000"/>
                  </a:schemeClr>
                </a:solidFill>
              </a:rPr>
              <a:t>当（駐車代、ガソリン代</a:t>
            </a:r>
            <a:r>
              <a:rPr lang="ja-JP" altLang="en-US" sz="1400" dirty="0" smtClean="0">
                <a:solidFill>
                  <a:schemeClr val="tx2">
                    <a:lumMod val="60000"/>
                    <a:lumOff val="40000"/>
                  </a:schemeClr>
                </a:solidFill>
              </a:rPr>
              <a:t>、日本語資格、</a:t>
            </a:r>
            <a:r>
              <a:rPr lang="ja-JP" altLang="en-US" sz="1400" dirty="0">
                <a:solidFill>
                  <a:schemeClr val="tx2">
                    <a:lumMod val="60000"/>
                    <a:lumOff val="40000"/>
                  </a:schemeClr>
                </a:solidFill>
              </a:rPr>
              <a:t>専門、役職</a:t>
            </a:r>
            <a:r>
              <a:rPr lang="en-US" altLang="ja-JP" sz="1400" dirty="0">
                <a:solidFill>
                  <a:schemeClr val="tx2">
                    <a:lumMod val="60000"/>
                    <a:lumOff val="40000"/>
                  </a:schemeClr>
                </a:solidFill>
              </a:rPr>
              <a:t>)</a:t>
            </a:r>
            <a:endParaRPr lang="ja-JP" altLang="en-US" sz="1400" dirty="0">
              <a:solidFill>
                <a:schemeClr val="tx2">
                  <a:lumMod val="60000"/>
                  <a:lumOff val="40000"/>
                </a:schemeClr>
              </a:solidFill>
            </a:endParaRPr>
          </a:p>
          <a:p>
            <a:r>
              <a:rPr lang="ja-JP" altLang="en-US" sz="1400" dirty="0">
                <a:solidFill>
                  <a:schemeClr val="tx2">
                    <a:lumMod val="60000"/>
                    <a:lumOff val="40000"/>
                  </a:schemeClr>
                </a:solidFill>
              </a:rPr>
              <a:t>　</a:t>
            </a:r>
            <a:r>
              <a:rPr lang="ja-JP" altLang="en-US" sz="1400" dirty="0" smtClean="0">
                <a:solidFill>
                  <a:schemeClr val="tx2">
                    <a:lumMod val="60000"/>
                    <a:lumOff val="40000"/>
                  </a:schemeClr>
                </a:solidFill>
              </a:rPr>
              <a:t>・賞与</a:t>
            </a:r>
            <a:r>
              <a:rPr lang="en-US" altLang="ja-JP" sz="1400" dirty="0" smtClean="0">
                <a:solidFill>
                  <a:schemeClr val="tx2">
                    <a:lumMod val="60000"/>
                    <a:lumOff val="40000"/>
                  </a:schemeClr>
                </a:solidFill>
              </a:rPr>
              <a:t>/</a:t>
            </a:r>
            <a:r>
              <a:rPr lang="ja-JP" altLang="en-US" sz="1400" dirty="0" smtClean="0">
                <a:solidFill>
                  <a:schemeClr val="tx2">
                    <a:lumMod val="60000"/>
                    <a:lumOff val="40000"/>
                  </a:schemeClr>
                </a:solidFill>
              </a:rPr>
              <a:t>パフォーマンスペイ</a:t>
            </a:r>
            <a:endParaRPr lang="en-US" altLang="ja-JP" sz="1400" dirty="0" smtClean="0">
              <a:solidFill>
                <a:schemeClr val="tx2">
                  <a:lumMod val="60000"/>
                  <a:lumOff val="40000"/>
                </a:schemeClr>
              </a:solidFill>
            </a:endParaRPr>
          </a:p>
          <a:p>
            <a:r>
              <a:rPr lang="ja-JP" altLang="en-US" sz="1400" dirty="0">
                <a:solidFill>
                  <a:schemeClr val="tx2">
                    <a:lumMod val="60000"/>
                    <a:lumOff val="40000"/>
                  </a:schemeClr>
                </a:solidFill>
              </a:rPr>
              <a:t>　・変更管理⇒</a:t>
            </a:r>
            <a:r>
              <a:rPr lang="en-US" altLang="ja-JP" sz="1400" dirty="0">
                <a:solidFill>
                  <a:schemeClr val="tx2">
                    <a:lumMod val="60000"/>
                    <a:lumOff val="40000"/>
                  </a:schemeClr>
                </a:solidFill>
              </a:rPr>
              <a:t> </a:t>
            </a:r>
            <a:r>
              <a:rPr lang="ja-JP" altLang="en-US" sz="1400" dirty="0" smtClean="0">
                <a:solidFill>
                  <a:schemeClr val="tx2">
                    <a:lumMod val="60000"/>
                    <a:lumOff val="40000"/>
                  </a:schemeClr>
                </a:solidFill>
              </a:rPr>
              <a:t>遡及払いなど</a:t>
            </a:r>
            <a:endParaRPr lang="en-US" altLang="ja-JP" sz="1400" dirty="0">
              <a:solidFill>
                <a:schemeClr val="tx2">
                  <a:lumMod val="60000"/>
                  <a:lumOff val="40000"/>
                </a:schemeClr>
              </a:solidFill>
            </a:endParaRPr>
          </a:p>
        </p:txBody>
      </p:sp>
      <p:sp>
        <p:nvSpPr>
          <p:cNvPr id="33" name="Rounded Rectangular Callout 32"/>
          <p:cNvSpPr/>
          <p:nvPr/>
        </p:nvSpPr>
        <p:spPr>
          <a:xfrm>
            <a:off x="536508" y="5013176"/>
            <a:ext cx="4278302" cy="1195201"/>
          </a:xfrm>
          <a:prstGeom prst="wedgeRoundRectCallout">
            <a:avLst>
              <a:gd name="adj1" fmla="val -30254"/>
              <a:gd name="adj2" fmla="val -218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t>留意点：</a:t>
            </a:r>
            <a:r>
              <a:rPr lang="en-US" sz="1400" dirty="0"/>
              <a:t> </a:t>
            </a:r>
            <a:r>
              <a:rPr lang="ja-JP" altLang="en-US" sz="1400" dirty="0"/>
              <a:t>ポリシ</a:t>
            </a:r>
            <a:r>
              <a:rPr lang="ja-JP" altLang="en-US" sz="1400" dirty="0" smtClean="0"/>
              <a:t>ーを追加・変更す</a:t>
            </a:r>
            <a:r>
              <a:rPr lang="ja-JP" altLang="en-US" sz="1400" dirty="0"/>
              <a:t>る可能性がありますので</a:t>
            </a:r>
            <a:r>
              <a:rPr lang="ja-JP" altLang="en-US" sz="1400" dirty="0" smtClean="0"/>
              <a:t>、可能な限りプログラムを修正せずともマ</a:t>
            </a:r>
            <a:r>
              <a:rPr lang="ja-JP" altLang="en-US" sz="1400" dirty="0"/>
              <a:t>ス</a:t>
            </a:r>
            <a:r>
              <a:rPr lang="ja-JP" altLang="en-US" sz="1400" dirty="0" smtClean="0"/>
              <a:t>タ</a:t>
            </a:r>
            <a:r>
              <a:rPr lang="ja-JP" altLang="en-US" sz="1400" dirty="0"/>
              <a:t>メン</a:t>
            </a:r>
            <a:r>
              <a:rPr lang="ja-JP" altLang="en-US" sz="1400" dirty="0" smtClean="0"/>
              <a:t>テだけで</a:t>
            </a:r>
            <a:r>
              <a:rPr lang="ja-JP" altLang="en-US" sz="1400" dirty="0"/>
              <a:t>対応出来るよう</a:t>
            </a:r>
            <a:r>
              <a:rPr lang="ja-JP" altLang="en-US" sz="1400" dirty="0" smtClean="0"/>
              <a:t>に</a:t>
            </a:r>
            <a:r>
              <a:rPr lang="ja-JP" altLang="en-US" sz="1400" dirty="0"/>
              <a:t>設</a:t>
            </a:r>
            <a:r>
              <a:rPr lang="ja-JP" altLang="en-US" sz="1400" dirty="0" smtClean="0"/>
              <a:t>計</a:t>
            </a:r>
            <a:r>
              <a:rPr lang="ja-JP" altLang="en-US" sz="1400" dirty="0"/>
              <a:t>しま</a:t>
            </a:r>
            <a:r>
              <a:rPr lang="ja-JP" altLang="en-US" sz="1400" dirty="0" smtClean="0"/>
              <a:t>す。</a:t>
            </a:r>
            <a:endParaRPr lang="en-US" altLang="ja-JP" sz="1400" dirty="0" smtClean="0"/>
          </a:p>
          <a:p>
            <a:r>
              <a:rPr lang="ja-JP" altLang="en-US" sz="1400" dirty="0" smtClean="0"/>
              <a:t>（</a:t>
            </a:r>
            <a:r>
              <a:rPr lang="ja-JP" altLang="en-US" sz="1400" dirty="0"/>
              <a:t>システムの再設計・修正を防止する為）</a:t>
            </a:r>
            <a:endParaRPr lang="en-US" sz="1400" dirty="0"/>
          </a:p>
        </p:txBody>
      </p:sp>
      <p:cxnSp>
        <p:nvCxnSpPr>
          <p:cNvPr id="40" name="Straight Arrow Connector 39"/>
          <p:cNvCxnSpPr>
            <a:endCxn id="37" idx="3"/>
          </p:cNvCxnSpPr>
          <p:nvPr/>
        </p:nvCxnSpPr>
        <p:spPr>
          <a:xfrm flipH="1" flipV="1">
            <a:off x="4142316" y="1381418"/>
            <a:ext cx="1388825" cy="431533"/>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1183708">
            <a:off x="4272815" y="1308166"/>
            <a:ext cx="1441420" cy="30777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確</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認・新規・更新</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7" name="Elbow Connector 46"/>
          <p:cNvCxnSpPr>
            <a:stCxn id="74" idx="1"/>
            <a:endCxn id="79" idx="1"/>
          </p:cNvCxnSpPr>
          <p:nvPr/>
        </p:nvCxnSpPr>
        <p:spPr>
          <a:xfrm rot="10800000" flipV="1">
            <a:off x="2483768" y="1993864"/>
            <a:ext cx="12700" cy="627210"/>
          </a:xfrm>
          <a:prstGeom prst="bentConnector3">
            <a:avLst>
              <a:gd name="adj1" fmla="val 1800000"/>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12480" y="1196752"/>
            <a:ext cx="1629836" cy="369332"/>
          </a:xfrm>
          <a:prstGeom prst="rect">
            <a:avLst/>
          </a:prstGeom>
          <a:gradFill flip="none" rotWithShape="1">
            <a:gsLst>
              <a:gs pos="0">
                <a:schemeClr val="accent1">
                  <a:lumMod val="60000"/>
                  <a:lumOff val="40000"/>
                </a:schemeClr>
              </a:gs>
              <a:gs pos="50000">
                <a:schemeClr val="accent1">
                  <a:lumMod val="20000"/>
                  <a:lumOff val="80000"/>
                </a:schemeClr>
              </a:gs>
              <a:gs pos="100000">
                <a:schemeClr val="accent6">
                  <a:lumMod val="20000"/>
                  <a:lumOff val="80000"/>
                </a:schemeClr>
              </a:gs>
            </a:gsLst>
            <a:path path="circle">
              <a:fillToRect l="100000" t="100000"/>
            </a:path>
            <a:tileRect r="-100000" b="-100000"/>
          </a:gradFill>
        </p:spPr>
        <p:txBody>
          <a:bodyPr wrap="square" rtlCol="0">
            <a:spAutoFit/>
          </a:bodyPr>
          <a:lstStyle/>
          <a:p>
            <a:pPr algn="ctr"/>
            <a:r>
              <a:rPr kumimoji="1" lang="ja-JP" altLang="en-US"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社員データ</a:t>
            </a:r>
            <a:endParaRPr kumimoji="1"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01546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6</a:t>
            </a:fld>
            <a:endParaRPr lang="en-US" altLang="ja-JP"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Rectangle 2050"/>
          <p:cNvSpPr>
            <a:spLocks noChangeArrowheads="1"/>
          </p:cNvSpPr>
          <p:nvPr/>
        </p:nvSpPr>
        <p:spPr bwMode="auto">
          <a:xfrm>
            <a:off x="588590" y="60310"/>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（新）給</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与管</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理システム全体図</a:t>
            </a:r>
            <a:r>
              <a:rPr lang="ja-JP" altLang="en-US"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）・給与計算前の処理</a:t>
            </a:r>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TextBox 42"/>
          <p:cNvSpPr txBox="1"/>
          <p:nvPr/>
        </p:nvSpPr>
        <p:spPr>
          <a:xfrm>
            <a:off x="179512" y="603617"/>
            <a:ext cx="1338828" cy="369332"/>
          </a:xfrm>
          <a:prstGeom prst="rect">
            <a:avLst/>
          </a:prstGeom>
          <a:noFill/>
        </p:spPr>
        <p:txBody>
          <a:bodyPr wrap="none" rtlCol="0">
            <a:spAutoFit/>
          </a:bodyPr>
          <a:lstStyle/>
          <a:p>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給与計</a:t>
            </a:r>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算</a:t>
            </a: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前</a:t>
            </a:r>
          </a:p>
        </p:txBody>
      </p:sp>
      <p:sp>
        <p:nvSpPr>
          <p:cNvPr id="44" name="TextBox 43"/>
          <p:cNvSpPr txBox="1"/>
          <p:nvPr/>
        </p:nvSpPr>
        <p:spPr>
          <a:xfrm>
            <a:off x="1234873" y="2636912"/>
            <a:ext cx="1248895" cy="369332"/>
          </a:xfrm>
          <a:prstGeom prst="rect">
            <a:avLst/>
          </a:prstGeom>
          <a:solidFill>
            <a:schemeClr val="accent6">
              <a:lumMod val="40000"/>
              <a:lumOff val="60000"/>
            </a:schemeClr>
          </a:solidFill>
        </p:spPr>
        <p:txBody>
          <a:bodyPr wrap="square" rtlCol="0">
            <a:spAutoFit/>
          </a:bodyPr>
          <a:lstStyle/>
          <a:p>
            <a:pPr algn="ctr"/>
            <a:r>
              <a:rPr kumimoji="1" lang="ja-JP" altLang="en-US"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勤怠データ</a:t>
            </a:r>
            <a:endParaRPr kumimoji="1"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Rectangle 45"/>
          <p:cNvSpPr/>
          <p:nvPr/>
        </p:nvSpPr>
        <p:spPr>
          <a:xfrm>
            <a:off x="4211959" y="1784986"/>
            <a:ext cx="4760259" cy="186003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Rectangle 46"/>
          <p:cNvSpPr/>
          <p:nvPr/>
        </p:nvSpPr>
        <p:spPr>
          <a:xfrm>
            <a:off x="755576" y="1784987"/>
            <a:ext cx="2232248" cy="154462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TextBox 48"/>
          <p:cNvSpPr txBox="1"/>
          <p:nvPr/>
        </p:nvSpPr>
        <p:spPr>
          <a:xfrm>
            <a:off x="1117327" y="1884783"/>
            <a:ext cx="1508746" cy="369332"/>
          </a:xfrm>
          <a:prstGeom prst="rect">
            <a:avLst/>
          </a:prstGeom>
          <a:noFill/>
        </p:spPr>
        <p:txBody>
          <a:bodyPr wrap="none" rtlCol="0">
            <a:spAutoFit/>
          </a:bodyPr>
          <a:lstStyle/>
          <a:p>
            <a:r>
              <a:rPr lang="en-US" altLang="ja-JP"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POWEREGG</a:t>
            </a:r>
            <a:endParaRPr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3" name="Straight Arrow Connector 52"/>
          <p:cNvCxnSpPr/>
          <p:nvPr/>
        </p:nvCxnSpPr>
        <p:spPr>
          <a:xfrm>
            <a:off x="2699792" y="2820361"/>
            <a:ext cx="1800200" cy="0"/>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54" name="Picture 53" descr="PC sm"/>
          <p:cNvPicPr>
            <a:picLocks noChangeAspect="1" noChangeArrowheads="1"/>
          </p:cNvPicPr>
          <p:nvPr/>
        </p:nvPicPr>
        <p:blipFill>
          <a:blip r:embed="rId3" cstate="print">
            <a:extLst/>
          </a:blip>
          <a:srcRect/>
          <a:stretch>
            <a:fillRect/>
          </a:stretch>
        </p:blipFill>
        <p:spPr bwMode="auto">
          <a:xfrm flipH="1">
            <a:off x="7668344" y="2490230"/>
            <a:ext cx="580566" cy="663999"/>
          </a:xfrm>
          <a:prstGeom prst="rect">
            <a:avLst/>
          </a:prstGeom>
          <a:noFill/>
          <a:scene3d>
            <a:camera prst="orthographicFront">
              <a:rot lat="0" lon="10800000" rev="0"/>
            </a:camera>
            <a:lightRig rig="threePt" dir="t"/>
          </a:scene3d>
          <a:extLst/>
        </p:spPr>
      </p:pic>
      <p:sp>
        <p:nvSpPr>
          <p:cNvPr id="55" name="TextBox 54"/>
          <p:cNvSpPr txBox="1"/>
          <p:nvPr/>
        </p:nvSpPr>
        <p:spPr>
          <a:xfrm>
            <a:off x="6915713" y="3068002"/>
            <a:ext cx="2109873" cy="461665"/>
          </a:xfrm>
          <a:prstGeom prst="rect">
            <a:avLst/>
          </a:prstGeom>
          <a:noFill/>
        </p:spPr>
        <p:txBody>
          <a:bodyPr wrap="none" rtlCol="0">
            <a:spAutoFit/>
          </a:bodyPr>
          <a:lstStyle/>
          <a:p>
            <a:pPr eaLnBrk="1" hangingPunct="1"/>
            <a:r>
              <a:rPr lang="ja-JP" altLang="en-US" sz="1200" dirty="0" smtClean="0">
                <a:solidFill>
                  <a:schemeClr val="accent4">
                    <a:lumMod val="50000"/>
                  </a:schemeClr>
                </a:solidFill>
                <a:latin typeface="Meiryo UI" pitchFamily="50" charset="-128"/>
                <a:ea typeface="Meiryo UI" pitchFamily="50" charset="-128"/>
                <a:cs typeface="Meiryo UI" pitchFamily="50" charset="-128"/>
              </a:rPr>
              <a:t>　　　各</a:t>
            </a:r>
            <a:r>
              <a:rPr lang="ja-JP" altLang="en-US" sz="1200" dirty="0">
                <a:solidFill>
                  <a:schemeClr val="accent4">
                    <a:lumMod val="50000"/>
                  </a:schemeClr>
                </a:solidFill>
                <a:latin typeface="Meiryo UI" pitchFamily="50" charset="-128"/>
                <a:ea typeface="Meiryo UI" pitchFamily="50" charset="-128"/>
                <a:cs typeface="Meiryo UI" pitchFamily="50" charset="-128"/>
              </a:rPr>
              <a:t>社の担当者</a:t>
            </a:r>
            <a:endParaRPr lang="en-US" altLang="ja-JP" sz="1200" dirty="0">
              <a:solidFill>
                <a:schemeClr val="accent4">
                  <a:lumMod val="50000"/>
                </a:schemeClr>
              </a:solidFill>
              <a:latin typeface="Meiryo UI" pitchFamily="50" charset="-128"/>
              <a:ea typeface="Meiryo UI" pitchFamily="50" charset="-128"/>
              <a:cs typeface="Meiryo UI" pitchFamily="50" charset="-128"/>
            </a:endParaRPr>
          </a:p>
          <a:p>
            <a:pPr eaLnBrk="1" hangingPunct="1"/>
            <a:r>
              <a:rPr lang="ja-JP" altLang="en-US" sz="1200" dirty="0">
                <a:solidFill>
                  <a:schemeClr val="accent4">
                    <a:lumMod val="50000"/>
                  </a:schemeClr>
                </a:solidFill>
                <a:latin typeface="Meiryo UI" pitchFamily="50" charset="-128"/>
                <a:ea typeface="Meiryo UI" pitchFamily="50" charset="-128"/>
                <a:cs typeface="Meiryo UI" pitchFamily="50" charset="-128"/>
              </a:rPr>
              <a:t>（</a:t>
            </a:r>
            <a:r>
              <a:rPr lang="en-US" altLang="ja-JP" sz="1200" dirty="0">
                <a:solidFill>
                  <a:schemeClr val="accent4">
                    <a:lumMod val="50000"/>
                  </a:schemeClr>
                </a:solidFill>
                <a:latin typeface="Meiryo UI" pitchFamily="50" charset="-128"/>
                <a:ea typeface="Meiryo UI" pitchFamily="50" charset="-128"/>
                <a:cs typeface="Meiryo UI" pitchFamily="50" charset="-128"/>
              </a:rPr>
              <a:t>AXIS</a:t>
            </a:r>
            <a:r>
              <a:rPr lang="ja-JP" altLang="en-US" sz="1200" dirty="0">
                <a:solidFill>
                  <a:schemeClr val="accent4">
                    <a:lumMod val="50000"/>
                  </a:schemeClr>
                </a:solidFill>
                <a:latin typeface="Meiryo UI" pitchFamily="50" charset="-128"/>
                <a:ea typeface="Meiryo UI" pitchFamily="50" charset="-128"/>
                <a:cs typeface="Meiryo UI" pitchFamily="50" charset="-128"/>
              </a:rPr>
              <a:t>は確認のみ更新なし）</a:t>
            </a:r>
            <a:endParaRPr lang="en-US" altLang="ja-JP" sz="1200" dirty="0">
              <a:solidFill>
                <a:schemeClr val="accent4">
                  <a:lumMod val="50000"/>
                </a:schemeClr>
              </a:solidFill>
              <a:latin typeface="Meiryo UI" pitchFamily="50" charset="-128"/>
              <a:ea typeface="Meiryo UI" pitchFamily="50" charset="-128"/>
              <a:cs typeface="Meiryo UI" pitchFamily="50" charset="-128"/>
            </a:endParaRPr>
          </a:p>
        </p:txBody>
      </p:sp>
      <p:cxnSp>
        <p:nvCxnSpPr>
          <p:cNvPr id="56" name="Straight Arrow Connector 55"/>
          <p:cNvCxnSpPr>
            <a:stCxn id="54" idx="3"/>
          </p:cNvCxnSpPr>
          <p:nvPr/>
        </p:nvCxnSpPr>
        <p:spPr>
          <a:xfrm flipH="1" flipV="1">
            <a:off x="6012160" y="2820361"/>
            <a:ext cx="1656184" cy="1869"/>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155369" y="2481806"/>
            <a:ext cx="543739"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取込</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TextBox 57"/>
          <p:cNvSpPr txBox="1"/>
          <p:nvPr/>
        </p:nvSpPr>
        <p:spPr>
          <a:xfrm>
            <a:off x="6643844" y="2505052"/>
            <a:ext cx="543739"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確認</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17"/>
          <p:cNvSpPr txBox="1"/>
          <p:nvPr/>
        </p:nvSpPr>
        <p:spPr>
          <a:xfrm>
            <a:off x="4628572" y="1412776"/>
            <a:ext cx="2069797" cy="369332"/>
          </a:xfrm>
          <a:prstGeom prst="rect">
            <a:avLst/>
          </a:prstGeom>
          <a:noFill/>
        </p:spPr>
        <p:txBody>
          <a:bodyPr wrap="none" rtlCol="0">
            <a:spAutoFit/>
          </a:bodyPr>
          <a:lstStyle/>
          <a:p>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（新</a:t>
            </a:r>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）給与シ</a:t>
            </a: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ステム</a:t>
            </a:r>
          </a:p>
        </p:txBody>
      </p:sp>
      <p:sp>
        <p:nvSpPr>
          <p:cNvPr id="21" name="Rectangle 20"/>
          <p:cNvSpPr/>
          <p:nvPr/>
        </p:nvSpPr>
        <p:spPr>
          <a:xfrm>
            <a:off x="4211959" y="4476662"/>
            <a:ext cx="4760259" cy="154462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Straight Arrow Connector 22"/>
          <p:cNvCxnSpPr/>
          <p:nvPr/>
        </p:nvCxnSpPr>
        <p:spPr>
          <a:xfrm>
            <a:off x="2699792" y="5512037"/>
            <a:ext cx="1800200" cy="0"/>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PC sm"/>
          <p:cNvPicPr>
            <a:picLocks noChangeAspect="1" noChangeArrowheads="1"/>
          </p:cNvPicPr>
          <p:nvPr/>
        </p:nvPicPr>
        <p:blipFill>
          <a:blip r:embed="rId3" cstate="print">
            <a:extLst/>
          </a:blip>
          <a:srcRect/>
          <a:stretch>
            <a:fillRect/>
          </a:stretch>
        </p:blipFill>
        <p:spPr bwMode="auto">
          <a:xfrm flipH="1">
            <a:off x="7668344" y="5181906"/>
            <a:ext cx="580566" cy="663999"/>
          </a:xfrm>
          <a:prstGeom prst="rect">
            <a:avLst/>
          </a:prstGeom>
          <a:noFill/>
          <a:scene3d>
            <a:camera prst="orthographicFront">
              <a:rot lat="0" lon="10800000" rev="0"/>
            </a:camera>
            <a:lightRig rig="threePt" dir="t"/>
          </a:scene3d>
          <a:extLst/>
        </p:spPr>
      </p:pic>
      <p:sp>
        <p:nvSpPr>
          <p:cNvPr id="25" name="TextBox 24"/>
          <p:cNvSpPr txBox="1"/>
          <p:nvPr/>
        </p:nvSpPr>
        <p:spPr>
          <a:xfrm>
            <a:off x="6862346" y="4645294"/>
            <a:ext cx="2109873" cy="461665"/>
          </a:xfrm>
          <a:prstGeom prst="rect">
            <a:avLst/>
          </a:prstGeom>
          <a:noFill/>
        </p:spPr>
        <p:txBody>
          <a:bodyPr wrap="none" rtlCol="0">
            <a:spAutoFit/>
          </a:bodyPr>
          <a:lstStyle/>
          <a:p>
            <a:pPr eaLnBrk="1" hangingPunct="1"/>
            <a:r>
              <a:rPr lang="ja-JP" altLang="en-US" sz="1200" dirty="0">
                <a:solidFill>
                  <a:schemeClr val="accent4">
                    <a:lumMod val="50000"/>
                  </a:schemeClr>
                </a:solidFill>
                <a:latin typeface="Meiryo UI" pitchFamily="50" charset="-128"/>
                <a:ea typeface="Meiryo UI" pitchFamily="50" charset="-128"/>
                <a:cs typeface="Meiryo UI" pitchFamily="50" charset="-128"/>
              </a:rPr>
              <a:t>　　　各社の担当者</a:t>
            </a:r>
            <a:endParaRPr lang="en-US" altLang="ja-JP" sz="1200" dirty="0">
              <a:solidFill>
                <a:schemeClr val="accent4">
                  <a:lumMod val="50000"/>
                </a:schemeClr>
              </a:solidFill>
              <a:latin typeface="Meiryo UI" pitchFamily="50" charset="-128"/>
              <a:ea typeface="Meiryo UI" pitchFamily="50" charset="-128"/>
              <a:cs typeface="Meiryo UI" pitchFamily="50" charset="-128"/>
            </a:endParaRPr>
          </a:p>
          <a:p>
            <a:pPr eaLnBrk="1" hangingPunct="1"/>
            <a:r>
              <a:rPr lang="ja-JP" altLang="en-US" sz="1200" dirty="0">
                <a:solidFill>
                  <a:schemeClr val="accent4">
                    <a:lumMod val="50000"/>
                  </a:schemeClr>
                </a:solidFill>
                <a:latin typeface="Meiryo UI" pitchFamily="50" charset="-128"/>
                <a:ea typeface="Meiryo UI" pitchFamily="50" charset="-128"/>
                <a:cs typeface="Meiryo UI" pitchFamily="50" charset="-128"/>
              </a:rPr>
              <a:t>（</a:t>
            </a:r>
            <a:r>
              <a:rPr lang="en-US" altLang="ja-JP" sz="1200" dirty="0">
                <a:solidFill>
                  <a:schemeClr val="accent4">
                    <a:lumMod val="50000"/>
                  </a:schemeClr>
                </a:solidFill>
                <a:latin typeface="Meiryo UI" pitchFamily="50" charset="-128"/>
                <a:ea typeface="Meiryo UI" pitchFamily="50" charset="-128"/>
                <a:cs typeface="Meiryo UI" pitchFamily="50" charset="-128"/>
              </a:rPr>
              <a:t>AXIS</a:t>
            </a:r>
            <a:r>
              <a:rPr lang="ja-JP" altLang="en-US" sz="1200" dirty="0">
                <a:solidFill>
                  <a:schemeClr val="accent4">
                    <a:lumMod val="50000"/>
                  </a:schemeClr>
                </a:solidFill>
                <a:latin typeface="Meiryo UI" pitchFamily="50" charset="-128"/>
                <a:ea typeface="Meiryo UI" pitchFamily="50" charset="-128"/>
                <a:cs typeface="Meiryo UI" pitchFamily="50" charset="-128"/>
              </a:rPr>
              <a:t>は確認のみ更新なし）</a:t>
            </a:r>
            <a:endParaRPr lang="en-US" altLang="ja-JP" sz="1200" dirty="0">
              <a:solidFill>
                <a:schemeClr val="accent4">
                  <a:lumMod val="50000"/>
                </a:schemeClr>
              </a:solidFill>
              <a:latin typeface="Meiryo UI" pitchFamily="50" charset="-128"/>
              <a:ea typeface="Meiryo UI" pitchFamily="50" charset="-128"/>
              <a:cs typeface="Meiryo UI" pitchFamily="50" charset="-128"/>
            </a:endParaRPr>
          </a:p>
        </p:txBody>
      </p:sp>
      <p:cxnSp>
        <p:nvCxnSpPr>
          <p:cNvPr id="26" name="Straight Arrow Connector 25"/>
          <p:cNvCxnSpPr>
            <a:stCxn id="24" idx="3"/>
          </p:cNvCxnSpPr>
          <p:nvPr/>
        </p:nvCxnSpPr>
        <p:spPr>
          <a:xfrm flipH="1" flipV="1">
            <a:off x="6012160" y="5512037"/>
            <a:ext cx="1656184" cy="1869"/>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55369" y="5173482"/>
            <a:ext cx="543739"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取込</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TextBox 27"/>
          <p:cNvSpPr txBox="1"/>
          <p:nvPr/>
        </p:nvSpPr>
        <p:spPr>
          <a:xfrm>
            <a:off x="6156176" y="5196728"/>
            <a:ext cx="982961" cy="307777"/>
          </a:xfrm>
          <a:prstGeom prst="rect">
            <a:avLst/>
          </a:prstGeom>
          <a:noFill/>
        </p:spPr>
        <p:txBody>
          <a:bodyPr wrap="non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更新</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確認</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TextBox 28"/>
          <p:cNvSpPr txBox="1"/>
          <p:nvPr/>
        </p:nvSpPr>
        <p:spPr>
          <a:xfrm>
            <a:off x="4628572" y="4104452"/>
            <a:ext cx="2069797" cy="369332"/>
          </a:xfrm>
          <a:prstGeom prst="rect">
            <a:avLst/>
          </a:prstGeom>
          <a:noFill/>
        </p:spPr>
        <p:txBody>
          <a:bodyPr wrap="none" rtlCol="0">
            <a:spAutoFit/>
          </a:bodyPr>
          <a:lstStyle/>
          <a:p>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（新</a:t>
            </a:r>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）給与シ</a:t>
            </a: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ステム</a:t>
            </a:r>
          </a:p>
        </p:txBody>
      </p:sp>
      <p:sp>
        <p:nvSpPr>
          <p:cNvPr id="30" name="TextBox 29"/>
          <p:cNvSpPr txBox="1"/>
          <p:nvPr/>
        </p:nvSpPr>
        <p:spPr>
          <a:xfrm>
            <a:off x="733685" y="5019594"/>
            <a:ext cx="1910805" cy="646331"/>
          </a:xfrm>
          <a:prstGeom prst="rect">
            <a:avLst/>
          </a:prstGeom>
          <a:solidFill>
            <a:schemeClr val="accent3">
              <a:lumMod val="40000"/>
              <a:lumOff val="60000"/>
            </a:schemeClr>
          </a:solidFill>
        </p:spPr>
        <p:txBody>
          <a:bodyPr wrap="square" rtlCol="0">
            <a:spAutoFit/>
          </a:bodyPr>
          <a:lstStyle>
            <a:defPPr>
              <a:defRPr lang="ja-JP"/>
            </a:defPPr>
            <a:lvl1pPr algn="ctr">
              <a:defRPr>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別勤怠システム・</a:t>
            </a:r>
            <a:endParaRPr lang="en-US" altLang="ja-JP" dirty="0"/>
          </a:p>
          <a:p>
            <a:r>
              <a:rPr lang="ja-JP" altLang="en-US" dirty="0"/>
              <a:t>勤怠データ</a:t>
            </a:r>
            <a:endParaRPr lang="en-US" altLang="ja-JP" dirty="0"/>
          </a:p>
        </p:txBody>
      </p:sp>
      <p:sp>
        <p:nvSpPr>
          <p:cNvPr id="31" name="Rectangle 2050"/>
          <p:cNvSpPr>
            <a:spLocks noChangeArrowheads="1"/>
          </p:cNvSpPr>
          <p:nvPr/>
        </p:nvSpPr>
        <p:spPr bwMode="auto">
          <a:xfrm>
            <a:off x="530889" y="1086857"/>
            <a:ext cx="4314361"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en-US" altLang="ja-JP" sz="1800" b="0" dirty="0">
                <a:solidFill>
                  <a:srgbClr val="FF0000"/>
                </a:solidFill>
                <a:latin typeface="Arial" panose="020B0604020202020204" pitchFamily="34" charset="0"/>
                <a:ea typeface="Meiryo UI" panose="020B0604030504040204" pitchFamily="50" charset="-128"/>
                <a:cs typeface="Arial" panose="020B0604020202020204" pitchFamily="34" charset="0"/>
              </a:rPr>
              <a:t>PE</a:t>
            </a:r>
            <a:r>
              <a:rPr lang="ja-JP" altLang="en-US" sz="1800" b="0" dirty="0">
                <a:solidFill>
                  <a:srgbClr val="FF0000"/>
                </a:solidFill>
                <a:latin typeface="Arial" panose="020B0604020202020204" pitchFamily="34" charset="0"/>
                <a:ea typeface="Meiryo UI" panose="020B0604030504040204" pitchFamily="50" charset="-128"/>
                <a:cs typeface="Arial" panose="020B0604020202020204" pitchFamily="34" charset="0"/>
              </a:rPr>
              <a:t>勤怠システ</a:t>
            </a:r>
            <a:r>
              <a:rPr lang="ja-JP" altLang="en-US" sz="1800" b="0" dirty="0" smtClean="0">
                <a:solidFill>
                  <a:srgbClr val="FF0000"/>
                </a:solidFill>
                <a:latin typeface="Arial" panose="020B0604020202020204" pitchFamily="34" charset="0"/>
                <a:ea typeface="Meiryo UI" panose="020B0604030504040204" pitchFamily="50" charset="-128"/>
                <a:cs typeface="Arial" panose="020B0604020202020204" pitchFamily="34" charset="0"/>
              </a:rPr>
              <a:t>ムを使用</a:t>
            </a:r>
            <a:r>
              <a:rPr lang="ja-JP" altLang="en-US" sz="1800" b="0" dirty="0">
                <a:solidFill>
                  <a:srgbClr val="FF0000"/>
                </a:solidFill>
                <a:latin typeface="Arial" panose="020B0604020202020204" pitchFamily="34" charset="0"/>
                <a:ea typeface="Meiryo UI" panose="020B0604030504040204" pitchFamily="50" charset="-128"/>
                <a:cs typeface="Arial" panose="020B0604020202020204" pitchFamily="34" charset="0"/>
              </a:rPr>
              <a:t>する</a:t>
            </a:r>
            <a:r>
              <a:rPr lang="ja-JP" altLang="en-US" sz="1800" b="0" dirty="0" smtClean="0">
                <a:solidFill>
                  <a:srgbClr val="FF0000"/>
                </a:solidFill>
                <a:latin typeface="Arial" panose="020B0604020202020204" pitchFamily="34" charset="0"/>
                <a:ea typeface="Meiryo UI" panose="020B0604030504040204" pitchFamily="50" charset="-128"/>
                <a:cs typeface="Arial" panose="020B0604020202020204" pitchFamily="34" charset="0"/>
              </a:rPr>
              <a:t>場合</a:t>
            </a:r>
            <a:endParaRPr lang="en-US" altLang="ja-JP" sz="1800" b="0" dirty="0" smtClean="0">
              <a:solidFill>
                <a:srgbClr val="FF0000"/>
              </a:solidFill>
              <a:latin typeface="Arial" panose="020B0604020202020204" pitchFamily="34" charset="0"/>
              <a:ea typeface="Meiryo UI" panose="020B0604030504040204" pitchFamily="50" charset="-128"/>
              <a:cs typeface="Arial" panose="020B0604020202020204" pitchFamily="34" charset="0"/>
            </a:endParaRPr>
          </a:p>
          <a:p>
            <a:pPr eaLnBrk="1" fontAlgn="auto" hangingPunct="1">
              <a:spcBef>
                <a:spcPts val="0"/>
              </a:spcBef>
              <a:spcAft>
                <a:spcPts val="0"/>
              </a:spcAft>
              <a:defRPr/>
            </a:pPr>
            <a:r>
              <a:rPr lang="ja-JP" altLang="en-US" sz="1800" b="0" dirty="0">
                <a:solidFill>
                  <a:srgbClr val="FF0000"/>
                </a:solidFill>
                <a:latin typeface="Arial" panose="020B0604020202020204" pitchFamily="34" charset="0"/>
                <a:ea typeface="Meiryo UI" panose="020B0604030504040204" pitchFamily="50" charset="-128"/>
                <a:cs typeface="Arial" panose="020B0604020202020204" pitchFamily="34" charset="0"/>
              </a:rPr>
              <a:t>（</a:t>
            </a:r>
            <a:r>
              <a:rPr lang="en-US" altLang="ja-JP" sz="1800" b="0" dirty="0">
                <a:solidFill>
                  <a:srgbClr val="FF0000"/>
                </a:solidFill>
                <a:latin typeface="Arial" panose="020B0604020202020204" pitchFamily="34" charset="0"/>
                <a:ea typeface="Meiryo UI" panose="020B0604030504040204" pitchFamily="50" charset="-128"/>
                <a:cs typeface="Arial" panose="020B0604020202020204" pitchFamily="34" charset="0"/>
              </a:rPr>
              <a:t>AIT/ACSD</a:t>
            </a:r>
            <a:r>
              <a:rPr lang="ja-JP" altLang="en-US" sz="1800" b="0" dirty="0" smtClean="0">
                <a:solidFill>
                  <a:srgbClr val="FF0000"/>
                </a:solidFill>
                <a:latin typeface="Arial" panose="020B0604020202020204" pitchFamily="34" charset="0"/>
                <a:ea typeface="Meiryo UI" panose="020B0604030504040204" pitchFamily="50" charset="-128"/>
                <a:cs typeface="Arial" panose="020B0604020202020204" pitchFamily="34" charset="0"/>
              </a:rPr>
              <a:t>）</a:t>
            </a:r>
            <a:endParaRPr lang="en-US" altLang="ja-JP" sz="1800" b="0" dirty="0">
              <a:solidFill>
                <a:srgbClr val="FF0000"/>
              </a:solidFill>
              <a:latin typeface="Arial" panose="020B0604020202020204" pitchFamily="34" charset="0"/>
              <a:ea typeface="Meiryo UI" panose="020B0604030504040204" pitchFamily="50" charset="-128"/>
              <a:cs typeface="Arial" panose="020B0604020202020204" pitchFamily="34" charset="0"/>
            </a:endParaRPr>
          </a:p>
        </p:txBody>
      </p:sp>
      <p:sp>
        <p:nvSpPr>
          <p:cNvPr id="32" name="Rectangle 2050"/>
          <p:cNvSpPr>
            <a:spLocks noChangeArrowheads="1"/>
          </p:cNvSpPr>
          <p:nvPr/>
        </p:nvSpPr>
        <p:spPr bwMode="auto">
          <a:xfrm>
            <a:off x="179512" y="3997051"/>
            <a:ext cx="3998143" cy="8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en-US" altLang="ja-JP" sz="1800" b="0" dirty="0">
                <a:latin typeface="Arial" panose="020B0604020202020204" pitchFamily="34" charset="0"/>
                <a:ea typeface="Meiryo UI" panose="020B0604030504040204" pitchFamily="50" charset="-128"/>
                <a:cs typeface="Arial" panose="020B0604020202020204" pitchFamily="34" charset="0"/>
              </a:rPr>
              <a:t>PE</a:t>
            </a:r>
            <a:r>
              <a:rPr lang="ja-JP" altLang="en-US" sz="1800" b="0" dirty="0">
                <a:latin typeface="Arial" panose="020B0604020202020204" pitchFamily="34" charset="0"/>
                <a:ea typeface="Meiryo UI" panose="020B0604030504040204" pitchFamily="50" charset="-128"/>
                <a:cs typeface="Arial" panose="020B0604020202020204" pitchFamily="34" charset="0"/>
              </a:rPr>
              <a:t>勤怠システ</a:t>
            </a:r>
            <a:r>
              <a:rPr lang="ja-JP" altLang="en-US" sz="1800" b="0" dirty="0" smtClean="0">
                <a:latin typeface="Arial" panose="020B0604020202020204" pitchFamily="34" charset="0"/>
                <a:ea typeface="Meiryo UI" panose="020B0604030504040204" pitchFamily="50" charset="-128"/>
                <a:cs typeface="Arial" panose="020B0604020202020204" pitchFamily="34" charset="0"/>
              </a:rPr>
              <a:t>ムを使用しない場合</a:t>
            </a:r>
            <a:endParaRPr lang="en-US" altLang="ja-JP" sz="1800" b="0" dirty="0" smtClean="0">
              <a:latin typeface="Arial" panose="020B0604020202020204" pitchFamily="34" charset="0"/>
              <a:ea typeface="Meiryo UI" panose="020B0604030504040204" pitchFamily="50" charset="-128"/>
              <a:cs typeface="Arial" panose="020B0604020202020204" pitchFamily="34" charset="0"/>
            </a:endParaRPr>
          </a:p>
          <a:p>
            <a:pPr eaLnBrk="1" fontAlgn="auto" hangingPunct="1">
              <a:spcBef>
                <a:spcPts val="0"/>
              </a:spcBef>
              <a:spcAft>
                <a:spcPts val="0"/>
              </a:spcAft>
              <a:defRPr/>
            </a:pPr>
            <a:r>
              <a:rPr lang="en-US" altLang="ja-JP" sz="1800" b="0" dirty="0" smtClean="0">
                <a:latin typeface="Arial" panose="020B0604020202020204" pitchFamily="34" charset="0"/>
                <a:ea typeface="Meiryo UI" panose="020B0604030504040204" pitchFamily="50" charset="-128"/>
                <a:cs typeface="Arial" panose="020B0604020202020204" pitchFamily="34" charset="0"/>
              </a:rPr>
              <a:t>    (</a:t>
            </a:r>
            <a:r>
              <a:rPr lang="vi-VN" sz="1800" dirty="0"/>
              <a:t>AFCP,AMCE</a:t>
            </a:r>
            <a:r>
              <a:rPr lang="en-US" sz="1800" dirty="0"/>
              <a:t>:</a:t>
            </a:r>
            <a:r>
              <a:rPr lang="vi-VN" sz="1800" dirty="0"/>
              <a:t> 10/2016</a:t>
            </a:r>
            <a:r>
              <a:rPr lang="ja-JP" altLang="en-US" sz="1800" dirty="0" smtClean="0"/>
              <a:t>～</a:t>
            </a:r>
            <a:r>
              <a:rPr lang="vi-VN" sz="1800" dirty="0" smtClean="0"/>
              <a:t> </a:t>
            </a:r>
            <a:endParaRPr lang="en-US" sz="1800" dirty="0" smtClean="0"/>
          </a:p>
          <a:p>
            <a:pPr eaLnBrk="1" fontAlgn="auto" hangingPunct="1">
              <a:spcBef>
                <a:spcPts val="0"/>
              </a:spcBef>
              <a:spcAft>
                <a:spcPts val="0"/>
              </a:spcAft>
              <a:defRPr/>
            </a:pPr>
            <a:r>
              <a:rPr lang="en-US" sz="1800" dirty="0" smtClean="0"/>
              <a:t>      </a:t>
            </a:r>
            <a:r>
              <a:rPr lang="vi-VN" sz="1800" dirty="0" smtClean="0"/>
              <a:t>ABCD,ADMS </a:t>
            </a:r>
            <a:r>
              <a:rPr lang="en-US" sz="1800" dirty="0"/>
              <a:t>:</a:t>
            </a:r>
            <a:r>
              <a:rPr lang="vi-VN" sz="1800" dirty="0"/>
              <a:t> 4/2017</a:t>
            </a:r>
            <a:r>
              <a:rPr lang="ja-JP" altLang="en-US" sz="1800" dirty="0"/>
              <a:t> ～</a:t>
            </a:r>
            <a:r>
              <a:rPr lang="en-US" altLang="ja-JP" sz="1800" b="0" dirty="0">
                <a:latin typeface="Arial" panose="020B0604020202020204" pitchFamily="34" charset="0"/>
                <a:ea typeface="Meiryo UI" panose="020B0604030504040204" pitchFamily="50" charset="-128"/>
                <a:cs typeface="Arial" panose="020B0604020202020204" pitchFamily="34" charset="0"/>
              </a:rPr>
              <a:t>)</a:t>
            </a:r>
            <a:endParaRPr lang="en-US" altLang="ja-JP" sz="1800" b="0" dirty="0">
              <a:latin typeface="Arial" panose="020B0604020202020204" pitchFamily="34" charset="0"/>
              <a:ea typeface="Meiryo UI" panose="020B0604030504040204" pitchFamily="50" charset="-128"/>
              <a:cs typeface="Arial" panose="020B0604020202020204" pitchFamily="34" charset="0"/>
            </a:endParaRPr>
          </a:p>
        </p:txBody>
      </p:sp>
      <p:sp>
        <p:nvSpPr>
          <p:cNvPr id="33" name="TextBox 32"/>
          <p:cNvSpPr txBox="1"/>
          <p:nvPr/>
        </p:nvSpPr>
        <p:spPr>
          <a:xfrm>
            <a:off x="4703636" y="2635624"/>
            <a:ext cx="1248895" cy="369332"/>
          </a:xfrm>
          <a:prstGeom prst="rect">
            <a:avLst/>
          </a:prstGeom>
          <a:solidFill>
            <a:schemeClr val="accent6">
              <a:lumMod val="40000"/>
              <a:lumOff val="60000"/>
            </a:schemeClr>
          </a:solidFill>
        </p:spPr>
        <p:txBody>
          <a:bodyPr wrap="square" rtlCol="0">
            <a:spAutoFit/>
          </a:bodyPr>
          <a:lstStyle/>
          <a:p>
            <a:pPr algn="ctr"/>
            <a:r>
              <a:rPr kumimoji="1" lang="ja-JP" altLang="en-US"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勤怠データ</a:t>
            </a:r>
            <a:endParaRPr kumimoji="1"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TextBox 33"/>
          <p:cNvSpPr txBox="1"/>
          <p:nvPr/>
        </p:nvSpPr>
        <p:spPr>
          <a:xfrm>
            <a:off x="4651537" y="5319839"/>
            <a:ext cx="1248895" cy="369332"/>
          </a:xfrm>
          <a:prstGeom prst="rect">
            <a:avLst/>
          </a:prstGeom>
          <a:solidFill>
            <a:schemeClr val="accent6">
              <a:lumMod val="40000"/>
              <a:lumOff val="60000"/>
            </a:schemeClr>
          </a:solidFill>
        </p:spPr>
        <p:txBody>
          <a:bodyPr wrap="square" rtlCol="0">
            <a:spAutoFit/>
          </a:bodyPr>
          <a:lstStyle/>
          <a:p>
            <a:pPr algn="ctr"/>
            <a:r>
              <a:rPr kumimoji="1" lang="ja-JP" altLang="en-US"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勤怠データ</a:t>
            </a:r>
            <a:endParaRPr kumimoji="1"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2316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7</a:t>
            </a:fld>
            <a:endParaRPr lang="en-US" altLang="ja-JP"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Rectangle 2050"/>
          <p:cNvSpPr>
            <a:spLocks noChangeArrowheads="1"/>
          </p:cNvSpPr>
          <p:nvPr/>
        </p:nvSpPr>
        <p:spPr bwMode="auto">
          <a:xfrm>
            <a:off x="516582" y="60310"/>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（新）給</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与管</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理システム全体図</a:t>
            </a:r>
            <a:r>
              <a:rPr lang="ja-JP" altLang="en-US"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4</a:t>
            </a:r>
            <a:r>
              <a:rPr lang="ja-JP" altLang="en-US"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）・給与</a:t>
            </a:r>
            <a:r>
              <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計</a:t>
            </a:r>
            <a:r>
              <a:rPr lang="ja-JP" altLang="en-US"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算時の処理</a:t>
            </a:r>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TextBox 44"/>
          <p:cNvSpPr txBox="1"/>
          <p:nvPr/>
        </p:nvSpPr>
        <p:spPr>
          <a:xfrm>
            <a:off x="3491880" y="2348881"/>
            <a:ext cx="1667721" cy="646331"/>
          </a:xfrm>
          <a:prstGeom prst="rect">
            <a:avLst/>
          </a:prstGeom>
          <a:solidFill>
            <a:schemeClr val="tx2">
              <a:lumMod val="20000"/>
              <a:lumOff val="80000"/>
            </a:schemeClr>
          </a:solidFill>
        </p:spPr>
        <p:txBody>
          <a:bodyPr wrap="square" rtlCol="0">
            <a:spAutoFit/>
          </a:bodyPr>
          <a:lstStyle/>
          <a:p>
            <a:pPr algn="ct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一時給</a:t>
            </a:r>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与</a:t>
            </a: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計</a:t>
            </a:r>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算結果</a:t>
            </a:r>
            <a:endPar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Rectangle 45"/>
          <p:cNvSpPr/>
          <p:nvPr/>
        </p:nvSpPr>
        <p:spPr>
          <a:xfrm>
            <a:off x="251520" y="846005"/>
            <a:ext cx="6480720" cy="445520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Straight Arrow Connector 55"/>
          <p:cNvCxnSpPr>
            <a:stCxn id="29" idx="2"/>
            <a:endCxn id="35" idx="0"/>
          </p:cNvCxnSpPr>
          <p:nvPr/>
        </p:nvCxnSpPr>
        <p:spPr>
          <a:xfrm flipH="1">
            <a:off x="1992873" y="1763044"/>
            <a:ext cx="21387" cy="409208"/>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9540" y="5301208"/>
            <a:ext cx="8232940" cy="1169551"/>
          </a:xfrm>
          <a:prstGeom prst="rect">
            <a:avLst/>
          </a:prstGeom>
          <a:noFill/>
        </p:spPr>
        <p:txBody>
          <a:bodyPr wrap="square" rtlCol="0">
            <a:spAutoFit/>
          </a:bodyPr>
          <a:lstStyle/>
          <a:p>
            <a:r>
              <a:rPr lang="ja-JP" altLang="en-US" sz="1400" dirty="0"/>
              <a:t>給与締め処理を行います。</a:t>
            </a:r>
          </a:p>
          <a:p>
            <a:r>
              <a:rPr lang="ja-JP" altLang="en-US" sz="1400" dirty="0"/>
              <a:t> </a:t>
            </a:r>
            <a:r>
              <a:rPr lang="ja-JP" altLang="en-US" sz="1400" dirty="0" smtClean="0"/>
              <a:t>・従業員毎</a:t>
            </a:r>
            <a:r>
              <a:rPr lang="ja-JP" altLang="en-US" sz="1400" dirty="0"/>
              <a:t>に給与明細を計算します</a:t>
            </a:r>
            <a:r>
              <a:rPr lang="ja-JP" altLang="en-US" sz="1400" dirty="0" smtClean="0"/>
              <a:t>。社長に確認申請を提出します。</a:t>
            </a:r>
            <a:endParaRPr lang="en-US" altLang="ja-JP" sz="1400" dirty="0" smtClean="0"/>
          </a:p>
          <a:p>
            <a:r>
              <a:rPr lang="en-US" altLang="ja-JP" sz="1400" dirty="0" smtClean="0"/>
              <a:t> </a:t>
            </a:r>
            <a:r>
              <a:rPr lang="ja-JP" altLang="en-US" sz="1400" dirty="0" smtClean="0"/>
              <a:t>・確認を貰った後、締め処理を行い、</a:t>
            </a:r>
            <a:r>
              <a:rPr lang="ja-JP" altLang="en-US" sz="1400" dirty="0"/>
              <a:t>給</a:t>
            </a:r>
            <a:r>
              <a:rPr lang="ja-JP" altLang="en-US" sz="1400" dirty="0" smtClean="0"/>
              <a:t>与</a:t>
            </a:r>
            <a:r>
              <a:rPr lang="ja-JP" altLang="en-US" sz="1400" dirty="0"/>
              <a:t>履歴</a:t>
            </a:r>
            <a:r>
              <a:rPr lang="ja-JP" altLang="en-US" sz="1400" dirty="0" smtClean="0"/>
              <a:t>デ</a:t>
            </a:r>
            <a:r>
              <a:rPr lang="ja-JP" altLang="en-US" sz="1400" dirty="0"/>
              <a:t>ータ</a:t>
            </a:r>
            <a:r>
              <a:rPr lang="ja-JP" altLang="en-US" sz="1400" dirty="0" smtClean="0"/>
              <a:t>作ります。締後</a:t>
            </a:r>
            <a:r>
              <a:rPr lang="ja-JP" altLang="en-US" sz="1400" dirty="0"/>
              <a:t>、給与データを修正出来ませ</a:t>
            </a:r>
            <a:r>
              <a:rPr lang="ja-JP" altLang="en-US" sz="1400" dirty="0" smtClean="0"/>
              <a:t>ん。</a:t>
            </a:r>
            <a:endParaRPr lang="en-US" altLang="ja-JP" sz="1400" dirty="0"/>
          </a:p>
          <a:p>
            <a:r>
              <a:rPr lang="en-US" altLang="ja-JP" sz="1400" dirty="0"/>
              <a:t> </a:t>
            </a:r>
            <a:r>
              <a:rPr lang="ja-JP" altLang="en-US" sz="1400" dirty="0" smtClean="0"/>
              <a:t>・従業員毎</a:t>
            </a:r>
            <a:r>
              <a:rPr lang="ja-JP" altLang="en-US" sz="1400" dirty="0"/>
              <a:t>に給与結果をメー</a:t>
            </a:r>
            <a:r>
              <a:rPr lang="ja-JP" altLang="en-US" sz="1400" dirty="0" smtClean="0"/>
              <a:t>ル送</a:t>
            </a:r>
            <a:r>
              <a:rPr lang="ja-JP" altLang="en-US" sz="1400" dirty="0"/>
              <a:t>信します。</a:t>
            </a:r>
            <a:endParaRPr lang="en-US" altLang="ja-JP" sz="1400" dirty="0"/>
          </a:p>
          <a:p>
            <a:r>
              <a:rPr lang="en-US" altLang="ja-JP" sz="1400" dirty="0"/>
              <a:t> </a:t>
            </a:r>
            <a:r>
              <a:rPr lang="ja-JP" altLang="en-US" sz="1400" dirty="0" smtClean="0"/>
              <a:t>・従業員が</a:t>
            </a:r>
            <a:r>
              <a:rPr lang="ja-JP" altLang="en-US" sz="1400" dirty="0"/>
              <a:t>自分の給与情報をシステム上</a:t>
            </a:r>
            <a:r>
              <a:rPr lang="ja-JP" altLang="en-US" sz="1400" dirty="0" smtClean="0"/>
              <a:t>に再確認出</a:t>
            </a:r>
            <a:r>
              <a:rPr lang="ja-JP" altLang="en-US" sz="1400" dirty="0"/>
              <a:t>来ます。</a:t>
            </a:r>
          </a:p>
        </p:txBody>
      </p:sp>
      <p:sp>
        <p:nvSpPr>
          <p:cNvPr id="37" name="TextBox 36"/>
          <p:cNvSpPr txBox="1"/>
          <p:nvPr/>
        </p:nvSpPr>
        <p:spPr>
          <a:xfrm>
            <a:off x="3491880" y="3203867"/>
            <a:ext cx="1667721" cy="369332"/>
          </a:xfrm>
          <a:prstGeom prst="rect">
            <a:avLst/>
          </a:prstGeom>
          <a:solidFill>
            <a:schemeClr val="tx2">
              <a:lumMod val="20000"/>
              <a:lumOff val="80000"/>
            </a:schemeClr>
          </a:solidFill>
        </p:spPr>
        <p:txBody>
          <a:bodyPr wrap="square" rtlCol="0">
            <a:spAutoFit/>
          </a:bodyPr>
          <a:lstStyle/>
          <a:p>
            <a:pPr algn="ctr"/>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給与</a:t>
            </a: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計</a:t>
            </a:r>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算結果</a:t>
            </a:r>
            <a:endParaRPr kumimoji="1"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TextBox 49"/>
          <p:cNvSpPr txBox="1"/>
          <p:nvPr/>
        </p:nvSpPr>
        <p:spPr>
          <a:xfrm>
            <a:off x="3331272" y="4072511"/>
            <a:ext cx="1998303" cy="646331"/>
          </a:xfrm>
          <a:prstGeom prst="rect">
            <a:avLst/>
          </a:prstGeom>
          <a:solidFill>
            <a:schemeClr val="tx2">
              <a:lumMod val="20000"/>
              <a:lumOff val="80000"/>
            </a:schemeClr>
          </a:solidFill>
        </p:spPr>
        <p:txBody>
          <a:bodyPr wrap="square" rtlCol="0">
            <a:spAutoFit/>
          </a:bodyPr>
          <a:lstStyle/>
          <a:p>
            <a:pPr algn="ct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給</a:t>
            </a:r>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与</a:t>
            </a: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計</a:t>
            </a:r>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算結果</a:t>
            </a:r>
            <a:endParaRPr lang="en-US" altLang="ja-JP"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（締後）</a:t>
            </a:r>
            <a:endPar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2" name="Straight Arrow Connector 61"/>
          <p:cNvCxnSpPr>
            <a:stCxn id="37" idx="2"/>
            <a:endCxn id="50" idx="0"/>
          </p:cNvCxnSpPr>
          <p:nvPr/>
        </p:nvCxnSpPr>
        <p:spPr>
          <a:xfrm>
            <a:off x="4325741" y="3573199"/>
            <a:ext cx="4683" cy="499312"/>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6512" y="476672"/>
            <a:ext cx="2069797" cy="369332"/>
          </a:xfrm>
          <a:prstGeom prst="rect">
            <a:avLst/>
          </a:prstGeom>
          <a:noFill/>
        </p:spPr>
        <p:txBody>
          <a:bodyPr wrap="none" rtlCol="0">
            <a:spAutoFit/>
          </a:bodyPr>
          <a:lstStyle/>
          <a:p>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（新</a:t>
            </a:r>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）給与シ</a:t>
            </a:r>
            <a:r>
              <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rPr>
              <a:t>ステム</a:t>
            </a:r>
          </a:p>
        </p:txBody>
      </p:sp>
      <p:sp>
        <p:nvSpPr>
          <p:cNvPr id="20" name="TextBox 19"/>
          <p:cNvSpPr txBox="1"/>
          <p:nvPr/>
        </p:nvSpPr>
        <p:spPr>
          <a:xfrm>
            <a:off x="6804248" y="3287849"/>
            <a:ext cx="2066335" cy="646331"/>
          </a:xfrm>
          <a:prstGeom prst="rect">
            <a:avLst/>
          </a:prstGeom>
          <a:noFill/>
        </p:spPr>
        <p:txBody>
          <a:bodyPr wrap="none" rtlCol="0">
            <a:spAutoFit/>
          </a:bodyPr>
          <a:lstStyle/>
          <a:p>
            <a:r>
              <a:rPr lang="ja-JP" altLang="en-US" dirty="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会計システム</a:t>
            </a:r>
            <a:endParaRPr lang="en-US" altLang="ja-JP" dirty="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(LEMON3,Bravo)</a:t>
            </a:r>
            <a:endParaRPr lang="ja-JP" altLang="en-US" dirty="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Rectangle 20"/>
          <p:cNvSpPr/>
          <p:nvPr/>
        </p:nvSpPr>
        <p:spPr>
          <a:xfrm>
            <a:off x="6866679" y="3609891"/>
            <a:ext cx="1937301" cy="1709829"/>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p:nvSpPr>
        <p:spPr>
          <a:xfrm>
            <a:off x="7181723" y="4193380"/>
            <a:ext cx="1368152" cy="369332"/>
          </a:xfrm>
          <a:prstGeom prst="rect">
            <a:avLst/>
          </a:prstGeom>
          <a:solidFill>
            <a:schemeClr val="accent4">
              <a:lumMod val="40000"/>
              <a:lumOff val="60000"/>
            </a:schemeClr>
          </a:solidFill>
        </p:spPr>
        <p:txBody>
          <a:bodyPr wrap="square" rtlCol="0">
            <a:spAutoFit/>
          </a:bodyPr>
          <a:lstStyle/>
          <a:p>
            <a:pPr algn="ctr"/>
            <a:r>
              <a:rPr kumimoji="1" lang="ja-JP" altLang="en-US" dirty="0" smtClean="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rPr>
              <a:t>給与データ</a:t>
            </a:r>
            <a:endParaRPr kumimoji="1" lang="ja-JP" altLang="en-US" dirty="0">
              <a:solidFill>
                <a:schemeClr val="accent4">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3" name="Straight Arrow Connector 22"/>
          <p:cNvCxnSpPr>
            <a:stCxn id="50" idx="3"/>
            <a:endCxn id="22" idx="1"/>
          </p:cNvCxnSpPr>
          <p:nvPr/>
        </p:nvCxnSpPr>
        <p:spPr>
          <a:xfrm flipV="1">
            <a:off x="5329575" y="4378046"/>
            <a:ext cx="1852148" cy="17631"/>
          </a:xfrm>
          <a:prstGeom prst="straightConnector1">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45" idx="3"/>
            <a:endCxn id="37" idx="3"/>
          </p:cNvCxnSpPr>
          <p:nvPr/>
        </p:nvCxnSpPr>
        <p:spPr>
          <a:xfrm>
            <a:off x="5159601" y="2672047"/>
            <a:ext cx="12700" cy="716486"/>
          </a:xfrm>
          <a:prstGeom prst="bentConnector3">
            <a:avLst>
              <a:gd name="adj1" fmla="val 1800000"/>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3567">
            <a:off x="1547603" y="1301381"/>
            <a:ext cx="935136" cy="461665"/>
          </a:xfrm>
          <a:prstGeom prst="rect">
            <a:avLst/>
          </a:prstGeom>
          <a:noFill/>
          <a:ln>
            <a:solidFill>
              <a:schemeClr val="tx1"/>
            </a:solidFill>
          </a:ln>
        </p:spPr>
        <p:txBody>
          <a:bodyPr wrap="square" rtlCol="0">
            <a:spAutoFit/>
          </a:bodyPr>
          <a:lstStyle/>
          <a:p>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給与計算依頼</a:t>
            </a:r>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6" name="Straight Arrow Connector 25"/>
          <p:cNvCxnSpPr>
            <a:endCxn id="45" idx="0"/>
          </p:cNvCxnSpPr>
          <p:nvPr/>
        </p:nvCxnSpPr>
        <p:spPr>
          <a:xfrm>
            <a:off x="4319972" y="2042599"/>
            <a:ext cx="5769" cy="306282"/>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51920" y="3716695"/>
            <a:ext cx="869149" cy="307777"/>
          </a:xfrm>
          <a:prstGeom prst="rect">
            <a:avLst/>
          </a:prstGeom>
          <a:noFill/>
        </p:spPr>
        <p:txBody>
          <a:bodyPr wrap="none" rtlCol="0">
            <a:spAutoFit/>
          </a:bodyPr>
          <a:lstStyle/>
          <a:p>
            <a:r>
              <a:rPr lang="ja-JP" altLang="en-US" sz="1400"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締め処理</a:t>
            </a:r>
            <a:endParaRPr lang="ja-JP" altLang="en-US" sz="1400"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TextBox 31"/>
          <p:cNvSpPr txBox="1"/>
          <p:nvPr/>
        </p:nvSpPr>
        <p:spPr>
          <a:xfrm>
            <a:off x="3670254" y="1674691"/>
            <a:ext cx="1391140" cy="369332"/>
          </a:xfrm>
          <a:prstGeom prst="rect">
            <a:avLst/>
          </a:prstGeom>
          <a:solidFill>
            <a:schemeClr val="tx2">
              <a:lumMod val="20000"/>
              <a:lumOff val="80000"/>
            </a:schemeClr>
          </a:solidFill>
        </p:spPr>
        <p:txBody>
          <a:bodyPr wrap="square" rtlCol="0">
            <a:spAutoFit/>
          </a:bodyPr>
          <a:lstStyle/>
          <a:p>
            <a:pPr algn="ctr"/>
            <a:r>
              <a:rPr kumimoji="1"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給与マスタ</a:t>
            </a:r>
            <a:endParaRPr kumimoji="1"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3" name="Straight Arrow Connector 32"/>
          <p:cNvCxnSpPr>
            <a:stCxn id="50" idx="2"/>
            <a:endCxn id="34" idx="0"/>
          </p:cNvCxnSpPr>
          <p:nvPr/>
        </p:nvCxnSpPr>
        <p:spPr>
          <a:xfrm>
            <a:off x="4330424" y="4718842"/>
            <a:ext cx="1372" cy="159554"/>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98384" y="4878396"/>
            <a:ext cx="1066824" cy="369332"/>
          </a:xfrm>
          <a:prstGeom prst="rect">
            <a:avLst/>
          </a:prstGeom>
          <a:solidFill>
            <a:schemeClr val="tx2">
              <a:lumMod val="20000"/>
              <a:lumOff val="80000"/>
            </a:schemeClr>
          </a:solidFill>
        </p:spPr>
        <p:txBody>
          <a:bodyPr wrap="square" rtlCol="0">
            <a:spAutoFit/>
          </a:bodyPr>
          <a:lstStyle/>
          <a:p>
            <a:pPr algn="ctr"/>
            <a:r>
              <a:rPr lang="en-US" altLang="ja-JP"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E</a:t>
            </a:r>
            <a:r>
              <a:rPr lang="ja-JP" altLang="en-US" dirty="0" smtClean="0">
                <a:solidFill>
                  <a:srgbClr val="00B0F0"/>
                </a:solidFill>
                <a:latin typeface="Meiryo UI" panose="020B0604030504040204" pitchFamily="50" charset="-128"/>
                <a:ea typeface="Meiryo UI" panose="020B0604030504040204" pitchFamily="50" charset="-128"/>
                <a:cs typeface="Meiryo UI" panose="020B0604030504040204" pitchFamily="50" charset="-128"/>
              </a:rPr>
              <a:t>メール</a:t>
            </a:r>
            <a:endParaRPr lang="ja-JP" altLang="en-US" dirty="0">
              <a:solidFill>
                <a:srgbClr val="00B0F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5" name="Picture 34" descr="PC sm"/>
          <p:cNvPicPr>
            <a:picLocks noChangeAspect="1" noChangeArrowheads="1"/>
          </p:cNvPicPr>
          <p:nvPr/>
        </p:nvPicPr>
        <p:blipFill>
          <a:blip r:embed="rId3" cstate="print">
            <a:extLst/>
          </a:blip>
          <a:srcRect/>
          <a:stretch>
            <a:fillRect/>
          </a:stretch>
        </p:blipFill>
        <p:spPr bwMode="auto">
          <a:xfrm flipH="1">
            <a:off x="1702590" y="2172252"/>
            <a:ext cx="580566" cy="663999"/>
          </a:xfrm>
          <a:prstGeom prst="rect">
            <a:avLst/>
          </a:prstGeom>
          <a:noFill/>
          <a:scene3d>
            <a:camera prst="orthographicFront">
              <a:rot lat="0" lon="10800000" rev="0"/>
            </a:camera>
            <a:lightRig rig="threePt" dir="t"/>
          </a:scene3d>
          <a:extLst/>
        </p:spPr>
      </p:pic>
      <p:sp>
        <p:nvSpPr>
          <p:cNvPr id="36" name="TextBox 35"/>
          <p:cNvSpPr txBox="1"/>
          <p:nvPr/>
        </p:nvSpPr>
        <p:spPr>
          <a:xfrm>
            <a:off x="1691680" y="2852936"/>
            <a:ext cx="730990" cy="276999"/>
          </a:xfrm>
          <a:prstGeom prst="rect">
            <a:avLst/>
          </a:prstGeom>
          <a:noFill/>
        </p:spPr>
        <p:txBody>
          <a:bodyPr wrap="square" rtlCol="0">
            <a:spAutoFit/>
          </a:bodyPr>
          <a:lstStyle/>
          <a:p>
            <a:pPr eaLnBrk="1" hangingPunct="1"/>
            <a:r>
              <a:rPr lang="en-US" altLang="ja-JP" sz="1200" dirty="0" smtClean="0">
                <a:solidFill>
                  <a:schemeClr val="accent4">
                    <a:lumMod val="50000"/>
                  </a:schemeClr>
                </a:solidFill>
                <a:latin typeface="Meiryo UI" pitchFamily="50" charset="-128"/>
                <a:ea typeface="Meiryo UI" pitchFamily="50" charset="-128"/>
                <a:cs typeface="Meiryo UI" pitchFamily="50" charset="-128"/>
              </a:rPr>
              <a:t>AXIS</a:t>
            </a:r>
          </a:p>
        </p:txBody>
      </p:sp>
      <p:cxnSp>
        <p:nvCxnSpPr>
          <p:cNvPr id="38" name="Straight Arrow Connector 37"/>
          <p:cNvCxnSpPr>
            <a:stCxn id="35" idx="1"/>
            <a:endCxn id="45" idx="1"/>
          </p:cNvCxnSpPr>
          <p:nvPr/>
        </p:nvCxnSpPr>
        <p:spPr>
          <a:xfrm>
            <a:off x="2283156" y="2504252"/>
            <a:ext cx="1208724" cy="167795"/>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5" idx="1"/>
            <a:endCxn id="31" idx="1"/>
          </p:cNvCxnSpPr>
          <p:nvPr/>
        </p:nvCxnSpPr>
        <p:spPr>
          <a:xfrm>
            <a:off x="2283156" y="2504252"/>
            <a:ext cx="1568764" cy="1366332"/>
          </a:xfrm>
          <a:prstGeom prst="straightConnector1">
            <a:avLst/>
          </a:prstGeom>
          <a:ln w="28575">
            <a:solidFill>
              <a:schemeClr val="bg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1560" y="3045383"/>
            <a:ext cx="2232248" cy="400110"/>
          </a:xfrm>
          <a:prstGeom prst="rect">
            <a:avLst/>
          </a:prstGeom>
          <a:noFill/>
        </p:spPr>
        <p:txBody>
          <a:bodyPr wrap="square" rtlCol="0">
            <a:spAutoFit/>
          </a:bodyPr>
          <a:lstStyle/>
          <a:p>
            <a:pPr eaLnBrk="1" hangingPunct="1"/>
            <a:r>
              <a:rPr lang="ja-JP" altLang="en-US" sz="1000" dirty="0" smtClean="0">
                <a:solidFill>
                  <a:schemeClr val="accent4">
                    <a:lumMod val="50000"/>
                  </a:schemeClr>
                </a:solidFill>
                <a:latin typeface="Meiryo UI" pitchFamily="50" charset="-128"/>
                <a:ea typeface="Meiryo UI" pitchFamily="50" charset="-128"/>
                <a:cs typeface="Meiryo UI" pitchFamily="50" charset="-128"/>
              </a:rPr>
              <a:t>（</a:t>
            </a:r>
            <a:r>
              <a:rPr lang="en-US" altLang="ja-JP" sz="1000" dirty="0" smtClean="0">
                <a:solidFill>
                  <a:schemeClr val="accent4">
                    <a:lumMod val="50000"/>
                  </a:schemeClr>
                </a:solidFill>
                <a:latin typeface="Meiryo UI" pitchFamily="50" charset="-128"/>
                <a:ea typeface="Meiryo UI" pitchFamily="50" charset="-128"/>
                <a:cs typeface="Meiryo UI" pitchFamily="50" charset="-128"/>
              </a:rPr>
              <a:t>AXIS</a:t>
            </a:r>
            <a:r>
              <a:rPr lang="ja-JP" altLang="en-US" sz="1000" dirty="0">
                <a:solidFill>
                  <a:schemeClr val="accent4">
                    <a:lumMod val="50000"/>
                  </a:schemeClr>
                </a:solidFill>
                <a:latin typeface="Meiryo UI" pitchFamily="50" charset="-128"/>
                <a:ea typeface="Meiryo UI" pitchFamily="50" charset="-128"/>
                <a:cs typeface="Meiryo UI" pitchFamily="50" charset="-128"/>
              </a:rPr>
              <a:t>に</a:t>
            </a:r>
            <a:r>
              <a:rPr lang="ja-JP" altLang="en-US" sz="1000" dirty="0" smtClean="0">
                <a:solidFill>
                  <a:schemeClr val="accent4">
                    <a:lumMod val="50000"/>
                  </a:schemeClr>
                </a:solidFill>
                <a:latin typeface="Meiryo UI" pitchFamily="50" charset="-128"/>
                <a:ea typeface="Meiryo UI" pitchFamily="50" charset="-128"/>
                <a:cs typeface="Meiryo UI" pitchFamily="50" charset="-128"/>
              </a:rPr>
              <a:t>て処理し、各社の担当者は計算結果を使用して確認の申請する）</a:t>
            </a:r>
            <a:endParaRPr lang="en-US" altLang="ja-JP" sz="1000" dirty="0">
              <a:solidFill>
                <a:schemeClr val="accent4">
                  <a:lumMod val="50000"/>
                </a:schemeClr>
              </a:solidFill>
              <a:latin typeface="Meiryo UI" pitchFamily="50" charset="-128"/>
              <a:ea typeface="Meiryo UI" pitchFamily="50" charset="-128"/>
              <a:cs typeface="Meiryo UI" pitchFamily="50" charset="-128"/>
            </a:endParaRPr>
          </a:p>
        </p:txBody>
      </p:sp>
      <p:sp>
        <p:nvSpPr>
          <p:cNvPr id="41" name="TextBox 40"/>
          <p:cNvSpPr txBox="1"/>
          <p:nvPr/>
        </p:nvSpPr>
        <p:spPr>
          <a:xfrm>
            <a:off x="3074784" y="1180019"/>
            <a:ext cx="1250956" cy="369332"/>
          </a:xfrm>
          <a:prstGeom prst="rect">
            <a:avLst/>
          </a:prstGeom>
          <a:gradFill flip="none" rotWithShape="1">
            <a:gsLst>
              <a:gs pos="0">
                <a:schemeClr val="accent1">
                  <a:lumMod val="60000"/>
                  <a:lumOff val="40000"/>
                </a:schemeClr>
              </a:gs>
              <a:gs pos="50000">
                <a:schemeClr val="accent1">
                  <a:lumMod val="20000"/>
                  <a:lumOff val="80000"/>
                </a:schemeClr>
              </a:gs>
              <a:gs pos="100000">
                <a:schemeClr val="accent6">
                  <a:lumMod val="20000"/>
                  <a:lumOff val="80000"/>
                </a:schemeClr>
              </a:gs>
            </a:gsLst>
            <a:path path="circle">
              <a:fillToRect l="100000" t="100000"/>
            </a:path>
            <a:tileRect r="-100000" b="-100000"/>
          </a:gradFill>
        </p:spPr>
        <p:txBody>
          <a:bodyPr wrap="square" rtlCol="0">
            <a:spAutoFit/>
          </a:bodyPr>
          <a:lstStyle/>
          <a:p>
            <a:pPr algn="ctr"/>
            <a:r>
              <a:rPr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社員</a:t>
            </a:r>
            <a:r>
              <a:rPr kumimoji="1" lang="ja-JP" altLang="en-US"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TextBox 41"/>
          <p:cNvSpPr txBox="1"/>
          <p:nvPr/>
        </p:nvSpPr>
        <p:spPr>
          <a:xfrm>
            <a:off x="4409520" y="1187800"/>
            <a:ext cx="1248895" cy="369332"/>
          </a:xfrm>
          <a:prstGeom prst="rect">
            <a:avLst/>
          </a:prstGeom>
          <a:solidFill>
            <a:schemeClr val="accent6">
              <a:lumMod val="40000"/>
              <a:lumOff val="60000"/>
            </a:schemeClr>
          </a:solidFill>
        </p:spPr>
        <p:txBody>
          <a:bodyPr wrap="square" rtlCol="0">
            <a:spAutoFit/>
          </a:bodyPr>
          <a:lstStyle/>
          <a:p>
            <a:pPr algn="ctr"/>
            <a:r>
              <a:rPr kumimoji="1" lang="ja-JP" altLang="en-US" dirty="0" smtClean="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勤怠データ</a:t>
            </a:r>
            <a:endParaRPr kumimoji="1"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TextBox 42"/>
          <p:cNvSpPr txBox="1"/>
          <p:nvPr/>
        </p:nvSpPr>
        <p:spPr>
          <a:xfrm>
            <a:off x="5368669" y="2520407"/>
            <a:ext cx="1498010" cy="1107996"/>
          </a:xfrm>
          <a:prstGeom prst="rect">
            <a:avLst/>
          </a:prstGeom>
          <a:noFill/>
        </p:spPr>
        <p:txBody>
          <a:bodyPr wrap="square" rtlCol="0">
            <a:spAutoFit/>
          </a:bodyPr>
          <a:lstStyle>
            <a:defPPr>
              <a:defRPr lang="ja-JP"/>
            </a:defPPr>
            <a:lvl1pPr>
              <a:defRPr sz="1400">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z="1100" dirty="0" smtClean="0"/>
              <a:t>Excel</a:t>
            </a:r>
            <a:r>
              <a:rPr lang="ja-JP" altLang="en-US" sz="1100" dirty="0" smtClean="0"/>
              <a:t>に更新した給与計算結果情報を出力して、</a:t>
            </a:r>
            <a:r>
              <a:rPr lang="en-US" altLang="ja-JP" sz="1100" dirty="0" smtClean="0"/>
              <a:t>POWEREGG</a:t>
            </a:r>
            <a:r>
              <a:rPr lang="ja-JP" altLang="en-US" sz="1100" dirty="0" smtClean="0"/>
              <a:t>で確認申請し、</a:t>
            </a:r>
            <a:r>
              <a:rPr lang="ja-JP" altLang="en-US" sz="1100" dirty="0"/>
              <a:t>確認</a:t>
            </a:r>
            <a:r>
              <a:rPr lang="ja-JP" altLang="en-US" sz="1100" dirty="0" smtClean="0"/>
              <a:t>後</a:t>
            </a:r>
            <a:r>
              <a:rPr lang="ja-JP" altLang="en-US" sz="1100" dirty="0" smtClean="0"/>
              <a:t>に正式の給与計算結果として扱う</a:t>
            </a:r>
            <a:endParaRPr lang="ja-JP" altLang="en-US" sz="1100" dirty="0"/>
          </a:p>
        </p:txBody>
      </p:sp>
    </p:spTree>
    <p:extLst>
      <p:ext uri="{BB962C8B-B14F-4D97-AF65-F5344CB8AC3E}">
        <p14:creationId xmlns:p14="http://schemas.microsoft.com/office/powerpoint/2010/main" val="799971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latin typeface="Meiryo UI" panose="020B0604030504040204" pitchFamily="50" charset="-128"/>
                <a:ea typeface="Meiryo UI" panose="020B0604030504040204" pitchFamily="50" charset="-128"/>
                <a:cs typeface="Meiryo UI" panose="020B0604030504040204" pitchFamily="50" charset="-128"/>
              </a:rPr>
              <a:pPr>
                <a:defRPr/>
              </a:pPr>
              <a:t>8</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TextBox 23"/>
          <p:cNvSpPr txBox="1"/>
          <p:nvPr/>
        </p:nvSpPr>
        <p:spPr>
          <a:xfrm>
            <a:off x="648072" y="116632"/>
            <a:ext cx="8964488" cy="369332"/>
          </a:xfrm>
          <a:prstGeom prst="rect">
            <a:avLst/>
          </a:prstGeom>
          <a:noFill/>
        </p:spPr>
        <p:txBody>
          <a:bodyPr wrap="square" rtlCol="0">
            <a:spAutoFit/>
          </a:bodyPr>
          <a:lstStyle/>
          <a:p>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＜機能一覧＞</a:t>
            </a:r>
            <a:endParaRPr lang="en-US" b="1"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086083309"/>
              </p:ext>
            </p:extLst>
          </p:nvPr>
        </p:nvGraphicFramePr>
        <p:xfrm>
          <a:off x="683567" y="548680"/>
          <a:ext cx="7920881" cy="5654823"/>
        </p:xfrm>
        <a:graphic>
          <a:graphicData uri="http://schemas.openxmlformats.org/drawingml/2006/table">
            <a:tbl>
              <a:tblPr>
                <a:tableStyleId>{5C22544A-7EE6-4342-B048-85BDC9FD1C3A}</a:tableStyleId>
              </a:tblPr>
              <a:tblGrid>
                <a:gridCol w="622992"/>
                <a:gridCol w="7297889"/>
              </a:tblGrid>
              <a:tr h="207423">
                <a:tc>
                  <a:txBody>
                    <a:bodyPr/>
                    <a:lstStyle/>
                    <a:p>
                      <a:pPr algn="ctr" rtl="0" fontAlgn="ctr"/>
                      <a:r>
                        <a:rPr lang="en-US" sz="1400" u="none" strike="noStrike" dirty="0">
                          <a:effectLst/>
                          <a:latin typeface="Meiryo UI" pitchFamily="50" charset="-128"/>
                          <a:ea typeface="Meiryo UI" pitchFamily="50" charset="-128"/>
                          <a:cs typeface="Meiryo UI" pitchFamily="50" charset="-128"/>
                        </a:rPr>
                        <a:t>No</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algn="ctr" rtl="0" fontAlgn="ctr"/>
                      <a:r>
                        <a:rPr lang="ja-JP" altLang="en-US" sz="1400" u="none" strike="noStrike" dirty="0">
                          <a:effectLst/>
                          <a:latin typeface="Meiryo UI" pitchFamily="50" charset="-128"/>
                          <a:ea typeface="Meiryo UI" pitchFamily="50" charset="-128"/>
                          <a:cs typeface="Meiryo UI" pitchFamily="50" charset="-128"/>
                        </a:rPr>
                        <a:t>機能名</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r>
              <a:tr h="207423">
                <a:tc>
                  <a:txBody>
                    <a:bodyPr/>
                    <a:lstStyle/>
                    <a:p>
                      <a:pPr algn="ctr" rtl="0" fontAlgn="ctr"/>
                      <a:r>
                        <a:rPr lang="en-US" sz="1400" u="none" strike="noStrike" dirty="0">
                          <a:effectLst/>
                          <a:latin typeface="Meiryo UI" pitchFamily="50" charset="-128"/>
                          <a:ea typeface="Meiryo UI" pitchFamily="50" charset="-128"/>
                          <a:cs typeface="Meiryo UI" pitchFamily="50" charset="-128"/>
                        </a:rPr>
                        <a:t>1</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ja-JP" altLang="en-US" sz="1400" u="none" strike="noStrike" dirty="0" smtClean="0">
                          <a:effectLst/>
                          <a:latin typeface="Meiryo UI" pitchFamily="50" charset="-128"/>
                          <a:ea typeface="Meiryo UI" pitchFamily="50" charset="-128"/>
                          <a:cs typeface="Meiryo UI" pitchFamily="50" charset="-128"/>
                        </a:rPr>
                        <a:t>ログイン、メニュー、組織図</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r>
              <a:tr h="396007">
                <a:tc>
                  <a:txBody>
                    <a:bodyPr/>
                    <a:lstStyle/>
                    <a:p>
                      <a:pPr algn="ctr" rtl="0" fontAlgn="ctr"/>
                      <a:r>
                        <a:rPr kumimoji="1" lang="en-US" sz="1400" u="none" strike="noStrike" kern="1200" dirty="0" smtClean="0">
                          <a:solidFill>
                            <a:schemeClr val="dk1"/>
                          </a:solidFill>
                          <a:effectLst/>
                          <a:latin typeface="Meiryo UI" pitchFamily="50" charset="-128"/>
                          <a:ea typeface="Meiryo UI" pitchFamily="50" charset="-128"/>
                          <a:cs typeface="Meiryo UI" pitchFamily="50" charset="-128"/>
                        </a:rPr>
                        <a:t>2</a:t>
                      </a:r>
                      <a:endParaRPr kumimoji="1" lang="en-US" sz="1400" u="none" strike="noStrike" kern="1200" dirty="0">
                        <a:solidFill>
                          <a:schemeClr val="dk1"/>
                        </a:solidFill>
                        <a:effectLst/>
                        <a:latin typeface="Meiryo UI" pitchFamily="50" charset="-128"/>
                        <a:ea typeface="Meiryo UI" pitchFamily="50" charset="-128"/>
                        <a:cs typeface="Meiryo UI" pitchFamily="50" charset="-128"/>
                      </a:endParaRPr>
                    </a:p>
                  </a:txBody>
                  <a:tcPr marL="0" marR="0" marT="0" marB="0" anchor="ctr"/>
                </a:tc>
                <a:tc>
                  <a:txBody>
                    <a:bodyPr/>
                    <a:lstStyle/>
                    <a:p>
                      <a:pPr algn="l" rtl="0" fontAlgn="ctr"/>
                      <a:r>
                        <a:rPr lang="ja-JP" altLang="en-US" sz="1400" u="none" strike="noStrike" dirty="0" smtClean="0">
                          <a:effectLst/>
                          <a:latin typeface="Meiryo UI" pitchFamily="50" charset="-128"/>
                          <a:ea typeface="Meiryo UI" pitchFamily="50" charset="-128"/>
                          <a:cs typeface="Meiryo UI" pitchFamily="50" charset="-128"/>
                        </a:rPr>
                        <a:t>ポリシーマスタマネジメント（リスト、登録、更新、削除、</a:t>
                      </a:r>
                      <a:r>
                        <a:rPr lang="en-US" sz="1400" u="none" strike="noStrike" dirty="0" smtClean="0">
                          <a:effectLst/>
                          <a:latin typeface="Meiryo UI" pitchFamily="50" charset="-128"/>
                          <a:ea typeface="Meiryo UI" pitchFamily="50" charset="-128"/>
                          <a:cs typeface="Meiryo UI" pitchFamily="50" charset="-128"/>
                        </a:rPr>
                        <a:t> </a:t>
                      </a:r>
                      <a:r>
                        <a:rPr lang="ja-JP" altLang="en-US" sz="1400" u="none" strike="noStrike" dirty="0" smtClean="0">
                          <a:effectLst/>
                          <a:latin typeface="Meiryo UI" pitchFamily="50" charset="-128"/>
                          <a:ea typeface="Meiryo UI" pitchFamily="50" charset="-128"/>
                          <a:cs typeface="Meiryo UI" pitchFamily="50" charset="-128"/>
                        </a:rPr>
                        <a:t>取込）</a:t>
                      </a:r>
                      <a:endParaRPr lang="en-US" sz="1400" u="none" strike="noStrike" dirty="0" smtClean="0">
                        <a:effectLst/>
                        <a:latin typeface="Meiryo UI" pitchFamily="50" charset="-128"/>
                        <a:ea typeface="Meiryo UI" pitchFamily="50" charset="-128"/>
                        <a:cs typeface="Meiryo UI" pitchFamily="50" charset="-128"/>
                      </a:endParaRPr>
                    </a:p>
                    <a:p>
                      <a:pPr marL="0" marR="0" indent="0" algn="l" defTabSz="914400" rtl="0" eaLnBrk="1" fontAlgn="ctr" latinLnBrk="0" hangingPunct="1">
                        <a:lnSpc>
                          <a:spcPct val="100000"/>
                        </a:lnSpc>
                        <a:spcBef>
                          <a:spcPts val="0"/>
                        </a:spcBef>
                        <a:spcAft>
                          <a:spcPts val="0"/>
                        </a:spcAft>
                        <a:buClrTx/>
                        <a:buSzTx/>
                        <a:buFontTx/>
                        <a:buNone/>
                        <a:tabLst/>
                        <a:defRPr/>
                      </a:pPr>
                      <a:r>
                        <a:rPr lang="ja-JP" altLang="en-US" sz="1400" u="none" strike="noStrike" dirty="0" smtClean="0">
                          <a:effectLst/>
                          <a:latin typeface="Meiryo UI" pitchFamily="50" charset="-128"/>
                          <a:ea typeface="Meiryo UI" pitchFamily="50" charset="-128"/>
                          <a:cs typeface="Meiryo UI" pitchFamily="50" charset="-128"/>
                        </a:rPr>
                        <a:t>登録・変更の際、確認のプロセス処理を</a:t>
                      </a: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する</a:t>
                      </a:r>
                      <a:endParaRPr kumimoji="1" lang="en-US" altLang="ja-JP" sz="1400" u="none" strike="noStrike" kern="1200" dirty="0" smtClean="0">
                        <a:solidFill>
                          <a:schemeClr val="dk1"/>
                        </a:solidFill>
                        <a:effectLst/>
                        <a:latin typeface="Meiryo UI" pitchFamily="50" charset="-128"/>
                        <a:ea typeface="Meiryo UI" pitchFamily="50" charset="-128"/>
                        <a:cs typeface="Meiryo UI" pitchFamily="50" charset="-128"/>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運用日付も管理する</a:t>
                      </a:r>
                      <a:endParaRPr kumimoji="1" lang="en-US" sz="1400" u="none" strike="noStrike" kern="1200" dirty="0" smtClean="0">
                        <a:solidFill>
                          <a:schemeClr val="dk1"/>
                        </a:solidFill>
                        <a:effectLst/>
                        <a:latin typeface="Meiryo UI" pitchFamily="50" charset="-128"/>
                        <a:ea typeface="Meiryo UI" pitchFamily="50" charset="-128"/>
                        <a:cs typeface="Meiryo UI" pitchFamily="50" charset="-128"/>
                      </a:endParaRPr>
                    </a:p>
                  </a:txBody>
                  <a:tcPr marL="0" marR="0" marT="0" marB="0" anchor="ctr"/>
                </a:tc>
              </a:tr>
              <a:tr h="288032">
                <a:tc>
                  <a:txBody>
                    <a:bodyPr/>
                    <a:lstStyle/>
                    <a:p>
                      <a:pPr marL="0" algn="ctr" defTabSz="914400" rtl="0" eaLnBrk="1" fontAlgn="ctr" latinLnBrk="0" hangingPunct="1"/>
                      <a:r>
                        <a:rPr kumimoji="1" lang="en-US" sz="1400" u="none" strike="noStrike" kern="1200" dirty="0">
                          <a:solidFill>
                            <a:schemeClr val="dk1"/>
                          </a:solidFill>
                          <a:effectLst/>
                          <a:latin typeface="Meiryo UI" pitchFamily="50" charset="-128"/>
                          <a:ea typeface="Meiryo UI" pitchFamily="50" charset="-128"/>
                          <a:cs typeface="Meiryo UI" pitchFamily="50" charset="-128"/>
                        </a:rPr>
                        <a:t>3</a:t>
                      </a:r>
                    </a:p>
                  </a:txBody>
                  <a:tcPr marL="0" marR="0" marT="0" marB="0" anchor="ctr"/>
                </a:tc>
                <a:tc>
                  <a:txBody>
                    <a:bodyPr/>
                    <a:lstStyle/>
                    <a:p>
                      <a:pPr marL="0" algn="l" defTabSz="914400" rtl="0" eaLnBrk="1" fontAlgn="ctr" latinLnBrk="0" hangingPunct="1"/>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給与マスタ</a:t>
                      </a:r>
                      <a:r>
                        <a:rPr lang="ja-JP" altLang="en-US" sz="1400" u="none" strike="noStrike" dirty="0" smtClean="0">
                          <a:effectLst/>
                          <a:latin typeface="Meiryo UI" pitchFamily="50" charset="-128"/>
                          <a:ea typeface="Meiryo UI" pitchFamily="50" charset="-128"/>
                          <a:cs typeface="Meiryo UI" pitchFamily="50" charset="-128"/>
                        </a:rPr>
                        <a:t>マネジメント（リスト、登録、更新、削除、 取込）</a:t>
                      </a:r>
                    </a:p>
                    <a:p>
                      <a:pPr marL="0" marR="0" indent="0" algn="l" defTabSz="914400" rtl="0" eaLnBrk="1" fontAlgn="ctr" latinLnBrk="0" hangingPunct="1">
                        <a:lnSpc>
                          <a:spcPct val="100000"/>
                        </a:lnSpc>
                        <a:spcBef>
                          <a:spcPts val="0"/>
                        </a:spcBef>
                        <a:spcAft>
                          <a:spcPts val="0"/>
                        </a:spcAft>
                        <a:buClrTx/>
                        <a:buSzTx/>
                        <a:buFontTx/>
                        <a:buNone/>
                        <a:tabLst/>
                        <a:defRPr/>
                      </a:pPr>
                      <a:r>
                        <a:rPr lang="ja-JP" altLang="en-US" sz="1400" u="none" strike="noStrike" dirty="0" smtClean="0">
                          <a:effectLst/>
                          <a:latin typeface="Meiryo UI" pitchFamily="50" charset="-128"/>
                          <a:ea typeface="Meiryo UI" pitchFamily="50" charset="-128"/>
                          <a:cs typeface="Meiryo UI" pitchFamily="50" charset="-128"/>
                        </a:rPr>
                        <a:t>登録・変更の際、確認のプロセス処理を</a:t>
                      </a: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する</a:t>
                      </a:r>
                      <a:endParaRPr kumimoji="1" lang="en-US" altLang="ja-JP" sz="1400" u="none" strike="noStrike" kern="1200" dirty="0" smtClean="0">
                        <a:solidFill>
                          <a:schemeClr val="dk1"/>
                        </a:solidFill>
                        <a:effectLst/>
                        <a:latin typeface="Meiryo UI" pitchFamily="50" charset="-128"/>
                        <a:ea typeface="Meiryo UI" pitchFamily="50" charset="-128"/>
                        <a:cs typeface="Meiryo UI" pitchFamily="50" charset="-128"/>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運用日付も管理する</a:t>
                      </a:r>
                      <a:endParaRPr kumimoji="1" lang="en-US" sz="1400" u="none" strike="noStrike" kern="1200" dirty="0" smtClean="0">
                        <a:solidFill>
                          <a:schemeClr val="dk1"/>
                        </a:solidFill>
                        <a:effectLst/>
                        <a:latin typeface="Meiryo UI" pitchFamily="50" charset="-128"/>
                        <a:ea typeface="Meiryo UI" pitchFamily="50" charset="-128"/>
                        <a:cs typeface="Meiryo UI" pitchFamily="50" charset="-128"/>
                      </a:endParaRPr>
                    </a:p>
                  </a:txBody>
                  <a:tcPr marL="0" marR="0" marT="0" marB="0" anchor="ctr"/>
                </a:tc>
              </a:tr>
              <a:tr h="408561">
                <a:tc>
                  <a:txBody>
                    <a:bodyPr/>
                    <a:lstStyle/>
                    <a:p>
                      <a:pPr algn="ctr" rtl="0" fontAlgn="ctr"/>
                      <a:r>
                        <a:rPr lang="en-US" sz="1400" b="0" i="0" u="none" strike="noStrike" dirty="0">
                          <a:solidFill>
                            <a:schemeClr val="dk1"/>
                          </a:solidFill>
                          <a:effectLst/>
                          <a:latin typeface="Meiryo UI" pitchFamily="50" charset="-128"/>
                          <a:ea typeface="Meiryo UI" pitchFamily="50" charset="-128"/>
                          <a:cs typeface="Meiryo UI" pitchFamily="50" charset="-128"/>
                        </a:rPr>
                        <a:t>4</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algn="l" rtl="0" fontAlgn="ctr"/>
                      <a:r>
                        <a:rPr lang="ja-JP" altLang="en-US" sz="1400" u="none" strike="noStrike" dirty="0" smtClean="0">
                          <a:effectLst/>
                          <a:latin typeface="Meiryo UI" pitchFamily="50" charset="-128"/>
                          <a:ea typeface="Meiryo UI" pitchFamily="50" charset="-128"/>
                          <a:cs typeface="Meiryo UI" pitchFamily="50" charset="-128"/>
                        </a:rPr>
                        <a:t>賞与（</a:t>
                      </a:r>
                      <a:r>
                        <a:rPr kumimoji="1" lang="en-US" altLang="ja-JP" sz="1400" u="none" strike="noStrike" kern="1200" dirty="0" smtClean="0">
                          <a:solidFill>
                            <a:schemeClr val="dk1"/>
                          </a:solidFill>
                          <a:effectLst/>
                          <a:latin typeface="Meiryo UI" pitchFamily="50" charset="-128"/>
                          <a:ea typeface="Meiryo UI" pitchFamily="50" charset="-128"/>
                          <a:cs typeface="Meiryo UI" pitchFamily="50" charset="-128"/>
                        </a:rPr>
                        <a:t>Bonus</a:t>
                      </a: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登録（従業員毎のリスト、登録</a:t>
                      </a:r>
                      <a:r>
                        <a:rPr lang="en-US" altLang="ja-JP" sz="1400" u="none" strike="noStrike" dirty="0" smtClean="0">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更新</a:t>
                      </a:r>
                      <a:r>
                        <a:rPr lang="en-US" altLang="ja-JP" sz="1400" u="none" strike="noStrike" dirty="0" smtClean="0">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削除、取込</a:t>
                      </a:r>
                      <a:r>
                        <a:rPr lang="en-US" altLang="ja-JP" sz="1400" u="none" strike="noStrike" dirty="0" smtClean="0">
                          <a:effectLst/>
                          <a:latin typeface="Meiryo UI" pitchFamily="50" charset="-128"/>
                          <a:ea typeface="Meiryo UI" pitchFamily="50" charset="-128"/>
                          <a:cs typeface="Meiryo UI" pitchFamily="50" charset="-128"/>
                        </a:rPr>
                        <a:t>)</a:t>
                      </a:r>
                    </a:p>
                    <a:p>
                      <a:pPr algn="l" rtl="0"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cs typeface="Meiryo UI" pitchFamily="50" charset="-128"/>
                        </a:rPr>
                        <a:t> </a:t>
                      </a:r>
                      <a:r>
                        <a:rPr kumimoji="1" lang="ja-JP" altLang="en-US" sz="1400" b="0" i="0" u="none" strike="noStrike" kern="1200" dirty="0" smtClean="0">
                          <a:solidFill>
                            <a:schemeClr val="dk1"/>
                          </a:solidFill>
                          <a:effectLst/>
                          <a:latin typeface="Meiryo UI" pitchFamily="50" charset="-128"/>
                          <a:ea typeface="Meiryo UI" pitchFamily="50" charset="-128"/>
                          <a:cs typeface="Meiryo UI" pitchFamily="50" charset="-128"/>
                        </a:rPr>
                        <a:t>（毎月の</a:t>
                      </a:r>
                      <a:r>
                        <a:rPr kumimoji="1" lang="en-US" altLang="ja-JP" sz="1400" u="none" strike="noStrike" kern="1200" dirty="0" smtClean="0">
                          <a:solidFill>
                            <a:schemeClr val="dk1"/>
                          </a:solidFill>
                          <a:effectLst/>
                          <a:latin typeface="Meiryo UI" pitchFamily="50" charset="-128"/>
                          <a:ea typeface="Meiryo UI" pitchFamily="50" charset="-128"/>
                          <a:cs typeface="Meiryo UI" pitchFamily="50" charset="-128"/>
                        </a:rPr>
                        <a:t>PP</a:t>
                      </a: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a:t>
                      </a:r>
                      <a:r>
                        <a:rPr kumimoji="1" lang="en-US" altLang="ja-JP" sz="1400" u="none" strike="noStrike" kern="1200" dirty="0" smtClean="0">
                          <a:solidFill>
                            <a:schemeClr val="dk1"/>
                          </a:solidFill>
                          <a:effectLst/>
                          <a:latin typeface="Meiryo UI" pitchFamily="50" charset="-128"/>
                          <a:ea typeface="Meiryo UI" pitchFamily="50" charset="-128"/>
                          <a:cs typeface="Meiryo UI" pitchFamily="50" charset="-128"/>
                        </a:rPr>
                        <a:t> </a:t>
                      </a: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賞与、特別</a:t>
                      </a:r>
                      <a:r>
                        <a:rPr kumimoji="1" lang="en-US" altLang="ja-JP" sz="1400" u="none" strike="noStrike" kern="1200" dirty="0" smtClean="0">
                          <a:solidFill>
                            <a:schemeClr val="dk1"/>
                          </a:solidFill>
                          <a:effectLst/>
                          <a:latin typeface="Meiryo UI" pitchFamily="50" charset="-128"/>
                          <a:ea typeface="Meiryo UI" pitchFamily="50" charset="-128"/>
                          <a:cs typeface="Meiryo UI" pitchFamily="50" charset="-128"/>
                        </a:rPr>
                        <a:t>Bonus</a:t>
                      </a: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など）</a:t>
                      </a:r>
                      <a:endParaRPr kumimoji="1" lang="ja-JP" altLang="en-US" sz="1400" u="none" strike="noStrike" kern="1200" dirty="0">
                        <a:solidFill>
                          <a:schemeClr val="dk1"/>
                        </a:solidFill>
                        <a:effectLst/>
                        <a:latin typeface="Meiryo UI" pitchFamily="50" charset="-128"/>
                        <a:ea typeface="Meiryo UI" pitchFamily="50" charset="-128"/>
                        <a:cs typeface="Meiryo UI" pitchFamily="50" charset="-128"/>
                      </a:endParaRPr>
                    </a:p>
                  </a:txBody>
                  <a:tcPr marL="0" marR="0" marT="0" marB="0" anchor="ctr"/>
                </a:tc>
              </a:tr>
              <a:tr h="201138">
                <a:tc rowSpan="4">
                  <a:txBody>
                    <a:bodyPr/>
                    <a:lstStyle/>
                    <a:p>
                      <a:pPr algn="ctr" rtl="0" fontAlgn="ctr"/>
                      <a:r>
                        <a:rPr lang="en-US" sz="1400" b="0" i="0" u="none" strike="noStrike" dirty="0">
                          <a:solidFill>
                            <a:schemeClr val="dk1"/>
                          </a:solidFill>
                          <a:effectLst/>
                          <a:latin typeface="Meiryo UI" pitchFamily="50" charset="-128"/>
                          <a:ea typeface="Meiryo UI" pitchFamily="50" charset="-128"/>
                          <a:cs typeface="Meiryo UI" pitchFamily="50" charset="-128"/>
                        </a:rPr>
                        <a:t>5</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algn="l" rtl="0" fontAlgn="ctr"/>
                      <a:r>
                        <a:rPr lang="ja-JP" altLang="en-US" sz="1400" u="none" strike="noStrike" dirty="0" smtClean="0">
                          <a:effectLst/>
                          <a:latin typeface="Meiryo UI" pitchFamily="50" charset="-128"/>
                          <a:ea typeface="Meiryo UI" pitchFamily="50" charset="-128"/>
                          <a:cs typeface="Meiryo UI" pitchFamily="50" charset="-128"/>
                        </a:rPr>
                        <a:t>遡及払い管理</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r>
              <a:tr h="201138">
                <a:tc vMerge="1">
                  <a:txBody>
                    <a:bodyPr/>
                    <a:lstStyle/>
                    <a:p>
                      <a:endParaRPr lang="en-US"/>
                    </a:p>
                  </a:txBody>
                  <a:tcPr/>
                </a:tc>
                <a:tc>
                  <a:txBody>
                    <a:bodyPr/>
                    <a:lstStyle/>
                    <a:p>
                      <a:pPr algn="l" rtl="0" fontAlgn="ctr"/>
                      <a:r>
                        <a:rPr lang="en-US" sz="1400" u="none" strike="noStrike" dirty="0">
                          <a:effectLst/>
                          <a:latin typeface="Meiryo UI" pitchFamily="50" charset="-128"/>
                          <a:ea typeface="Meiryo UI" pitchFamily="50" charset="-128"/>
                          <a:cs typeface="Meiryo UI" pitchFamily="50" charset="-128"/>
                        </a:rPr>
                        <a:t>  </a:t>
                      </a:r>
                      <a:r>
                        <a:rPr lang="en-US" sz="1400" u="none" strike="noStrike" dirty="0" smtClean="0">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一覧を表示する（合計、月次明細）</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r>
              <a:tr h="201138">
                <a:tc vMerge="1">
                  <a:txBody>
                    <a:bodyPr/>
                    <a:lstStyle/>
                    <a:p>
                      <a:endParaRPr lang="en-US"/>
                    </a:p>
                  </a:txBody>
                  <a:tcPr/>
                </a:tc>
                <a:tc>
                  <a:txBody>
                    <a:bodyPr/>
                    <a:lstStyle/>
                    <a:p>
                      <a:pPr algn="l" rtl="0" fontAlgn="ctr"/>
                      <a:r>
                        <a:rPr lang="en-US" sz="1400" u="none" strike="noStrike" dirty="0">
                          <a:effectLst/>
                          <a:latin typeface="Meiryo UI" pitchFamily="50" charset="-128"/>
                          <a:ea typeface="Meiryo UI" pitchFamily="50" charset="-128"/>
                          <a:cs typeface="Meiryo UI" pitchFamily="50" charset="-128"/>
                        </a:rPr>
                        <a:t>  </a:t>
                      </a:r>
                      <a:r>
                        <a:rPr lang="en-US" sz="1400" u="none" strike="noStrike" dirty="0" smtClean="0">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帳票を出力する（</a:t>
                      </a:r>
                      <a:r>
                        <a:rPr lang="en-US" sz="1400" u="none" strike="noStrike" dirty="0" err="1" smtClean="0">
                          <a:effectLst/>
                          <a:latin typeface="Meiryo UI" pitchFamily="50" charset="-128"/>
                          <a:ea typeface="Meiryo UI" pitchFamily="50" charset="-128"/>
                          <a:cs typeface="Meiryo UI" pitchFamily="50" charset="-128"/>
                        </a:rPr>
                        <a:t>pdf</a:t>
                      </a:r>
                      <a:r>
                        <a:rPr lang="ja-JP" altLang="en-US" sz="1400" u="none" strike="noStrike" dirty="0" smtClean="0">
                          <a:effectLst/>
                          <a:latin typeface="Meiryo UI" pitchFamily="50" charset="-128"/>
                          <a:ea typeface="Meiryo UI" pitchFamily="50" charset="-128"/>
                          <a:cs typeface="Meiryo UI" pitchFamily="50" charset="-128"/>
                        </a:rPr>
                        <a:t>、又は</a:t>
                      </a:r>
                      <a:r>
                        <a:rPr lang="en-US" altLang="ja-JP" sz="1400" u="none" strike="noStrike" dirty="0" smtClean="0">
                          <a:effectLst/>
                          <a:latin typeface="Meiryo UI" pitchFamily="50" charset="-128"/>
                          <a:ea typeface="Meiryo UI" pitchFamily="50" charset="-128"/>
                          <a:cs typeface="Meiryo UI" pitchFamily="50" charset="-128"/>
                        </a:rPr>
                        <a:t>Excel</a:t>
                      </a:r>
                      <a:r>
                        <a:rPr lang="ja-JP" altLang="en-US" sz="1400" u="none" strike="noStrike" dirty="0" smtClean="0">
                          <a:effectLst/>
                          <a:latin typeface="Meiryo UI" pitchFamily="50" charset="-128"/>
                          <a:ea typeface="Meiryo UI" pitchFamily="50" charset="-128"/>
                          <a:cs typeface="Meiryo UI" pitchFamily="50" charset="-128"/>
                        </a:rPr>
                        <a:t>）</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r>
              <a:tr h="345799">
                <a:tc vMerge="1">
                  <a:txBody>
                    <a:bodyPr/>
                    <a:lstStyle/>
                    <a:p>
                      <a:endParaRPr lang="en-US"/>
                    </a:p>
                  </a:txBody>
                  <a:tcPr/>
                </a:tc>
                <a:tc>
                  <a:txBody>
                    <a:bodyPr/>
                    <a:lstStyle/>
                    <a:p>
                      <a:pPr algn="l" rtl="0" fontAlgn="ctr"/>
                      <a:r>
                        <a:rPr lang="en-US" sz="1400" u="none" strike="noStrike" dirty="0">
                          <a:effectLst/>
                          <a:latin typeface="Meiryo UI" pitchFamily="50" charset="-128"/>
                          <a:ea typeface="Meiryo UI" pitchFamily="50" charset="-128"/>
                          <a:cs typeface="Meiryo UI" pitchFamily="50" charset="-128"/>
                        </a:rPr>
                        <a:t>  </a:t>
                      </a:r>
                      <a:r>
                        <a:rPr lang="en-US" sz="1400" u="none" strike="noStrike" dirty="0" smtClean="0">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従業員毎に給与の増減分を登録する</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r>
              <a:tr h="201138">
                <a:tc rowSpan="6">
                  <a:txBody>
                    <a:bodyPr/>
                    <a:lstStyle/>
                    <a:p>
                      <a:pPr algn="ctr" rtl="0" fontAlgn="ctr"/>
                      <a:r>
                        <a:rPr lang="en-US" sz="1400" b="0" i="0" u="none" strike="noStrike" dirty="0">
                          <a:solidFill>
                            <a:schemeClr val="dk1"/>
                          </a:solidFill>
                          <a:effectLst/>
                          <a:latin typeface="Meiryo UI" pitchFamily="50" charset="-128"/>
                          <a:ea typeface="Meiryo UI" pitchFamily="50" charset="-128"/>
                          <a:cs typeface="Meiryo UI" pitchFamily="50" charset="-128"/>
                        </a:rPr>
                        <a:t>6</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algn="l" rtl="0" fontAlgn="ctr"/>
                      <a:r>
                        <a:rPr lang="ja-JP" altLang="en-US" sz="1400" u="none" strike="noStrike" dirty="0" smtClean="0">
                          <a:effectLst/>
                          <a:latin typeface="Meiryo UI" pitchFamily="50" charset="-128"/>
                          <a:ea typeface="Meiryo UI" pitchFamily="50" charset="-128"/>
                          <a:cs typeface="Meiryo UI" pitchFamily="50" charset="-128"/>
                        </a:rPr>
                        <a:t>給与一覧</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r>
              <a:tr h="275456">
                <a:tc vMerge="1">
                  <a:txBody>
                    <a:bodyPr/>
                    <a:lstStyle/>
                    <a:p>
                      <a:endParaRPr lang="en-US"/>
                    </a:p>
                  </a:txBody>
                  <a:tcPr/>
                </a:tc>
                <a:tc>
                  <a:txBody>
                    <a:bodyPr/>
                    <a:lstStyle/>
                    <a:p>
                      <a:pPr algn="l" rtl="0" fontAlgn="ctr"/>
                      <a:r>
                        <a:rPr lang="ja-JP" altLang="en-US" sz="1400" u="none" strike="noStrike" baseline="0" dirty="0" smtClean="0">
                          <a:effectLst/>
                          <a:latin typeface="Meiryo UI" pitchFamily="50" charset="-128"/>
                          <a:ea typeface="Meiryo UI" pitchFamily="50" charset="-128"/>
                          <a:cs typeface="Meiryo UI" pitchFamily="50" charset="-128"/>
                        </a:rPr>
                        <a:t>  </a:t>
                      </a:r>
                      <a:r>
                        <a:rPr lang="fi-FI" sz="1400" u="none" strike="noStrike" dirty="0" smtClean="0">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給与計算（計算の際、確認のプロセス処理を</a:t>
                      </a:r>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する）</a:t>
                      </a:r>
                      <a:endParaRPr lang="fi-FI"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r>
              <a:tr h="201138">
                <a:tc vMerge="1">
                  <a:txBody>
                    <a:bodyPr/>
                    <a:lstStyle/>
                    <a:p>
                      <a:endParaRPr lang="en-US"/>
                    </a:p>
                  </a:txBody>
                  <a:tcPr/>
                </a:tc>
                <a:tc>
                  <a:txBody>
                    <a:bodyPr/>
                    <a:lstStyle/>
                    <a:p>
                      <a:pPr algn="l" rtl="0" fontAlgn="ctr"/>
                      <a:r>
                        <a:rPr lang="en-US" sz="1400" u="none" strike="noStrike" dirty="0">
                          <a:effectLst/>
                          <a:latin typeface="Meiryo UI" pitchFamily="50" charset="-128"/>
                          <a:ea typeface="Meiryo UI" pitchFamily="50" charset="-128"/>
                          <a:cs typeface="Meiryo UI" pitchFamily="50" charset="-128"/>
                        </a:rPr>
                        <a:t>  </a:t>
                      </a:r>
                      <a:r>
                        <a:rPr lang="en-US" sz="1400" u="none" strike="noStrike" dirty="0" smtClean="0">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一覧を表示する</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r>
              <a:tr h="362048">
                <a:tc vMerge="1">
                  <a:txBody>
                    <a:bodyPr/>
                    <a:lstStyle/>
                    <a:p>
                      <a:endParaRPr lang="en-US"/>
                    </a:p>
                  </a:txBody>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de-DE" sz="1400" u="none" strike="noStrike" dirty="0">
                          <a:effectLst/>
                          <a:latin typeface="Meiryo UI" pitchFamily="50" charset="-128"/>
                          <a:ea typeface="Meiryo UI" pitchFamily="50" charset="-128"/>
                          <a:cs typeface="Meiryo UI" pitchFamily="50" charset="-128"/>
                        </a:rPr>
                        <a:t>  </a:t>
                      </a:r>
                      <a:r>
                        <a:rPr lang="de-DE" sz="1400" u="none" strike="noStrike" dirty="0" smtClean="0">
                          <a:effectLst/>
                          <a:latin typeface="Meiryo UI" pitchFamily="50" charset="-128"/>
                          <a:ea typeface="Meiryo UI" pitchFamily="50" charset="-128"/>
                          <a:cs typeface="Meiryo UI" pitchFamily="50" charset="-128"/>
                        </a:rPr>
                        <a:t>・</a:t>
                      </a:r>
                      <a:r>
                        <a:rPr lang="ja-JP" altLang="en-US" sz="1400" u="none" strike="noStrike" dirty="0" smtClean="0">
                          <a:effectLst/>
                          <a:latin typeface="Meiryo UI" pitchFamily="50" charset="-128"/>
                          <a:ea typeface="Meiryo UI" pitchFamily="50" charset="-128"/>
                          <a:cs typeface="Meiryo UI" pitchFamily="50" charset="-128"/>
                        </a:rPr>
                        <a:t>帳票を出力する（リスト、明細）（</a:t>
                      </a:r>
                      <a:r>
                        <a:rPr lang="en-US" sz="1400" u="none" strike="noStrike" dirty="0" err="1" smtClean="0">
                          <a:effectLst/>
                          <a:latin typeface="Meiryo UI" pitchFamily="50" charset="-128"/>
                          <a:ea typeface="Meiryo UI" pitchFamily="50" charset="-128"/>
                          <a:cs typeface="Meiryo UI" pitchFamily="50" charset="-128"/>
                        </a:rPr>
                        <a:t>pdf</a:t>
                      </a:r>
                      <a:r>
                        <a:rPr lang="ja-JP" altLang="en-US" sz="1400" u="none" strike="noStrike" dirty="0" smtClean="0">
                          <a:effectLst/>
                          <a:latin typeface="Meiryo UI" pitchFamily="50" charset="-128"/>
                          <a:ea typeface="Meiryo UI" pitchFamily="50" charset="-128"/>
                          <a:cs typeface="Meiryo UI" pitchFamily="50" charset="-128"/>
                        </a:rPr>
                        <a:t>、又は</a:t>
                      </a:r>
                      <a:r>
                        <a:rPr lang="en-US" altLang="ja-JP" sz="1400" u="none" strike="noStrike" dirty="0" smtClean="0">
                          <a:effectLst/>
                          <a:latin typeface="Meiryo UI" pitchFamily="50" charset="-128"/>
                          <a:ea typeface="Meiryo UI" pitchFamily="50" charset="-128"/>
                          <a:cs typeface="Meiryo UI" pitchFamily="50" charset="-128"/>
                        </a:rPr>
                        <a:t>Excel</a:t>
                      </a:r>
                      <a:r>
                        <a:rPr lang="ja-JP" altLang="en-US" sz="1400" u="none" strike="noStrike" dirty="0" smtClean="0">
                          <a:effectLst/>
                          <a:latin typeface="Meiryo UI" pitchFamily="50" charset="-128"/>
                          <a:ea typeface="Meiryo UI" pitchFamily="50" charset="-128"/>
                          <a:cs typeface="Meiryo UI" pitchFamily="50" charset="-128"/>
                        </a:rPr>
                        <a:t>）</a:t>
                      </a:r>
                      <a:endParaRPr lang="en-US" sz="1400" b="0" i="0" u="none" strike="noStrike" dirty="0" smtClean="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r>
              <a:tr h="201138">
                <a:tc vMerge="1">
                  <a:txBody>
                    <a:bodyPr/>
                    <a:lstStyle/>
                    <a:p>
                      <a:endParaRPr lang="en-US"/>
                    </a:p>
                  </a:txBody>
                  <a:tcPr/>
                </a:tc>
                <a:tc>
                  <a:txBody>
                    <a:bodyPr/>
                    <a:lstStyle/>
                    <a:p>
                      <a:pPr algn="l" rtl="0" fontAlgn="ctr"/>
                      <a:r>
                        <a:rPr lang="en-US" sz="1400" u="none" strike="noStrike" dirty="0" smtClean="0">
                          <a:effectLst/>
                          <a:latin typeface="Meiryo UI" pitchFamily="50" charset="-128"/>
                          <a:ea typeface="Meiryo UI" pitchFamily="50" charset="-128"/>
                          <a:cs typeface="Meiryo UI" pitchFamily="50" charset="-128"/>
                        </a:rPr>
                        <a:t> ・</a:t>
                      </a:r>
                      <a:r>
                        <a:rPr lang="ja-JP" altLang="en-US" sz="1400" u="none" strike="noStrike" dirty="0" smtClean="0">
                          <a:effectLst/>
                          <a:latin typeface="Meiryo UI" pitchFamily="50" charset="-128"/>
                          <a:ea typeface="Meiryo UI" pitchFamily="50" charset="-128"/>
                          <a:cs typeface="Meiryo UI" pitchFamily="50" charset="-128"/>
                        </a:rPr>
                        <a:t>締め処理 ー＞給与遍歴データ作る　</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r>
              <a:tr h="207423">
                <a:tc vMerge="1">
                  <a:txBody>
                    <a:bodyPr/>
                    <a:lstStyle/>
                    <a:p>
                      <a:endParaRPr lang="en-US"/>
                    </a:p>
                  </a:txBody>
                  <a:tcPr/>
                </a:tc>
                <a:tc>
                  <a:txBody>
                    <a:bodyPr/>
                    <a:lstStyle/>
                    <a:p>
                      <a:pPr algn="l" rtl="0" fontAlgn="ctr"/>
                      <a:r>
                        <a:rPr lang="en-US" sz="1400" u="none" strike="noStrike" dirty="0" smtClean="0">
                          <a:effectLst/>
                          <a:latin typeface="Meiryo UI" pitchFamily="50" charset="-128"/>
                          <a:ea typeface="Meiryo UI" pitchFamily="50" charset="-128"/>
                          <a:cs typeface="Meiryo UI" pitchFamily="50" charset="-128"/>
                        </a:rPr>
                        <a:t> ・</a:t>
                      </a:r>
                      <a:r>
                        <a:rPr lang="ja-JP" altLang="en-US" sz="1400" u="none" strike="noStrike" dirty="0" smtClean="0">
                          <a:effectLst/>
                          <a:latin typeface="Meiryo UI" pitchFamily="50" charset="-128"/>
                          <a:ea typeface="Meiryo UI" pitchFamily="50" charset="-128"/>
                          <a:cs typeface="Meiryo UI" pitchFamily="50" charset="-128"/>
                        </a:rPr>
                        <a:t>メールを送信する（</a:t>
                      </a:r>
                      <a:r>
                        <a:rPr lang="en-US" sz="1400" u="none" strike="noStrike" dirty="0" smtClean="0">
                          <a:effectLst/>
                          <a:latin typeface="Meiryo UI" pitchFamily="50" charset="-128"/>
                          <a:ea typeface="Meiryo UI" pitchFamily="50" charset="-128"/>
                          <a:cs typeface="Meiryo UI" pitchFamily="50" charset="-128"/>
                        </a:rPr>
                        <a:t>E</a:t>
                      </a:r>
                      <a:r>
                        <a:rPr lang="ja-JP" altLang="en-US" sz="1400" u="none" strike="noStrike" dirty="0" smtClean="0">
                          <a:effectLst/>
                          <a:latin typeface="Meiryo UI" pitchFamily="50" charset="-128"/>
                          <a:ea typeface="Meiryo UI" pitchFamily="50" charset="-128"/>
                          <a:cs typeface="Meiryo UI" pitchFamily="50" charset="-128"/>
                        </a:rPr>
                        <a:t>メール）</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r>
              <a:tr h="320304">
                <a:tc>
                  <a:txBody>
                    <a:bodyPr/>
                    <a:lstStyle/>
                    <a:p>
                      <a:pPr marL="0" algn="ctr" defTabSz="914400" rtl="0" eaLnBrk="1" fontAlgn="ctr" latinLnBrk="0" hangingPunct="1"/>
                      <a:r>
                        <a:rPr kumimoji="1" lang="en-US" sz="1400" u="none" strike="noStrike" kern="1200" dirty="0" smtClean="0">
                          <a:solidFill>
                            <a:schemeClr val="dk1"/>
                          </a:solidFill>
                          <a:effectLst/>
                          <a:latin typeface="Meiryo UI" pitchFamily="50" charset="-128"/>
                          <a:ea typeface="Meiryo UI" pitchFamily="50" charset="-128"/>
                          <a:cs typeface="Meiryo UI" pitchFamily="50" charset="-128"/>
                        </a:rPr>
                        <a:t>7</a:t>
                      </a:r>
                      <a:endParaRPr kumimoji="1" lang="en-US" sz="1400" u="none" strike="noStrike" kern="1200" dirty="0">
                        <a:solidFill>
                          <a:schemeClr val="dk1"/>
                        </a:solidFill>
                        <a:effectLst/>
                        <a:latin typeface="Meiryo UI" pitchFamily="50" charset="-128"/>
                        <a:ea typeface="Meiryo UI" pitchFamily="50" charset="-128"/>
                        <a:cs typeface="Meiryo UI" pitchFamily="50" charset="-128"/>
                      </a:endParaRPr>
                    </a:p>
                  </a:txBody>
                  <a:tcPr marL="0" marR="0" marT="0" marB="0" anchor="ctr"/>
                </a:tc>
                <a:tc>
                  <a:txBody>
                    <a:bodyPr/>
                    <a:lstStyle/>
                    <a:p>
                      <a:pPr marL="0" algn="l" defTabSz="914400" rtl="0" eaLnBrk="1" fontAlgn="ctr" latinLnBrk="0" hangingPunct="1"/>
                      <a:r>
                        <a:rPr kumimoji="1" lang="ja-JP" altLang="en-US" sz="1400" u="none" strike="noStrike" kern="1200" dirty="0" smtClean="0">
                          <a:solidFill>
                            <a:schemeClr val="dk1"/>
                          </a:solidFill>
                          <a:effectLst/>
                          <a:latin typeface="Meiryo UI" pitchFamily="50" charset="-128"/>
                          <a:ea typeface="Meiryo UI" pitchFamily="50" charset="-128"/>
                          <a:cs typeface="Meiryo UI" pitchFamily="50" charset="-128"/>
                        </a:rPr>
                        <a:t>給与明細参照（自分の給与のみ）</a:t>
                      </a:r>
                      <a:endParaRPr kumimoji="1" lang="fr-FR" sz="1400" u="none" strike="noStrike" kern="1200" dirty="0">
                        <a:solidFill>
                          <a:schemeClr val="dk1"/>
                        </a:solidFill>
                        <a:effectLst/>
                        <a:latin typeface="Meiryo UI" pitchFamily="50" charset="-128"/>
                        <a:ea typeface="Meiryo UI" pitchFamily="50" charset="-128"/>
                        <a:cs typeface="Meiryo UI" pitchFamily="50" charset="-128"/>
                      </a:endParaRPr>
                    </a:p>
                  </a:txBody>
                  <a:tcPr marL="0" marR="0" marT="0" marB="0" anchor="ctr"/>
                </a:tc>
              </a:tr>
              <a:tr h="362048">
                <a:tc>
                  <a:txBody>
                    <a:bodyPr/>
                    <a:lstStyle/>
                    <a:p>
                      <a:pPr algn="ctr" rtl="0" fontAlgn="ctr"/>
                      <a:r>
                        <a:rPr lang="en-US" sz="1400" b="0" i="0" u="none" strike="noStrike" dirty="0" smtClean="0">
                          <a:solidFill>
                            <a:schemeClr val="dk1"/>
                          </a:solidFill>
                          <a:effectLst/>
                          <a:latin typeface="Meiryo UI" pitchFamily="50" charset="-128"/>
                          <a:ea typeface="Meiryo UI" pitchFamily="50" charset="-128"/>
                          <a:cs typeface="Meiryo UI" pitchFamily="50" charset="-128"/>
                        </a:rPr>
                        <a:t>8</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algn="l" rtl="0" fontAlgn="ctr"/>
                      <a:r>
                        <a:rPr lang="ja-JP" altLang="en-US" sz="1400" u="none" strike="noStrike" dirty="0" smtClean="0">
                          <a:effectLst/>
                          <a:latin typeface="Meiryo UI" pitchFamily="50" charset="-128"/>
                          <a:ea typeface="Meiryo UI" pitchFamily="50" charset="-128"/>
                          <a:cs typeface="Meiryo UI" pitchFamily="50" charset="-128"/>
                        </a:rPr>
                        <a:t>勤怠データ取込バッチ</a:t>
                      </a:r>
                      <a:endParaRPr lang="fr-FR"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r>
              <a:tr h="362048">
                <a:tc>
                  <a:txBody>
                    <a:bodyPr/>
                    <a:lstStyle/>
                    <a:p>
                      <a:pPr algn="ctr" rtl="0" fontAlgn="ctr"/>
                      <a:r>
                        <a:rPr lang="en-US" sz="1400" b="0" i="0" u="none" strike="noStrike" dirty="0" smtClean="0">
                          <a:solidFill>
                            <a:schemeClr val="dk1"/>
                          </a:solidFill>
                          <a:effectLst/>
                          <a:latin typeface="Meiryo UI" pitchFamily="50" charset="-128"/>
                          <a:ea typeface="Meiryo UI" pitchFamily="50" charset="-128"/>
                          <a:cs typeface="Meiryo UI" pitchFamily="50" charset="-128"/>
                        </a:rPr>
                        <a:t>9</a:t>
                      </a:r>
                      <a:endParaRPr lang="en-US"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c>
                  <a:txBody>
                    <a:bodyPr/>
                    <a:lstStyle/>
                    <a:p>
                      <a:pPr algn="l" rtl="0" fontAlgn="ctr"/>
                      <a:r>
                        <a:rPr lang="ja-JP" altLang="en-US" sz="1400" b="0" i="0" u="none" strike="noStrike" dirty="0" smtClean="0">
                          <a:solidFill>
                            <a:schemeClr val="dk1"/>
                          </a:solidFill>
                          <a:effectLst/>
                          <a:latin typeface="Meiryo UI" pitchFamily="50" charset="-128"/>
                          <a:ea typeface="Meiryo UI" pitchFamily="50" charset="-128"/>
                          <a:cs typeface="Meiryo UI" pitchFamily="50" charset="-128"/>
                        </a:rPr>
                        <a:t>会計システム（</a:t>
                      </a:r>
                      <a:r>
                        <a:rPr lang="en-US" altLang="ja-JP" sz="1400" b="0" i="0" u="none" strike="noStrike" dirty="0" smtClean="0">
                          <a:solidFill>
                            <a:schemeClr val="dk1"/>
                          </a:solidFill>
                          <a:effectLst/>
                          <a:latin typeface="Meiryo UI" pitchFamily="50" charset="-128"/>
                          <a:ea typeface="Meiryo UI" pitchFamily="50" charset="-128"/>
                          <a:cs typeface="Meiryo UI" pitchFamily="50" charset="-128"/>
                        </a:rPr>
                        <a:t>Lemon3)</a:t>
                      </a:r>
                      <a:r>
                        <a:rPr lang="ja-JP" altLang="en-US" sz="1400" b="0" i="0" u="none" strike="noStrike" dirty="0" smtClean="0">
                          <a:solidFill>
                            <a:schemeClr val="dk1"/>
                          </a:solidFill>
                          <a:effectLst/>
                          <a:latin typeface="Meiryo UI" pitchFamily="50" charset="-128"/>
                          <a:ea typeface="Meiryo UI" pitchFamily="50" charset="-128"/>
                          <a:cs typeface="Meiryo UI" pitchFamily="50" charset="-128"/>
                        </a:rPr>
                        <a:t>のファイル出力</a:t>
                      </a:r>
                      <a:endParaRPr lang="fr-FR" sz="1400" b="0" i="0" u="none" strike="noStrike" dirty="0">
                        <a:solidFill>
                          <a:srgbClr val="000000"/>
                        </a:solidFill>
                        <a:effectLst/>
                        <a:latin typeface="Meiryo UI" panose="020B0604030504040204" pitchFamily="50" charset="-128"/>
                        <a:ea typeface="Meiryo UI" panose="020B0604030504040204" pitchFamily="50" charset="-128"/>
                        <a:cs typeface="Meiryo UI" pitchFamily="50" charset="-128"/>
                      </a:endParaRPr>
                    </a:p>
                  </a:txBody>
                  <a:tcPr marL="0" marR="0" marT="0" marB="0" anchor="ctr"/>
                </a:tc>
              </a:tr>
            </a:tbl>
          </a:graphicData>
        </a:graphic>
      </p:graphicFrame>
    </p:spTree>
    <p:extLst>
      <p:ext uri="{BB962C8B-B14F-4D97-AF65-F5344CB8AC3E}">
        <p14:creationId xmlns:p14="http://schemas.microsoft.com/office/powerpoint/2010/main" val="1903965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Grp="1" noChangeArrowheads="1"/>
          </p:cNvSpPr>
          <p:nvPr>
            <p:ph type="sldNum" sz="quarter" idx="10"/>
          </p:nvPr>
        </p:nvSpPr>
        <p:spPr>
          <a:xfrm>
            <a:off x="8383588" y="6515100"/>
            <a:ext cx="682625" cy="476250"/>
          </a:xfrm>
          <a:ln/>
        </p:spPr>
        <p:txBody>
          <a:bodyPr/>
          <a:lstStyle>
            <a:lvl1pPr>
              <a:defRPr/>
            </a:lvl1pPr>
          </a:lstStyle>
          <a:p>
            <a:pPr>
              <a:defRPr/>
            </a:pPr>
            <a:fld id="{1CED00D6-B550-4A65-93BA-54D4533EB288}" type="slidenum">
              <a:rPr lang="ja-JP" altLang="en-US">
                <a:latin typeface="Meiryo UI" panose="020B0604030504040204" pitchFamily="50" charset="-128"/>
                <a:ea typeface="Meiryo UI" panose="020B0604030504040204" pitchFamily="50" charset="-128"/>
                <a:cs typeface="Meiryo UI" panose="020B0604030504040204" pitchFamily="50" charset="-128"/>
              </a:rPr>
              <a:pPr>
                <a:defRPr/>
              </a:pPr>
              <a:t>9</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050"/>
          <p:cNvSpPr>
            <a:spLocks noChangeArrowheads="1"/>
          </p:cNvSpPr>
          <p:nvPr/>
        </p:nvSpPr>
        <p:spPr bwMode="auto">
          <a:xfrm>
            <a:off x="732606" y="78745"/>
            <a:ext cx="7655818" cy="46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820738" eaLnBrk="0" hangingPunct="0">
              <a:defRPr kumimoji="1" sz="2000" b="1">
                <a:solidFill>
                  <a:schemeClr val="tx1"/>
                </a:solidFill>
                <a:latin typeface="Times New Roman" pitchFamily="18" charset="0"/>
                <a:ea typeface="ＭＳ Ｐゴシック" charset="-128"/>
              </a:defRPr>
            </a:lvl1pPr>
            <a:lvl2pPr marL="742950" indent="-285750" defTabSz="820738" eaLnBrk="0" hangingPunct="0">
              <a:defRPr kumimoji="1" sz="2000" b="1">
                <a:solidFill>
                  <a:schemeClr val="tx1"/>
                </a:solidFill>
                <a:latin typeface="Times New Roman" pitchFamily="18" charset="0"/>
                <a:ea typeface="ＭＳ Ｐゴシック" charset="-128"/>
              </a:defRPr>
            </a:lvl2pPr>
            <a:lvl3pPr marL="1143000" indent="-228600" defTabSz="820738" eaLnBrk="0" hangingPunct="0">
              <a:defRPr kumimoji="1" sz="2000" b="1">
                <a:solidFill>
                  <a:schemeClr val="tx1"/>
                </a:solidFill>
                <a:latin typeface="Times New Roman" pitchFamily="18" charset="0"/>
                <a:ea typeface="ＭＳ Ｐゴシック" charset="-128"/>
              </a:defRPr>
            </a:lvl3pPr>
            <a:lvl4pPr marL="1600200" indent="-228600" defTabSz="820738" eaLnBrk="0" hangingPunct="0">
              <a:defRPr kumimoji="1" sz="2000" b="1">
                <a:solidFill>
                  <a:schemeClr val="tx1"/>
                </a:solidFill>
                <a:latin typeface="Times New Roman" pitchFamily="18" charset="0"/>
                <a:ea typeface="ＭＳ Ｐゴシック" charset="-128"/>
              </a:defRPr>
            </a:lvl4pPr>
            <a:lvl5pPr marL="2057400" indent="-228600" defTabSz="820738" eaLnBrk="0" hangingPunct="0">
              <a:defRPr kumimoji="1" sz="2000" b="1">
                <a:solidFill>
                  <a:schemeClr val="tx1"/>
                </a:solidFill>
                <a:latin typeface="Times New Roman" pitchFamily="18" charset="0"/>
                <a:ea typeface="ＭＳ Ｐゴシック" charset="-128"/>
              </a:defRPr>
            </a:lvl5pPr>
            <a:lvl6pPr marL="25146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6pPr>
            <a:lvl7pPr marL="29718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7pPr>
            <a:lvl8pPr marL="34290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8pPr>
            <a:lvl9pPr marL="3886200" indent="-228600" algn="ctr" defTabSz="820738" eaLnBrk="0" fontAlgn="base" hangingPunct="0">
              <a:spcBef>
                <a:spcPct val="50000"/>
              </a:spcBef>
              <a:spcAft>
                <a:spcPct val="0"/>
              </a:spcAft>
              <a:defRPr kumimoji="1" sz="2000" b="1">
                <a:solidFill>
                  <a:schemeClr val="tx1"/>
                </a:solidFill>
                <a:latin typeface="Times New Roman" pitchFamily="18" charset="0"/>
                <a:ea typeface="ＭＳ Ｐゴシック" charset="-128"/>
              </a:defRPr>
            </a:lvl9pPr>
          </a:lstStyle>
          <a:p>
            <a:pPr eaLnBrk="1" fontAlgn="auto" hangingPunct="1">
              <a:spcBef>
                <a:spcPts val="0"/>
              </a:spcBef>
              <a:spcAft>
                <a:spcPts val="0"/>
              </a:spcAft>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システム運用時の役割分担</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2607895791"/>
              </p:ext>
            </p:extLst>
          </p:nvPr>
        </p:nvGraphicFramePr>
        <p:xfrm>
          <a:off x="395536" y="692695"/>
          <a:ext cx="8352928" cy="3947160"/>
        </p:xfrm>
        <a:graphic>
          <a:graphicData uri="http://schemas.openxmlformats.org/drawingml/2006/table">
            <a:tbl>
              <a:tblPr firstRow="1" bandRow="1">
                <a:tableStyleId>{5C22544A-7EE6-4342-B048-85BDC9FD1C3A}</a:tableStyleId>
              </a:tblPr>
              <a:tblGrid>
                <a:gridCol w="3168352"/>
                <a:gridCol w="1440160"/>
                <a:gridCol w="1512168"/>
                <a:gridCol w="2232248"/>
              </a:tblGrid>
              <a:tr h="206464">
                <a:tc>
                  <a:txBody>
                    <a:bodyPr/>
                    <a:lstStyle/>
                    <a:p>
                      <a:endParaRPr lang="en-US" sz="1600"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c>
                  <a:txBody>
                    <a:bodyPr/>
                    <a:lstStyle/>
                    <a:p>
                      <a:pPr algn="ct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AXIS</a:t>
                      </a:r>
                      <a:endParaRPr lang="en-US" sz="1600"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c>
                  <a:txBody>
                    <a:bodyPr/>
                    <a:lstStyle/>
                    <a:p>
                      <a:pPr algn="ct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Aureole</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各社</a:t>
                      </a:r>
                      <a:endParaRPr lang="en-US" sz="1600"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c>
                  <a:txBody>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備考</a:t>
                      </a:r>
                      <a:endParaRPr lang="en-US" sz="1600"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r>
              <a:tr h="223715">
                <a:tc>
                  <a:txBody>
                    <a:bodyPr/>
                    <a:lstStyle/>
                    <a:p>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マスタ運用</a:t>
                      </a:r>
                      <a:endParaRPr 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4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4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c>
                  <a:txBody>
                    <a:bodyPr/>
                    <a:lstStyle/>
                    <a:p>
                      <a:endParaRPr lang="en-US" sz="14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solidFill>
                  </a:tcPr>
                </a:tc>
              </a:tr>
              <a:tr h="205073">
                <a:tc>
                  <a:txBody>
                    <a:bodyPr/>
                    <a:lstStyle/>
                    <a:p>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社員の入退社情報の登録</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社員のステータス（試用期間、本採用）の登録</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13426">
                <a:tc>
                  <a:txBody>
                    <a:bodyPr/>
                    <a:lstStyle/>
                    <a:p>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各種手当て情報の登録</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給与、昇給登録</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給与支払い業務</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給与支給明細配信</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システム運用</a:t>
                      </a:r>
                      <a:endParaRPr 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c>
                  <a:txBody>
                    <a:bodyPr/>
                    <a:lstStyle/>
                    <a:p>
                      <a:endParaRPr 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c>
                  <a:txBody>
                    <a:bodyPr/>
                    <a:lstStyle/>
                    <a:p>
                      <a:endParaRPr 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c>
                  <a:txBody>
                    <a:bodyPr/>
                    <a:lstStyle/>
                    <a:p>
                      <a:endParaRPr 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solidFill>
                  </a:tcPr>
                </a:tc>
              </a:tr>
              <a:tr h="205073">
                <a:tc>
                  <a:txBody>
                    <a:bodyPr/>
                    <a:lstStyle/>
                    <a:p>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各社のマスタ運用チェック</a:t>
                      </a:r>
                      <a:endParaRPr lang="en-US" altLang="ja-JP"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・社員の入退社</a:t>
                      </a:r>
                      <a:endParaRPr lang="en-US" altLang="ja-JP"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・試用期間</a:t>
                      </a:r>
                      <a:r>
                        <a:rPr lang="en-US" altLang="ja-JP"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本採用</a:t>
                      </a:r>
                      <a:endParaRPr lang="en-US" altLang="ja-JP"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・昇給</a:t>
                      </a:r>
                      <a:endParaRPr lang="en-US" altLang="ja-JP"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マスタ情報が期限までに正しく入力されているかチェック</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tc>
              </a:tr>
              <a:tr h="205073">
                <a:tc>
                  <a:txBody>
                    <a:bodyPr/>
                    <a:lstStyle/>
                    <a:p>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給与計算業務</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r h="205073">
                <a:tc>
                  <a:txBody>
                    <a:bodyPr/>
                    <a:lstStyle/>
                    <a:p>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法律</a:t>
                      </a:r>
                      <a:r>
                        <a:rPr lang="en-US" altLang="ja-JP"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規定改定情報の取得</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システム改定が必要な制度変更時は、</a:t>
                      </a:r>
                      <a:r>
                        <a:rPr lang="en-US" altLang="ja-JP"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AIT</a:t>
                      </a:r>
                      <a:r>
                        <a:rPr lang="ja-JP" altLang="en-US" sz="11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にてシステム改修の実施</a:t>
                      </a:r>
                      <a:endParaRPr lang="en-US" sz="11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spTree>
    <p:extLst>
      <p:ext uri="{BB962C8B-B14F-4D97-AF65-F5344CB8AC3E}">
        <p14:creationId xmlns:p14="http://schemas.microsoft.com/office/powerpoint/2010/main" val="636647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6129</TotalTime>
  <Words>2571</Words>
  <Application>Microsoft Office PowerPoint</Application>
  <PresentationFormat>On-screen Show (4:3)</PresentationFormat>
  <Paragraphs>312</Paragraphs>
  <Slides>11</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21" baseType="lpstr">
      <vt:lpstr>HGP明朝E</vt:lpstr>
      <vt:lpstr>Meiryo UI</vt:lpstr>
      <vt:lpstr>ＭＳ Ｐゴシック</vt:lpstr>
      <vt:lpstr>ＭＳ 明朝</vt:lpstr>
      <vt:lpstr>Arial</vt:lpstr>
      <vt:lpstr>Calibri</vt:lpstr>
      <vt:lpstr>Times New Roman</vt:lpstr>
      <vt:lpstr>Office ​​テーマ</vt:lpstr>
      <vt:lpstr>ﾌﾘｰﾗﾝｽ 97 図形</vt:lpstr>
      <vt:lpstr>ビットマップ イメージ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まつしま ただゆき</dc:creator>
  <cp:lastModifiedBy>Administrator</cp:lastModifiedBy>
  <cp:revision>686</cp:revision>
  <cp:lastPrinted>2016-05-31T08:42:23Z</cp:lastPrinted>
  <dcterms:created xsi:type="dcterms:W3CDTF">2014-07-09T10:13:35Z</dcterms:created>
  <dcterms:modified xsi:type="dcterms:W3CDTF">2016-06-14T05:01:53Z</dcterms:modified>
</cp:coreProperties>
</file>