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B66D-7981-1946-AFDF-88609DB23C05}" type="datetimeFigureOut">
              <a:rPr lang="it-IT" smtClean="0"/>
              <a:t>06/08/16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3709F-9CAB-F847-97EF-2BC85E7DAA7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develop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something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concerning</a:t>
            </a:r>
            <a:r>
              <a:rPr lang="it-IT" baseline="0" dirty="0" smtClean="0"/>
              <a:t> data </a:t>
            </a:r>
            <a:r>
              <a:rPr lang="it-IT" baseline="0" dirty="0" err="1" smtClean="0"/>
              <a:t>integration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must </a:t>
            </a:r>
            <a:r>
              <a:rPr lang="it-IT" baseline="0" dirty="0" err="1" smtClean="0"/>
              <a:t>either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crazy</a:t>
            </a:r>
            <a:r>
              <a:rPr lang="it-IT" baseline="0" dirty="0" smtClean="0"/>
              <a:t>…</a:t>
            </a:r>
          </a:p>
          <a:p>
            <a:r>
              <a:rPr lang="it-IT" baseline="0" dirty="0" smtClean="0"/>
              <a:t>Or 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3709F-9CAB-F847-97EF-2BC85E7DAA7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86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www.phactual.com/wp-content/uploads/2015/03/a18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91" r="27086"/>
          <a:stretch/>
        </p:blipFill>
        <p:spPr bwMode="auto">
          <a:xfrm>
            <a:off x="10316308" y="3570684"/>
            <a:ext cx="1875692" cy="3287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1600" y="1310247"/>
            <a:ext cx="9448800" cy="1825096"/>
          </a:xfrm>
        </p:spPr>
        <p:txBody>
          <a:bodyPr/>
          <a:lstStyle/>
          <a:p>
            <a:pPr algn="ctr"/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Data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integration</a:t>
            </a:r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 on the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run</a:t>
            </a:r>
            <a:endParaRPr lang="it-IT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139043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it-IT" i="1" dirty="0">
                <a:latin typeface="Baskerville" charset="0"/>
                <a:ea typeface="Baskerville" charset="0"/>
                <a:cs typeface="Baskerville" charset="0"/>
              </a:rPr>
              <a:t>or: How</a:t>
            </a:r>
            <a:r>
              <a:rPr lang="it-IT" dirty="0">
                <a:latin typeface="Baskerville" charset="0"/>
                <a:ea typeface="Baskerville" charset="0"/>
                <a:cs typeface="Baskerville" charset="0"/>
              </a:rPr>
              <a:t> I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built</a:t>
            </a:r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a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semistructured</a:t>
            </a:r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 data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integration</a:t>
            </a:r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tool</a:t>
            </a:r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dirty="0">
                <a:latin typeface="Baskerville" charset="0"/>
                <a:ea typeface="Baskerville" charset="0"/>
                <a:cs typeface="Baskerville" charset="0"/>
              </a:rPr>
              <a:t>in </a:t>
            </a:r>
            <a:r>
              <a:rPr lang="it-IT" dirty="0" err="1">
                <a:latin typeface="Baskerville" charset="0"/>
                <a:ea typeface="Baskerville" charset="0"/>
                <a:cs typeface="Baskerville" charset="0"/>
              </a:rPr>
              <a:t>less</a:t>
            </a:r>
            <a:r>
              <a:rPr lang="it-IT" dirty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dirty="0" err="1">
                <a:latin typeface="Baskerville" charset="0"/>
                <a:ea typeface="Baskerville" charset="0"/>
                <a:cs typeface="Baskerville" charset="0"/>
              </a:rPr>
              <a:t>than</a:t>
            </a:r>
            <a:r>
              <a:rPr lang="it-IT" dirty="0">
                <a:latin typeface="Baskerville" charset="0"/>
                <a:ea typeface="Baskerville" charset="0"/>
                <a:cs typeface="Baskerville" charset="0"/>
              </a:rPr>
              <a:t> 24 hours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98913" y="4161031"/>
            <a:ext cx="3067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Baskerville" charset="0"/>
                <a:ea typeface="Baskerville" charset="0"/>
                <a:cs typeface="Baskerville" charset="0"/>
              </a:rPr>
              <a:t>Giacomo Bergami</a:t>
            </a:r>
          </a:p>
          <a:p>
            <a:pPr algn="ctr"/>
            <a:r>
              <a:rPr lang="it-IT" sz="2400" dirty="0" err="1" smtClean="0">
                <a:latin typeface="Baskerville" charset="0"/>
                <a:ea typeface="Baskerville" charset="0"/>
                <a:cs typeface="Baskerville" charset="0"/>
              </a:rPr>
              <a:t>jackbergus@gmail.com</a:t>
            </a:r>
            <a:endParaRPr lang="it-IT" sz="2400" dirty="0"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6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946031" y="1266097"/>
            <a:ext cx="269631" cy="2579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391508" y="1817082"/>
            <a:ext cx="269631" cy="2579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477108" y="1817082"/>
            <a:ext cx="269631" cy="2579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4" idx="3"/>
            <a:endCxn id="6" idx="7"/>
          </p:cNvCxnSpPr>
          <p:nvPr/>
        </p:nvCxnSpPr>
        <p:spPr>
          <a:xfrm flipH="1">
            <a:off x="1707252" y="1486235"/>
            <a:ext cx="278266" cy="368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4" idx="5"/>
            <a:endCxn id="5" idx="1"/>
          </p:cNvCxnSpPr>
          <p:nvPr/>
        </p:nvCxnSpPr>
        <p:spPr>
          <a:xfrm>
            <a:off x="2176175" y="1486235"/>
            <a:ext cx="254820" cy="368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876472" y="2405838"/>
            <a:ext cx="269631" cy="2579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>
            <a:off x="2661139" y="2074991"/>
            <a:ext cx="254820" cy="368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1946031" y="2394115"/>
            <a:ext cx="269631" cy="2579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2141006" y="2051545"/>
            <a:ext cx="278266" cy="368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2415884" y="2420162"/>
            <a:ext cx="269631" cy="257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/>
          <p:cNvCxnSpPr>
            <a:stCxn id="5" idx="4"/>
          </p:cNvCxnSpPr>
          <p:nvPr/>
        </p:nvCxnSpPr>
        <p:spPr>
          <a:xfrm>
            <a:off x="2526324" y="2074990"/>
            <a:ext cx="2474" cy="38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069914" y="2971147"/>
            <a:ext cx="2318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Semistructured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Data</a:t>
            </a:r>
          </a:p>
          <a:p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Tree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data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structure</a:t>
            </a:r>
            <a:endParaRPr lang="it-IT" sz="2000" dirty="0" smtClean="0">
              <a:latin typeface="Baskerville" charset="0"/>
              <a:ea typeface="Baskerville" charset="0"/>
              <a:cs typeface="Baskerville" charset="0"/>
            </a:endParaRPr>
          </a:p>
          <a:p>
            <a:pPr algn="ctr"/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(XML)</a:t>
            </a:r>
            <a:endParaRPr lang="it-IT" sz="20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11969" y="1289446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it-IT" b="1" dirty="0" err="1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it-IT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it-IT" b="1" dirty="0" err="1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id=”1”&gt;</a:t>
            </a:r>
          </a:p>
          <a:p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it-IT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it-IT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it-IT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the first </a:t>
            </a:r>
            <a:r>
              <a:rPr lang="it-IT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content</a:t>
            </a:r>
            <a:endParaRPr lang="it-IT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it-IT" b="1" dirty="0" err="1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it-IT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it-IT" b="1" dirty="0" err="1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id=“2”&gt;</a:t>
            </a:r>
          </a:p>
          <a:p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it-IT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it-IT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it-IT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it-IT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it-IT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it-IT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another</a:t>
            </a:r>
            <a:r>
              <a:rPr lang="it-IT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it-IT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it-IT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content</a:t>
            </a:r>
            <a:r>
              <a:rPr lang="it-IT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it-IT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it-IT" b="1" dirty="0" err="1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it-IT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it-IT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it-IT" b="1" dirty="0" err="1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it-IT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it-IT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Ovale 25"/>
          <p:cNvSpPr/>
          <p:nvPr/>
        </p:nvSpPr>
        <p:spPr>
          <a:xfrm>
            <a:off x="1477109" y="2420163"/>
            <a:ext cx="269631" cy="2579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H="1">
            <a:off x="1600202" y="2074991"/>
            <a:ext cx="10793" cy="345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contenuto 2"/>
          <p:cNvSpPr>
            <a:spLocks noGrp="1"/>
          </p:cNvSpPr>
          <p:nvPr>
            <p:ph idx="1"/>
          </p:nvPr>
        </p:nvSpPr>
        <p:spPr>
          <a:xfrm>
            <a:off x="685800" y="4032738"/>
            <a:ext cx="10820400" cy="313006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There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are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many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applications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of semi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structured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data: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HTML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enriched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with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semantic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data (</a:t>
            </a:r>
            <a:r>
              <a:rPr lang="it-IT" sz="1800" b="1" dirty="0" err="1" smtClean="0">
                <a:latin typeface="Baskerville" charset="0"/>
                <a:ea typeface="Baskerville" charset="0"/>
                <a:cs typeface="Baskerville" charset="0"/>
              </a:rPr>
              <a:t>RDFa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it-IT" sz="1600" dirty="0" smtClean="0">
                <a:latin typeface="Baskerville" charset="0"/>
                <a:ea typeface="Baskerville" charset="0"/>
                <a:cs typeface="Baskerville" charset="0"/>
              </a:rPr>
              <a:t>E.g. </a:t>
            </a:r>
            <a:r>
              <a:rPr lang="it-IT" sz="1600" b="1" dirty="0" smtClean="0">
                <a:latin typeface="Baskerville" charset="0"/>
                <a:ea typeface="Baskerville" charset="0"/>
                <a:cs typeface="Baskerville" charset="0"/>
              </a:rPr>
              <a:t>TEI</a:t>
            </a:r>
            <a:r>
              <a:rPr lang="it-IT" sz="1600" dirty="0" smtClean="0">
                <a:latin typeface="Baskerville" charset="0"/>
                <a:ea typeface="Baskerville" charset="0"/>
                <a:cs typeface="Baskerville" charset="0"/>
              </a:rPr>
              <a:t> (</a:t>
            </a:r>
            <a:r>
              <a:rPr lang="it-IT" sz="1600" i="1" dirty="0" smtClean="0">
                <a:latin typeface="Baskerville" charset="0"/>
                <a:ea typeface="Baskerville" charset="0"/>
                <a:cs typeface="Baskerville" charset="0"/>
              </a:rPr>
              <a:t>Text </a:t>
            </a:r>
            <a:r>
              <a:rPr lang="it-IT" sz="1600" i="1" dirty="0" err="1" smtClean="0">
                <a:latin typeface="Baskerville" charset="0"/>
                <a:ea typeface="Baskerville" charset="0"/>
                <a:cs typeface="Baskerville" charset="0"/>
              </a:rPr>
              <a:t>Encoding</a:t>
            </a:r>
            <a:r>
              <a:rPr lang="it-IT" sz="1600" i="1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600" i="1" dirty="0" err="1" smtClean="0">
                <a:latin typeface="Baskerville" charset="0"/>
                <a:ea typeface="Baskerville" charset="0"/>
                <a:cs typeface="Baskerville" charset="0"/>
              </a:rPr>
              <a:t>Initiative</a:t>
            </a:r>
            <a:r>
              <a:rPr lang="it-IT" sz="1600" dirty="0" smtClean="0">
                <a:latin typeface="Baskerville" charset="0"/>
                <a:ea typeface="Baskerville" charset="0"/>
                <a:cs typeface="Baskerville" charset="0"/>
              </a:rPr>
              <a:t>) </a:t>
            </a:r>
            <a:r>
              <a:rPr lang="it-IT" sz="1600" dirty="0" err="1" smtClean="0">
                <a:latin typeface="Baskerville" charset="0"/>
                <a:ea typeface="Baskerville" charset="0"/>
                <a:cs typeface="Baskerville" charset="0"/>
              </a:rPr>
              <a:t>representing</a:t>
            </a:r>
            <a:r>
              <a:rPr lang="it-IT" sz="1600" dirty="0" smtClean="0">
                <a:latin typeface="Baskerville" charset="0"/>
                <a:ea typeface="Baskerville" charset="0"/>
                <a:cs typeface="Baskerville" charset="0"/>
              </a:rPr>
              <a:t> (</a:t>
            </a:r>
            <a:r>
              <a:rPr lang="it-IT" sz="1600" dirty="0" err="1" smtClean="0">
                <a:latin typeface="Baskerville" charset="0"/>
                <a:ea typeface="Baskerville" charset="0"/>
                <a:cs typeface="Baskerville" charset="0"/>
              </a:rPr>
              <a:t>old</a:t>
            </a:r>
            <a:r>
              <a:rPr lang="it-IT" sz="1600" dirty="0" smtClean="0">
                <a:latin typeface="Baskerville" charset="0"/>
                <a:ea typeface="Baskerville" charset="0"/>
                <a:cs typeface="Baskerville" charset="0"/>
              </a:rPr>
              <a:t>) </a:t>
            </a:r>
            <a:r>
              <a:rPr lang="it-IT" sz="1600" dirty="0" err="1" smtClean="0">
                <a:latin typeface="Baskerville" charset="0"/>
                <a:ea typeface="Baskerville" charset="0"/>
                <a:cs typeface="Baskerville" charset="0"/>
              </a:rPr>
              <a:t>texts</a:t>
            </a:r>
            <a:r>
              <a:rPr lang="it-IT" sz="1600" dirty="0" smtClean="0">
                <a:latin typeface="Baskerville" charset="0"/>
                <a:ea typeface="Baskerville" charset="0"/>
                <a:cs typeface="Baskerville" charset="0"/>
              </a:rPr>
              <a:t> with </a:t>
            </a:r>
            <a:r>
              <a:rPr lang="it-IT" sz="1600" dirty="0" err="1" smtClean="0">
                <a:latin typeface="Baskerville" charset="0"/>
                <a:ea typeface="Baskerville" charset="0"/>
                <a:cs typeface="Baskerville" charset="0"/>
              </a:rPr>
              <a:t>annotations</a:t>
            </a:r>
            <a:endParaRPr lang="it-IT" sz="1600" dirty="0">
              <a:latin typeface="Baskerville" charset="0"/>
              <a:ea typeface="Baskerville" charset="0"/>
              <a:cs typeface="Baskerville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Represents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No-SQL data (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Graph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databases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,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Document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based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it-IT" sz="1800" dirty="0" err="1">
                <a:latin typeface="Baskerville" charset="0"/>
                <a:ea typeface="Baskerville" charset="0"/>
                <a:cs typeface="Baskerville" charset="0"/>
              </a:rPr>
              <a:t>There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>
                <a:latin typeface="Baskerville" charset="0"/>
                <a:ea typeface="Baskerville" charset="0"/>
                <a:cs typeface="Baskerville" charset="0"/>
              </a:rPr>
              <a:t>is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a </a:t>
            </a:r>
            <a:r>
              <a:rPr lang="it-IT" sz="1800" dirty="0" err="1">
                <a:latin typeface="Baskerville" charset="0"/>
                <a:ea typeface="Baskerville" charset="0"/>
                <a:cs typeface="Baskerville" charset="0"/>
              </a:rPr>
              <a:t>Turing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Complete </a:t>
            </a:r>
            <a:r>
              <a:rPr lang="it-IT" sz="1800" dirty="0" err="1">
                <a:latin typeface="Baskerville" charset="0"/>
                <a:ea typeface="Baskerville" charset="0"/>
                <a:cs typeface="Baskerville" charset="0"/>
              </a:rPr>
              <a:t>language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for </a:t>
            </a:r>
            <a:r>
              <a:rPr lang="it-IT" sz="1800" dirty="0" err="1">
                <a:latin typeface="Baskerville" charset="0"/>
                <a:ea typeface="Baskerville" charset="0"/>
                <a:cs typeface="Baskerville" charset="0"/>
              </a:rPr>
              <a:t>handling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>
                <a:latin typeface="Baskerville" charset="0"/>
                <a:ea typeface="Baskerville" charset="0"/>
                <a:cs typeface="Baskerville" charset="0"/>
              </a:rPr>
              <a:t>such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data in XML: 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XSLT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There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are ”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Relational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algebras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”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based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upon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such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documents</a:t>
            </a:r>
            <a:r>
              <a:rPr lang="it-IT" sz="1800" dirty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(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even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if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they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haven’t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been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implemented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1800" dirty="0" err="1" smtClean="0">
                <a:latin typeface="Baskerville" charset="0"/>
                <a:ea typeface="Baskerville" charset="0"/>
                <a:cs typeface="Baskerville" charset="0"/>
              </a:rPr>
              <a:t>yet</a:t>
            </a:r>
            <a:r>
              <a:rPr lang="it-IT" sz="1800" dirty="0" smtClean="0">
                <a:latin typeface="Baskerville" charset="0"/>
                <a:ea typeface="Baskerville" charset="0"/>
                <a:cs typeface="Baskerville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2000" dirty="0">
              <a:latin typeface="Baskerville" charset="0"/>
              <a:ea typeface="Baskerville" charset="0"/>
              <a:cs typeface="Baskerville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As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a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natural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consequence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, XML data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is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the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most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supported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format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providing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enriched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 data (SOAP, HTTP 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Requests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/</a:t>
            </a:r>
            <a:r>
              <a:rPr lang="it-IT" sz="2000" dirty="0" err="1" smtClean="0">
                <a:latin typeface="Baskerville" charset="0"/>
                <a:ea typeface="Baskerville" charset="0"/>
                <a:cs typeface="Baskerville" charset="0"/>
              </a:rPr>
              <a:t>Replies</a:t>
            </a:r>
            <a:r>
              <a:rPr lang="it-IT" sz="2000" dirty="0" smtClean="0">
                <a:latin typeface="Baskerville" charset="0"/>
                <a:ea typeface="Baskerville" charset="0"/>
                <a:cs typeface="Baskerville" charset="0"/>
              </a:rPr>
              <a:t>). </a:t>
            </a:r>
            <a:endParaRPr lang="it-IT" sz="2000" dirty="0"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askerville" charset="0"/>
                <a:ea typeface="Baskerville" charset="0"/>
                <a:cs typeface="Baskerville" charset="0"/>
              </a:rPr>
              <a:t>Use </a:t>
            </a:r>
            <a:r>
              <a:rPr lang="it-IT" dirty="0" err="1" smtClean="0">
                <a:latin typeface="Baskerville" charset="0"/>
                <a:ea typeface="Baskerville" charset="0"/>
                <a:cs typeface="Baskerville" charset="0"/>
              </a:rPr>
              <a:t>casE</a:t>
            </a:r>
            <a:endParaRPr lang="it-IT" dirty="0">
              <a:latin typeface="Baskerville" charset="0"/>
              <a:ea typeface="Baskerville" charset="0"/>
              <a:cs typeface="Baskerv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An “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expert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system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”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has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a set of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documents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Baskerville" charset="0"/>
                        <a:ea typeface="Baskerville" charset="0"/>
                        <a:cs typeface="Baskerville" charset="0"/>
                      </a:rPr>
                      <m:t>𝐷</m:t>
                    </m:r>
                  </m:oMath>
                </a14:m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of the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same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“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type</a:t>
                </a:r>
                <a:r>
                  <a:rPr lang="it-IT" dirty="0">
                    <a:latin typeface="Baskerville" charset="0"/>
                    <a:ea typeface="Baskerville" charset="0"/>
                    <a:cs typeface="Baskerville" charset="0"/>
                  </a:rPr>
                  <a:t>” (</a:t>
                </a:r>
                <a:r>
                  <a:rPr lang="it-IT" dirty="0" err="1">
                    <a:latin typeface="Baskerville" charset="0"/>
                    <a:ea typeface="Baskerville" charset="0"/>
                    <a:cs typeface="Baskerville" charset="0"/>
                  </a:rPr>
                  <a:t>medical</a:t>
                </a:r>
                <a:r>
                  <a:rPr lang="it-IT" dirty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reports,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bills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,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biographies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)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rendered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as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“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Hypertexts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”  or “semi-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structured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” </a:t>
                </a:r>
              </a:p>
              <a:p>
                <a:pPr>
                  <a:buFont typeface="Wingdings" charset="2"/>
                  <a:buChar char="§"/>
                </a:pP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An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user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whant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to aggregate information of the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same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”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type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”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represented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in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different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shapes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.</a:t>
                </a:r>
              </a:p>
              <a:p>
                <a:pPr>
                  <a:buFont typeface="Wingdings" charset="2"/>
                  <a:buChar char="§"/>
                </a:pP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The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following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ones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are the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proposed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possible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scenarios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: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We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want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to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extract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from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each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document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Baskerville" charset="0"/>
                            <a:ea typeface="Baskerville" charset="0"/>
                            <a:cs typeface="Baskerville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Baskerville" charset="0"/>
                            <a:ea typeface="Baskerville" charset="0"/>
                            <a:cs typeface="Baskerville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Baskerville" charset="0"/>
                            <a:ea typeface="Baskerville" charset="0"/>
                            <a:cs typeface="Baskerville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Baskerville" charset="0"/>
                        <a:ea typeface="Baskerville" charset="0"/>
                        <a:cs typeface="Baskerville" charset="0"/>
                      </a:rPr>
                      <m:t>∈</m:t>
                    </m:r>
                    <m:r>
                      <a:rPr lang="it-IT" b="0" i="1" smtClean="0">
                        <a:latin typeface="Baskerville" charset="0"/>
                        <a:ea typeface="Baskerville" charset="0"/>
                        <a:cs typeface="Baskerville" charset="0"/>
                      </a:rPr>
                      <m:t>𝐷</m:t>
                    </m:r>
                  </m:oMath>
                </a14:m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all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the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relevant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informations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, and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discard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the non-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relevant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one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(the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user</a:t>
                </a:r>
                <a:r>
                  <a:rPr lang="it-IT" dirty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has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a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lot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of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documents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to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scream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,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it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eases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the scanning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process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)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We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want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to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summarize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each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relevant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document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ea typeface="Baskerville" charset="0"/>
                        <a:cs typeface="Baskerville" charset="0"/>
                      </a:rPr>
                      <m:t>𝐷</m:t>
                    </m:r>
                  </m:oMath>
                </a14:m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in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order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to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grasp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a general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view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of </a:t>
                </a:r>
                <a:r>
                  <a:rPr lang="it-IT" dirty="0" err="1" smtClean="0">
                    <a:latin typeface="Baskerville" charset="0"/>
                    <a:ea typeface="Baskerville" charset="0"/>
                    <a:cs typeface="Baskerville" charset="0"/>
                  </a:rPr>
                  <a:t>our</a:t>
                </a:r>
                <a:r>
                  <a:rPr lang="it-IT" dirty="0" smtClean="0">
                    <a:latin typeface="Baskerville" charset="0"/>
                    <a:ea typeface="Baskerville" charset="0"/>
                    <a:cs typeface="Baskerville" charset="0"/>
                  </a:rPr>
                  <a:t> data.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0" t="-1818" r="-1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6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sellaDiTesto 64"/>
          <p:cNvSpPr txBox="1"/>
          <p:nvPr/>
        </p:nvSpPr>
        <p:spPr>
          <a:xfrm>
            <a:off x="4354073" y="2072385"/>
            <a:ext cx="3055645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</a:t>
            </a:r>
            <a:r>
              <a:rPr lang="it-IT" dirty="0" err="1" smtClean="0"/>
              <a:t>extract</a:t>
            </a:r>
            <a:endParaRPr lang="it-IT" dirty="0" smtClean="0"/>
          </a:p>
          <a:p>
            <a:pPr algn="ctr"/>
            <a:r>
              <a:rPr lang="it-IT" dirty="0" smtClean="0"/>
              <a:t>The </a:t>
            </a:r>
            <a:r>
              <a:rPr lang="it-IT" dirty="0" err="1" smtClean="0"/>
              <a:t>same</a:t>
            </a:r>
            <a:r>
              <a:rPr lang="it-IT" dirty="0" smtClean="0"/>
              <a:t> “</a:t>
            </a:r>
            <a:r>
              <a:rPr lang="it-IT" dirty="0" err="1" smtClean="0"/>
              <a:t>type</a:t>
            </a:r>
            <a:r>
              <a:rPr lang="it-IT" dirty="0" smtClean="0"/>
              <a:t>” of</a:t>
            </a:r>
          </a:p>
          <a:p>
            <a:pPr algn="ctr"/>
            <a:r>
              <a:rPr lang="it-IT" dirty="0" smtClean="0"/>
              <a:t>Knowledge from </a:t>
            </a:r>
            <a:r>
              <a:rPr lang="it-IT" dirty="0" err="1" smtClean="0"/>
              <a:t>both</a:t>
            </a:r>
            <a:endParaRPr lang="it-IT" dirty="0" smtClean="0"/>
          </a:p>
          <a:p>
            <a:pPr algn="ctr"/>
            <a:r>
              <a:rPr lang="it-IT" dirty="0" err="1" smtClean="0"/>
              <a:t>Documents</a:t>
            </a:r>
            <a:r>
              <a:rPr lang="it-IT" dirty="0" smtClean="0"/>
              <a:t>. How </a:t>
            </a:r>
            <a:r>
              <a:rPr lang="it-IT" dirty="0" err="1" smtClean="0"/>
              <a:t>could</a:t>
            </a:r>
            <a:endParaRPr lang="it-IT" dirty="0" smtClean="0"/>
          </a:p>
          <a:p>
            <a:pPr algn="ctr"/>
            <a:r>
              <a:rPr lang="it-IT" dirty="0" err="1" smtClean="0"/>
              <a:t>We</a:t>
            </a:r>
            <a:r>
              <a:rPr lang="it-IT" dirty="0" smtClean="0"/>
              <a:t> “join” </a:t>
            </a:r>
            <a:r>
              <a:rPr lang="it-IT" dirty="0" err="1" smtClean="0"/>
              <a:t>them</a:t>
            </a:r>
            <a:r>
              <a:rPr lang="it-IT" dirty="0" smtClean="0"/>
              <a:t>? (</a:t>
            </a:r>
            <a:r>
              <a:rPr lang="it-IT" dirty="0" err="1" smtClean="0"/>
              <a:t>They</a:t>
            </a:r>
            <a:endParaRPr lang="it-IT" dirty="0"/>
          </a:p>
          <a:p>
            <a:pPr algn="ctr"/>
            <a:r>
              <a:rPr lang="it-IT" dirty="0" err="1"/>
              <a:t>h</a:t>
            </a:r>
            <a:r>
              <a:rPr lang="it-IT" dirty="0" err="1" smtClean="0"/>
              <a:t>ave</a:t>
            </a:r>
            <a:r>
              <a:rPr lang="it-IT" dirty="0" smtClean="0"/>
              <a:t> a </a:t>
            </a:r>
            <a:r>
              <a:rPr lang="it-IT" dirty="0" err="1" smtClean="0"/>
              <a:t>different</a:t>
            </a:r>
            <a:r>
              <a:rPr lang="it-IT" dirty="0" smtClean="0"/>
              <a:t> ”</a:t>
            </a:r>
            <a:r>
              <a:rPr lang="it-IT" dirty="0" err="1" smtClean="0"/>
              <a:t>shape</a:t>
            </a:r>
            <a:r>
              <a:rPr lang="it-IT" dirty="0" smtClean="0"/>
              <a:t>”)</a:t>
            </a:r>
            <a:endParaRPr lang="it-IT" dirty="0"/>
          </a:p>
        </p:txBody>
      </p:sp>
      <p:grpSp>
        <p:nvGrpSpPr>
          <p:cNvPr id="53" name="Gruppo 52"/>
          <p:cNvGrpSpPr/>
          <p:nvPr/>
        </p:nvGrpSpPr>
        <p:grpSpPr>
          <a:xfrm>
            <a:off x="2309446" y="2124481"/>
            <a:ext cx="1668995" cy="1411974"/>
            <a:chOff x="3974123" y="2203943"/>
            <a:chExt cx="1668995" cy="1411974"/>
          </a:xfrm>
        </p:grpSpPr>
        <p:sp>
          <p:nvSpPr>
            <p:cNvPr id="17" name="Ovale 16"/>
            <p:cNvSpPr/>
            <p:nvPr/>
          </p:nvSpPr>
          <p:spPr>
            <a:xfrm>
              <a:off x="4443046" y="2203943"/>
              <a:ext cx="269631" cy="2579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4888523" y="275492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3974123" y="275492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2 19"/>
            <p:cNvCxnSpPr>
              <a:stCxn id="19" idx="3"/>
              <a:endCxn id="21" idx="7"/>
            </p:cNvCxnSpPr>
            <p:nvPr/>
          </p:nvCxnSpPr>
          <p:spPr>
            <a:xfrm flipH="1">
              <a:off x="4204267" y="242408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19" idx="5"/>
              <a:endCxn id="20" idx="1"/>
            </p:cNvCxnSpPr>
            <p:nvPr/>
          </p:nvCxnSpPr>
          <p:spPr>
            <a:xfrm>
              <a:off x="4673190" y="242408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e 21"/>
            <p:cNvSpPr/>
            <p:nvPr/>
          </p:nvSpPr>
          <p:spPr>
            <a:xfrm>
              <a:off x="5373487" y="3343684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3" name="Connettore 2 22"/>
            <p:cNvCxnSpPr/>
            <p:nvPr/>
          </p:nvCxnSpPr>
          <p:spPr>
            <a:xfrm>
              <a:off x="5158154" y="3012837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e 23"/>
            <p:cNvSpPr/>
            <p:nvPr/>
          </p:nvSpPr>
          <p:spPr>
            <a:xfrm>
              <a:off x="4443046" y="3331961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4638021" y="298939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e 25"/>
            <p:cNvSpPr/>
            <p:nvPr/>
          </p:nvSpPr>
          <p:spPr>
            <a:xfrm>
              <a:off x="4912899" y="3358008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" name="Connettore 2 26"/>
            <p:cNvCxnSpPr>
              <a:stCxn id="20" idx="4"/>
            </p:cNvCxnSpPr>
            <p:nvPr/>
          </p:nvCxnSpPr>
          <p:spPr>
            <a:xfrm>
              <a:off x="5023339" y="3012836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e 27"/>
            <p:cNvSpPr/>
            <p:nvPr/>
          </p:nvSpPr>
          <p:spPr>
            <a:xfrm>
              <a:off x="3974124" y="3358009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2 28"/>
            <p:cNvCxnSpPr/>
            <p:nvPr/>
          </p:nvCxnSpPr>
          <p:spPr>
            <a:xfrm flipH="1">
              <a:off x="4097217" y="3012837"/>
              <a:ext cx="10793" cy="34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7748954" y="2104950"/>
            <a:ext cx="2060789" cy="2025465"/>
            <a:chOff x="6904892" y="2241713"/>
            <a:chExt cx="2060789" cy="2025465"/>
          </a:xfrm>
        </p:grpSpPr>
        <p:sp>
          <p:nvSpPr>
            <p:cNvPr id="30" name="Ovale 29"/>
            <p:cNvSpPr/>
            <p:nvPr/>
          </p:nvSpPr>
          <p:spPr>
            <a:xfrm>
              <a:off x="7373815" y="2241713"/>
              <a:ext cx="269631" cy="2579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/>
            <p:cNvSpPr/>
            <p:nvPr/>
          </p:nvSpPr>
          <p:spPr>
            <a:xfrm>
              <a:off x="7819292" y="279269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/>
            <p:cNvSpPr/>
            <p:nvPr/>
          </p:nvSpPr>
          <p:spPr>
            <a:xfrm>
              <a:off x="6904892" y="279269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2 32"/>
            <p:cNvCxnSpPr>
              <a:stCxn id="32" idx="3"/>
              <a:endCxn id="34" idx="7"/>
            </p:cNvCxnSpPr>
            <p:nvPr/>
          </p:nvCxnSpPr>
          <p:spPr>
            <a:xfrm flipH="1">
              <a:off x="7135036" y="246185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32" idx="5"/>
              <a:endCxn id="33" idx="1"/>
            </p:cNvCxnSpPr>
            <p:nvPr/>
          </p:nvCxnSpPr>
          <p:spPr>
            <a:xfrm>
              <a:off x="7603959" y="246185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/>
            <p:cNvSpPr/>
            <p:nvPr/>
          </p:nvSpPr>
          <p:spPr>
            <a:xfrm>
              <a:off x="8304256" y="3381454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2 35"/>
            <p:cNvCxnSpPr/>
            <p:nvPr/>
          </p:nvCxnSpPr>
          <p:spPr>
            <a:xfrm>
              <a:off x="8088923" y="3050607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e 36"/>
            <p:cNvSpPr/>
            <p:nvPr/>
          </p:nvSpPr>
          <p:spPr>
            <a:xfrm>
              <a:off x="7373815" y="3369731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7568790" y="302716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e 40"/>
            <p:cNvSpPr/>
            <p:nvPr/>
          </p:nvSpPr>
          <p:spPr>
            <a:xfrm>
              <a:off x="6904893" y="3395779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2" name="Connettore 2 41"/>
            <p:cNvCxnSpPr/>
            <p:nvPr/>
          </p:nvCxnSpPr>
          <p:spPr>
            <a:xfrm flipH="1">
              <a:off x="7027986" y="3050607"/>
              <a:ext cx="10793" cy="34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e 42"/>
            <p:cNvSpPr/>
            <p:nvPr/>
          </p:nvSpPr>
          <p:spPr>
            <a:xfrm>
              <a:off x="7387384" y="3980621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4" name="Connettore 2 43"/>
            <p:cNvCxnSpPr/>
            <p:nvPr/>
          </p:nvCxnSpPr>
          <p:spPr>
            <a:xfrm>
              <a:off x="7497824" y="3635449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e 46"/>
            <p:cNvSpPr/>
            <p:nvPr/>
          </p:nvSpPr>
          <p:spPr>
            <a:xfrm>
              <a:off x="7767455" y="3970209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8" name="Connettore 2 47"/>
            <p:cNvCxnSpPr/>
            <p:nvPr/>
          </p:nvCxnSpPr>
          <p:spPr>
            <a:xfrm>
              <a:off x="7552122" y="3639362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e 48"/>
            <p:cNvSpPr/>
            <p:nvPr/>
          </p:nvSpPr>
          <p:spPr>
            <a:xfrm>
              <a:off x="8315979" y="4009270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0" name="Connettore 2 49"/>
            <p:cNvCxnSpPr/>
            <p:nvPr/>
          </p:nvCxnSpPr>
          <p:spPr>
            <a:xfrm>
              <a:off x="8426419" y="3664098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8696050" y="399885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2" name="Connettore 2 51"/>
            <p:cNvCxnSpPr/>
            <p:nvPr/>
          </p:nvCxnSpPr>
          <p:spPr>
            <a:xfrm>
              <a:off x="8480717" y="366801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o 63"/>
          <p:cNvGrpSpPr/>
          <p:nvPr/>
        </p:nvGrpSpPr>
        <p:grpSpPr>
          <a:xfrm>
            <a:off x="5607949" y="4136936"/>
            <a:ext cx="815999" cy="1417182"/>
            <a:chOff x="5267979" y="2104950"/>
            <a:chExt cx="815999" cy="1417182"/>
          </a:xfrm>
        </p:grpSpPr>
        <p:sp>
          <p:nvSpPr>
            <p:cNvPr id="56" name="Ovale 55"/>
            <p:cNvSpPr/>
            <p:nvPr/>
          </p:nvSpPr>
          <p:spPr>
            <a:xfrm>
              <a:off x="5267979" y="2104950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Ovale 56"/>
            <p:cNvSpPr/>
            <p:nvPr/>
          </p:nvSpPr>
          <p:spPr>
            <a:xfrm>
              <a:off x="5814347" y="2675466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Ovale 57"/>
            <p:cNvSpPr/>
            <p:nvPr/>
          </p:nvSpPr>
          <p:spPr>
            <a:xfrm>
              <a:off x="5417000" y="3264224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9" name="Connettore 2 58"/>
            <p:cNvCxnSpPr>
              <a:endCxn id="57" idx="1"/>
            </p:cNvCxnSpPr>
            <p:nvPr/>
          </p:nvCxnSpPr>
          <p:spPr>
            <a:xfrm>
              <a:off x="5470359" y="2325088"/>
              <a:ext cx="383475" cy="388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2 60"/>
            <p:cNvCxnSpPr/>
            <p:nvPr/>
          </p:nvCxnSpPr>
          <p:spPr>
            <a:xfrm flipH="1">
              <a:off x="5599014" y="2909928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asellaDiTesto 61"/>
          <p:cNvSpPr txBox="1"/>
          <p:nvPr/>
        </p:nvSpPr>
        <p:spPr>
          <a:xfrm>
            <a:off x="2132738" y="14855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Document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7856566" y="153963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Document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79290" y="567685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Query </a:t>
            </a:r>
            <a:r>
              <a:rPr lang="it-IT" b="1" dirty="0" err="1" smtClean="0"/>
              <a:t>q</a:t>
            </a:r>
            <a:endParaRPr lang="it-IT" b="1" dirty="0"/>
          </a:p>
        </p:txBody>
      </p:sp>
      <p:sp>
        <p:nvSpPr>
          <p:cNvPr id="68" name="Arco 67"/>
          <p:cNvSpPr/>
          <p:nvPr/>
        </p:nvSpPr>
        <p:spPr>
          <a:xfrm rot="19774276" flipH="1" flipV="1">
            <a:off x="6165760" y="3012649"/>
            <a:ext cx="5176024" cy="1608700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Arco 68"/>
          <p:cNvSpPr/>
          <p:nvPr/>
        </p:nvSpPr>
        <p:spPr>
          <a:xfrm rot="2681431" flipV="1">
            <a:off x="1346978" y="2418937"/>
            <a:ext cx="5015875" cy="1924747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CasellaDiTesto 70"/>
          <p:cNvSpPr txBox="1"/>
          <p:nvPr/>
        </p:nvSpPr>
        <p:spPr>
          <a:xfrm>
            <a:off x="152400" y="6142894"/>
            <a:ext cx="1193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Please</a:t>
            </a:r>
            <a:r>
              <a:rPr lang="it-IT" dirty="0" smtClean="0"/>
              <a:t> note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Query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an “</a:t>
            </a:r>
            <a:r>
              <a:rPr lang="it-IT" dirty="0" err="1" smtClean="0"/>
              <a:t>XPath</a:t>
            </a:r>
            <a:r>
              <a:rPr lang="it-IT" dirty="0" smtClean="0"/>
              <a:t>” </a:t>
            </a:r>
            <a:r>
              <a:rPr lang="it-IT" dirty="0" err="1" smtClean="0"/>
              <a:t>one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searches</a:t>
            </a:r>
            <a:r>
              <a:rPr lang="it-IT" dirty="0" smtClean="0"/>
              <a:t> for the </a:t>
            </a:r>
            <a:r>
              <a:rPr lang="it-IT" dirty="0" err="1" smtClean="0"/>
              <a:t>semantic</a:t>
            </a:r>
            <a:r>
              <a:rPr lang="it-IT" dirty="0" smtClean="0"/>
              <a:t> </a:t>
            </a:r>
            <a:r>
              <a:rPr lang="it-IT" dirty="0" err="1" smtClean="0"/>
              <a:t>annotations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4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63" grpId="0"/>
      <p:bldP spid="66" grpId="0"/>
      <p:bldP spid="68" grpId="0" animBg="1"/>
      <p:bldP spid="69" grpId="0" animBg="1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o 51"/>
          <p:cNvGrpSpPr/>
          <p:nvPr/>
        </p:nvGrpSpPr>
        <p:grpSpPr>
          <a:xfrm>
            <a:off x="2218017" y="821930"/>
            <a:ext cx="1668995" cy="1411974"/>
            <a:chOff x="3974123" y="2203943"/>
            <a:chExt cx="1668995" cy="1411974"/>
          </a:xfrm>
        </p:grpSpPr>
        <p:sp>
          <p:nvSpPr>
            <p:cNvPr id="53" name="Ovale 52"/>
            <p:cNvSpPr/>
            <p:nvPr/>
          </p:nvSpPr>
          <p:spPr>
            <a:xfrm>
              <a:off x="4443046" y="2203943"/>
              <a:ext cx="269631" cy="2579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4888523" y="275492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e 54"/>
            <p:cNvSpPr/>
            <p:nvPr/>
          </p:nvSpPr>
          <p:spPr>
            <a:xfrm>
              <a:off x="3974123" y="275492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6" name="Connettore 2 55"/>
            <p:cNvCxnSpPr>
              <a:stCxn id="68" idx="3"/>
              <a:endCxn id="70" idx="7"/>
            </p:cNvCxnSpPr>
            <p:nvPr/>
          </p:nvCxnSpPr>
          <p:spPr>
            <a:xfrm flipH="1">
              <a:off x="4204267" y="242408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/>
            <p:cNvCxnSpPr>
              <a:stCxn id="68" idx="5"/>
              <a:endCxn id="69" idx="1"/>
            </p:cNvCxnSpPr>
            <p:nvPr/>
          </p:nvCxnSpPr>
          <p:spPr>
            <a:xfrm>
              <a:off x="4673190" y="242408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e 57"/>
            <p:cNvSpPr/>
            <p:nvPr/>
          </p:nvSpPr>
          <p:spPr>
            <a:xfrm>
              <a:off x="5373487" y="3343684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9" name="Connettore 2 58"/>
            <p:cNvCxnSpPr/>
            <p:nvPr/>
          </p:nvCxnSpPr>
          <p:spPr>
            <a:xfrm>
              <a:off x="5158154" y="3012837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e 59"/>
            <p:cNvSpPr/>
            <p:nvPr/>
          </p:nvSpPr>
          <p:spPr>
            <a:xfrm>
              <a:off x="4443046" y="3331961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1" name="Connettore 2 60"/>
            <p:cNvCxnSpPr/>
            <p:nvPr/>
          </p:nvCxnSpPr>
          <p:spPr>
            <a:xfrm flipH="1">
              <a:off x="4638021" y="298939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e 61"/>
            <p:cNvSpPr/>
            <p:nvPr/>
          </p:nvSpPr>
          <p:spPr>
            <a:xfrm>
              <a:off x="4912899" y="3358008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3" name="Connettore 2 62"/>
            <p:cNvCxnSpPr>
              <a:stCxn id="69" idx="4"/>
            </p:cNvCxnSpPr>
            <p:nvPr/>
          </p:nvCxnSpPr>
          <p:spPr>
            <a:xfrm>
              <a:off x="5023339" y="3012836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e 63"/>
            <p:cNvSpPr/>
            <p:nvPr/>
          </p:nvSpPr>
          <p:spPr>
            <a:xfrm>
              <a:off x="3974124" y="3358009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5" name="Connettore 2 64"/>
            <p:cNvCxnSpPr/>
            <p:nvPr/>
          </p:nvCxnSpPr>
          <p:spPr>
            <a:xfrm flipH="1">
              <a:off x="4097217" y="3012837"/>
              <a:ext cx="10793" cy="34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>
            <a:off x="5690145" y="2861916"/>
            <a:ext cx="815999" cy="1417182"/>
            <a:chOff x="5267979" y="2104950"/>
            <a:chExt cx="815999" cy="1417182"/>
          </a:xfrm>
        </p:grpSpPr>
        <p:sp>
          <p:nvSpPr>
            <p:cNvPr id="87" name="Ovale 86"/>
            <p:cNvSpPr/>
            <p:nvPr/>
          </p:nvSpPr>
          <p:spPr>
            <a:xfrm>
              <a:off x="5267979" y="2104950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/>
            <p:cNvSpPr/>
            <p:nvPr/>
          </p:nvSpPr>
          <p:spPr>
            <a:xfrm>
              <a:off x="5814347" y="2675466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/>
            <p:cNvSpPr/>
            <p:nvPr/>
          </p:nvSpPr>
          <p:spPr>
            <a:xfrm>
              <a:off x="5417000" y="3264224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0" name="Connettore 2 89"/>
            <p:cNvCxnSpPr/>
            <p:nvPr/>
          </p:nvCxnSpPr>
          <p:spPr>
            <a:xfrm>
              <a:off x="5470359" y="2325088"/>
              <a:ext cx="383475" cy="388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/>
            <p:cNvCxnSpPr/>
            <p:nvPr/>
          </p:nvCxnSpPr>
          <p:spPr>
            <a:xfrm flipH="1">
              <a:off x="5599014" y="2909928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asellaDiTesto 91"/>
          <p:cNvSpPr txBox="1"/>
          <p:nvPr/>
        </p:nvSpPr>
        <p:spPr>
          <a:xfrm>
            <a:off x="2125148" y="31364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Document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7882841" y="30543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Document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5347343" y="22658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Query </a:t>
            </a:r>
            <a:r>
              <a:rPr lang="it-IT" b="1" dirty="0" err="1" smtClean="0"/>
              <a:t>q</a:t>
            </a:r>
            <a:endParaRPr lang="it-IT" b="1" dirty="0"/>
          </a:p>
        </p:txBody>
      </p:sp>
      <p:sp>
        <p:nvSpPr>
          <p:cNvPr id="95" name="Arco 94"/>
          <p:cNvSpPr/>
          <p:nvPr/>
        </p:nvSpPr>
        <p:spPr>
          <a:xfrm rot="19774276" flipH="1" flipV="1">
            <a:off x="6383280" y="1519747"/>
            <a:ext cx="5176024" cy="1608700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sellaDiTesto 96"/>
              <p:cNvSpPr txBox="1"/>
              <p:nvPr/>
            </p:nvSpPr>
            <p:spPr>
              <a:xfrm>
                <a:off x="2553526" y="4491099"/>
                <a:ext cx="68730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We </a:t>
                </a:r>
                <a:r>
                  <a:rPr lang="it-IT" dirty="0" err="1" smtClean="0"/>
                  <a:t>could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different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results</a:t>
                </a:r>
                <a:r>
                  <a:rPr lang="it-IT" dirty="0" smtClean="0"/>
                  <a:t>:</a:t>
                </a:r>
              </a:p>
              <a:p>
                <a:pPr marL="742950" lvl="1" indent="-285750">
                  <a:buFont typeface="Wingdings" charset="2"/>
                  <a:buChar char="§"/>
                </a:pPr>
                <a:r>
                  <a:rPr lang="it-IT" dirty="0" smtClean="0"/>
                  <a:t>For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document</a:t>
                </a:r>
                <a:r>
                  <a:rPr lang="it-IT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extract</a:t>
                </a:r>
                <a:r>
                  <a:rPr lang="it-IT" dirty="0" smtClean="0"/>
                  <a:t> the sub-</a:t>
                </a:r>
                <a:r>
                  <a:rPr lang="it-IT" dirty="0" err="1" smtClean="0"/>
                  <a:t>document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matching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exactely</a:t>
                </a:r>
                <a:r>
                  <a:rPr lang="it-IT" dirty="0" smtClean="0"/>
                  <a:t> with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charset="0"/>
                        <a:ea typeface="Ayuthaya" charset="-34"/>
                        <a:cs typeface="Ayuthaya" charset="-34"/>
                      </a:rPr>
                      <m:t>𝑞</m:t>
                    </m:r>
                  </m:oMath>
                </a14:m>
                <a:endParaRPr lang="it-IT" dirty="0" smtClean="0"/>
              </a:p>
              <a:p>
                <a:pPr marL="742950" lvl="1" indent="-285750">
                  <a:buFont typeface="Wingdings" charset="2"/>
                  <a:buChar char="§"/>
                </a:pPr>
                <a:r>
                  <a:rPr lang="it-IT" dirty="0" smtClean="0"/>
                  <a:t>Aggregate the information of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final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document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</m:oMath>
                </a14:m>
                <a:endParaRPr lang="it-IT" dirty="0" smtClean="0"/>
              </a:p>
              <a:p>
                <a:pPr marL="742950" lvl="1" indent="-285750">
                  <a:buFont typeface="Wingdings" charset="2"/>
                  <a:buChar char="§"/>
                </a:pPr>
                <a:r>
                  <a:rPr lang="it-IT" b="1" i="1" u="sng" dirty="0" smtClean="0"/>
                  <a:t>DEMO</a:t>
                </a:r>
                <a:endParaRPr lang="it-IT" b="1" i="1" u="sng" dirty="0"/>
              </a:p>
            </p:txBody>
          </p:sp>
        </mc:Choice>
        <mc:Fallback>
          <p:sp>
            <p:nvSpPr>
              <p:cNvPr id="97" name="CasellaDiTes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526" y="4491099"/>
                <a:ext cx="6873086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799" t="-2083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co 98"/>
          <p:cNvSpPr/>
          <p:nvPr/>
        </p:nvSpPr>
        <p:spPr>
          <a:xfrm rot="2681431" flipV="1">
            <a:off x="1147171" y="817781"/>
            <a:ext cx="5015875" cy="1924747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1" name="Gruppo 100"/>
          <p:cNvGrpSpPr/>
          <p:nvPr/>
        </p:nvGrpSpPr>
        <p:grpSpPr>
          <a:xfrm>
            <a:off x="7723377" y="682980"/>
            <a:ext cx="2060789" cy="2025465"/>
            <a:chOff x="6904892" y="2241713"/>
            <a:chExt cx="2060789" cy="2025465"/>
          </a:xfrm>
        </p:grpSpPr>
        <p:sp>
          <p:nvSpPr>
            <p:cNvPr id="102" name="Ovale 101"/>
            <p:cNvSpPr/>
            <p:nvPr/>
          </p:nvSpPr>
          <p:spPr>
            <a:xfrm>
              <a:off x="7373815" y="2241713"/>
              <a:ext cx="269631" cy="2579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/>
            <p:cNvSpPr/>
            <p:nvPr/>
          </p:nvSpPr>
          <p:spPr>
            <a:xfrm>
              <a:off x="7819292" y="279269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/>
            <p:cNvSpPr/>
            <p:nvPr/>
          </p:nvSpPr>
          <p:spPr>
            <a:xfrm>
              <a:off x="6904892" y="279269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5" name="Connettore 2 104"/>
            <p:cNvCxnSpPr/>
            <p:nvPr/>
          </p:nvCxnSpPr>
          <p:spPr>
            <a:xfrm flipH="1">
              <a:off x="7135036" y="246185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2 105"/>
            <p:cNvCxnSpPr/>
            <p:nvPr/>
          </p:nvCxnSpPr>
          <p:spPr>
            <a:xfrm>
              <a:off x="7603959" y="246185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e 106"/>
            <p:cNvSpPr/>
            <p:nvPr/>
          </p:nvSpPr>
          <p:spPr>
            <a:xfrm>
              <a:off x="8304256" y="3381454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8" name="Connettore 2 107"/>
            <p:cNvCxnSpPr/>
            <p:nvPr/>
          </p:nvCxnSpPr>
          <p:spPr>
            <a:xfrm>
              <a:off x="8088923" y="3050607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e 108"/>
            <p:cNvSpPr/>
            <p:nvPr/>
          </p:nvSpPr>
          <p:spPr>
            <a:xfrm>
              <a:off x="7373815" y="3369731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0" name="Connettore 2 109"/>
            <p:cNvCxnSpPr/>
            <p:nvPr/>
          </p:nvCxnSpPr>
          <p:spPr>
            <a:xfrm flipH="1">
              <a:off x="7568790" y="302716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e 110"/>
            <p:cNvSpPr/>
            <p:nvPr/>
          </p:nvSpPr>
          <p:spPr>
            <a:xfrm>
              <a:off x="6904893" y="3395779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2" name="Connettore 2 111"/>
            <p:cNvCxnSpPr/>
            <p:nvPr/>
          </p:nvCxnSpPr>
          <p:spPr>
            <a:xfrm flipH="1">
              <a:off x="7027986" y="3050607"/>
              <a:ext cx="10793" cy="34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e 112"/>
            <p:cNvSpPr/>
            <p:nvPr/>
          </p:nvSpPr>
          <p:spPr>
            <a:xfrm>
              <a:off x="7387384" y="3980621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4" name="Connettore 2 113"/>
            <p:cNvCxnSpPr/>
            <p:nvPr/>
          </p:nvCxnSpPr>
          <p:spPr>
            <a:xfrm>
              <a:off x="7497824" y="3635449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e 114"/>
            <p:cNvSpPr/>
            <p:nvPr/>
          </p:nvSpPr>
          <p:spPr>
            <a:xfrm>
              <a:off x="7767455" y="3970209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6" name="Connettore 2 115"/>
            <p:cNvCxnSpPr/>
            <p:nvPr/>
          </p:nvCxnSpPr>
          <p:spPr>
            <a:xfrm>
              <a:off x="7552122" y="3639362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e 116"/>
            <p:cNvSpPr/>
            <p:nvPr/>
          </p:nvSpPr>
          <p:spPr>
            <a:xfrm>
              <a:off x="8315979" y="4009270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8" name="Connettore 2 117"/>
            <p:cNvCxnSpPr/>
            <p:nvPr/>
          </p:nvCxnSpPr>
          <p:spPr>
            <a:xfrm>
              <a:off x="8426419" y="3664098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e 118"/>
            <p:cNvSpPr/>
            <p:nvPr/>
          </p:nvSpPr>
          <p:spPr>
            <a:xfrm>
              <a:off x="8696050" y="399885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0" name="Connettore 2 119"/>
            <p:cNvCxnSpPr/>
            <p:nvPr/>
          </p:nvCxnSpPr>
          <p:spPr>
            <a:xfrm>
              <a:off x="8480717" y="366801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o 51"/>
          <p:cNvGrpSpPr/>
          <p:nvPr/>
        </p:nvGrpSpPr>
        <p:grpSpPr>
          <a:xfrm>
            <a:off x="2380961" y="1233965"/>
            <a:ext cx="1064445" cy="1015115"/>
            <a:chOff x="3974123" y="2203943"/>
            <a:chExt cx="1668995" cy="1411974"/>
          </a:xfrm>
        </p:grpSpPr>
        <p:sp>
          <p:nvSpPr>
            <p:cNvPr id="53" name="Ovale 52"/>
            <p:cNvSpPr/>
            <p:nvPr/>
          </p:nvSpPr>
          <p:spPr>
            <a:xfrm>
              <a:off x="4443046" y="2203943"/>
              <a:ext cx="269631" cy="2579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4888523" y="275492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e 54"/>
            <p:cNvSpPr/>
            <p:nvPr/>
          </p:nvSpPr>
          <p:spPr>
            <a:xfrm>
              <a:off x="3974123" y="275492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6" name="Connettore 2 55"/>
            <p:cNvCxnSpPr/>
            <p:nvPr/>
          </p:nvCxnSpPr>
          <p:spPr>
            <a:xfrm flipH="1">
              <a:off x="4204267" y="242408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/>
            <p:cNvCxnSpPr/>
            <p:nvPr/>
          </p:nvCxnSpPr>
          <p:spPr>
            <a:xfrm>
              <a:off x="4673190" y="242408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e 57"/>
            <p:cNvSpPr/>
            <p:nvPr/>
          </p:nvSpPr>
          <p:spPr>
            <a:xfrm>
              <a:off x="5373487" y="3343684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9" name="Connettore 2 58"/>
            <p:cNvCxnSpPr/>
            <p:nvPr/>
          </p:nvCxnSpPr>
          <p:spPr>
            <a:xfrm>
              <a:off x="5158154" y="3012837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e 59"/>
            <p:cNvSpPr/>
            <p:nvPr/>
          </p:nvSpPr>
          <p:spPr>
            <a:xfrm>
              <a:off x="4443046" y="3331961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1" name="Connettore 2 60"/>
            <p:cNvCxnSpPr/>
            <p:nvPr/>
          </p:nvCxnSpPr>
          <p:spPr>
            <a:xfrm flipH="1">
              <a:off x="4638021" y="298939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e 61"/>
            <p:cNvSpPr/>
            <p:nvPr/>
          </p:nvSpPr>
          <p:spPr>
            <a:xfrm>
              <a:off x="4912899" y="3358008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3" name="Connettore 2 62"/>
            <p:cNvCxnSpPr/>
            <p:nvPr/>
          </p:nvCxnSpPr>
          <p:spPr>
            <a:xfrm>
              <a:off x="5023339" y="3012836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e 63"/>
            <p:cNvSpPr/>
            <p:nvPr/>
          </p:nvSpPr>
          <p:spPr>
            <a:xfrm>
              <a:off x="3974124" y="3358009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5" name="Connettore 2 64"/>
            <p:cNvCxnSpPr/>
            <p:nvPr/>
          </p:nvCxnSpPr>
          <p:spPr>
            <a:xfrm flipH="1">
              <a:off x="4097217" y="3012837"/>
              <a:ext cx="10793" cy="34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>
            <a:off x="5694911" y="2314064"/>
            <a:ext cx="815999" cy="1417182"/>
            <a:chOff x="5267979" y="2104950"/>
            <a:chExt cx="815999" cy="1417182"/>
          </a:xfrm>
        </p:grpSpPr>
        <p:sp>
          <p:nvSpPr>
            <p:cNvPr id="87" name="Ovale 86"/>
            <p:cNvSpPr/>
            <p:nvPr/>
          </p:nvSpPr>
          <p:spPr>
            <a:xfrm>
              <a:off x="5267979" y="2104950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/>
            <p:cNvSpPr/>
            <p:nvPr/>
          </p:nvSpPr>
          <p:spPr>
            <a:xfrm>
              <a:off x="5814347" y="2675466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/>
            <p:cNvSpPr/>
            <p:nvPr/>
          </p:nvSpPr>
          <p:spPr>
            <a:xfrm>
              <a:off x="5417000" y="3264224"/>
              <a:ext cx="269631" cy="2579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0" name="Connettore 2 89"/>
            <p:cNvCxnSpPr/>
            <p:nvPr/>
          </p:nvCxnSpPr>
          <p:spPr>
            <a:xfrm>
              <a:off x="5470359" y="2325088"/>
              <a:ext cx="383475" cy="388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/>
            <p:cNvCxnSpPr/>
            <p:nvPr/>
          </p:nvCxnSpPr>
          <p:spPr>
            <a:xfrm flipH="1">
              <a:off x="5599014" y="2909928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Arco 94"/>
          <p:cNvSpPr/>
          <p:nvPr/>
        </p:nvSpPr>
        <p:spPr>
          <a:xfrm rot="19774276" flipH="1" flipV="1">
            <a:off x="6423447" y="909446"/>
            <a:ext cx="5176024" cy="1608700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Arco 98"/>
          <p:cNvSpPr/>
          <p:nvPr/>
        </p:nvSpPr>
        <p:spPr>
          <a:xfrm rot="2681431" flipV="1">
            <a:off x="1508000" y="-60036"/>
            <a:ext cx="4808283" cy="2865552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1" name="Gruppo 100"/>
          <p:cNvGrpSpPr/>
          <p:nvPr/>
        </p:nvGrpSpPr>
        <p:grpSpPr>
          <a:xfrm>
            <a:off x="8266842" y="1030247"/>
            <a:ext cx="1408900" cy="1199677"/>
            <a:chOff x="6904892" y="2241713"/>
            <a:chExt cx="2060789" cy="2025465"/>
          </a:xfrm>
        </p:grpSpPr>
        <p:sp>
          <p:nvSpPr>
            <p:cNvPr id="102" name="Ovale 101"/>
            <p:cNvSpPr/>
            <p:nvPr/>
          </p:nvSpPr>
          <p:spPr>
            <a:xfrm>
              <a:off x="7373815" y="2241713"/>
              <a:ext cx="269631" cy="2579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/>
            <p:cNvSpPr/>
            <p:nvPr/>
          </p:nvSpPr>
          <p:spPr>
            <a:xfrm>
              <a:off x="7819292" y="279269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/>
            <p:cNvSpPr/>
            <p:nvPr/>
          </p:nvSpPr>
          <p:spPr>
            <a:xfrm>
              <a:off x="6904892" y="279269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5" name="Connettore 2 104"/>
            <p:cNvCxnSpPr/>
            <p:nvPr/>
          </p:nvCxnSpPr>
          <p:spPr>
            <a:xfrm flipH="1">
              <a:off x="7135036" y="246185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2 105"/>
            <p:cNvCxnSpPr/>
            <p:nvPr/>
          </p:nvCxnSpPr>
          <p:spPr>
            <a:xfrm>
              <a:off x="7603959" y="246185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e 106"/>
            <p:cNvSpPr/>
            <p:nvPr/>
          </p:nvSpPr>
          <p:spPr>
            <a:xfrm>
              <a:off x="8304256" y="3381454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8" name="Connettore 2 107"/>
            <p:cNvCxnSpPr/>
            <p:nvPr/>
          </p:nvCxnSpPr>
          <p:spPr>
            <a:xfrm>
              <a:off x="8088923" y="3050607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e 108"/>
            <p:cNvSpPr/>
            <p:nvPr/>
          </p:nvSpPr>
          <p:spPr>
            <a:xfrm>
              <a:off x="7373815" y="3369731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0" name="Connettore 2 109"/>
            <p:cNvCxnSpPr/>
            <p:nvPr/>
          </p:nvCxnSpPr>
          <p:spPr>
            <a:xfrm flipH="1">
              <a:off x="7568790" y="3027161"/>
              <a:ext cx="278266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e 110"/>
            <p:cNvSpPr/>
            <p:nvPr/>
          </p:nvSpPr>
          <p:spPr>
            <a:xfrm>
              <a:off x="6904893" y="3395779"/>
              <a:ext cx="269631" cy="2579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2" name="Connettore 2 111"/>
            <p:cNvCxnSpPr/>
            <p:nvPr/>
          </p:nvCxnSpPr>
          <p:spPr>
            <a:xfrm flipH="1">
              <a:off x="7027986" y="3050607"/>
              <a:ext cx="10793" cy="345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e 112"/>
            <p:cNvSpPr/>
            <p:nvPr/>
          </p:nvSpPr>
          <p:spPr>
            <a:xfrm>
              <a:off x="7387384" y="3980621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4" name="Connettore 2 113"/>
            <p:cNvCxnSpPr/>
            <p:nvPr/>
          </p:nvCxnSpPr>
          <p:spPr>
            <a:xfrm>
              <a:off x="7497824" y="3635449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e 114"/>
            <p:cNvSpPr/>
            <p:nvPr/>
          </p:nvSpPr>
          <p:spPr>
            <a:xfrm>
              <a:off x="7767455" y="3970209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6" name="Connettore 2 115"/>
            <p:cNvCxnSpPr/>
            <p:nvPr/>
          </p:nvCxnSpPr>
          <p:spPr>
            <a:xfrm>
              <a:off x="7552122" y="3639362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e 116"/>
            <p:cNvSpPr/>
            <p:nvPr/>
          </p:nvSpPr>
          <p:spPr>
            <a:xfrm>
              <a:off x="8315979" y="4009270"/>
              <a:ext cx="269631" cy="2579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8" name="Connettore 2 117"/>
            <p:cNvCxnSpPr/>
            <p:nvPr/>
          </p:nvCxnSpPr>
          <p:spPr>
            <a:xfrm>
              <a:off x="8426419" y="3664098"/>
              <a:ext cx="2474" cy="382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e 118"/>
            <p:cNvSpPr/>
            <p:nvPr/>
          </p:nvSpPr>
          <p:spPr>
            <a:xfrm>
              <a:off x="8696050" y="3998858"/>
              <a:ext cx="269631" cy="25790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0" name="Connettore 2 119"/>
            <p:cNvCxnSpPr/>
            <p:nvPr/>
          </p:nvCxnSpPr>
          <p:spPr>
            <a:xfrm>
              <a:off x="8480717" y="3668011"/>
              <a:ext cx="254820" cy="368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1"/>
          <a:stretch/>
        </p:blipFill>
        <p:spPr>
          <a:xfrm>
            <a:off x="6828668" y="4277788"/>
            <a:ext cx="2683736" cy="2445740"/>
          </a:xfrm>
          <a:prstGeom prst="rect">
            <a:avLst/>
          </a:prstGeom>
        </p:spPr>
      </p:pic>
      <p:sp>
        <p:nvSpPr>
          <p:cNvPr id="5" name="Freccia bidirezionale verticale 4"/>
          <p:cNvSpPr/>
          <p:nvPr/>
        </p:nvSpPr>
        <p:spPr>
          <a:xfrm rot="19036835">
            <a:off x="6370680" y="3785403"/>
            <a:ext cx="604669" cy="1025879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CasellaDiTesto 65"/>
          <p:cNvSpPr txBox="1"/>
          <p:nvPr/>
        </p:nvSpPr>
        <p:spPr>
          <a:xfrm>
            <a:off x="9648562" y="497196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Ontology</a:t>
            </a:r>
            <a:endParaRPr lang="it-IT" b="1" dirty="0"/>
          </a:p>
        </p:txBody>
      </p:sp>
      <p:pic>
        <p:nvPicPr>
          <p:cNvPr id="2054" name="Picture 6" descr="ttps://www.msimaging.com/wp-content/uploads/2014/05/Paper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0" y="3953558"/>
            <a:ext cx="1854017" cy="27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ccia destra con strisce 5"/>
          <p:cNvSpPr/>
          <p:nvPr/>
        </p:nvSpPr>
        <p:spPr>
          <a:xfrm rot="8495354">
            <a:off x="5293665" y="4651793"/>
            <a:ext cx="1141890" cy="640342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/>
          <p:cNvSpPr txBox="1"/>
          <p:nvPr/>
        </p:nvSpPr>
        <p:spPr>
          <a:xfrm>
            <a:off x="1686148" y="498781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Final</a:t>
            </a:r>
            <a:r>
              <a:rPr lang="it-IT" dirty="0" smtClean="0"/>
              <a:t> Reports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660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6" grpId="0"/>
      <p:bldP spid="6" grpId="0" animBg="1"/>
      <p:bldP spid="67" grpId="0"/>
    </p:bldLst>
  </p:timing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62</TotalTime>
  <Words>296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Ayuthaya</vt:lpstr>
      <vt:lpstr>Baskerville</vt:lpstr>
      <vt:lpstr>Calibri</vt:lpstr>
      <vt:lpstr>Cambria Math</vt:lpstr>
      <vt:lpstr>Century Gothic</vt:lpstr>
      <vt:lpstr>Consolas</vt:lpstr>
      <vt:lpstr>Wingdings</vt:lpstr>
      <vt:lpstr>Arial</vt:lpstr>
      <vt:lpstr>Scia di vapore</vt:lpstr>
      <vt:lpstr>Data integration on the run</vt:lpstr>
      <vt:lpstr>Presentazione di PowerPoint</vt:lpstr>
      <vt:lpstr>Use casE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 on the run</dc:title>
  <dc:creator>Utente di Microsoft Office</dc:creator>
  <cp:lastModifiedBy>Utente di Microsoft Office</cp:lastModifiedBy>
  <cp:revision>8</cp:revision>
  <dcterms:created xsi:type="dcterms:W3CDTF">2016-08-06T20:54:51Z</dcterms:created>
  <dcterms:modified xsi:type="dcterms:W3CDTF">2016-08-06T22:39:29Z</dcterms:modified>
</cp:coreProperties>
</file>