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2ba0b6cc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32ba0b6cc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2ba0b6cc_4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32ba0b6cc_4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2ba0b6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2ba0b6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Early results indicated that consumer sentiment does a better job of classifying interest rates than unemployment rates (with an accuracy around .7) when using logistic regression. However, we discovered the model was predicting all observations as increasing. Because there were many months when the interest rate did not change after many months</a:t>
            </a:r>
            <a:endParaRPr sz="14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2ba0b6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32ba0b6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afe3cc3ef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afe3cc3ef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afe3cc3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afe3cc3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2ba0b6c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2ba0b6c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afe3cc3ef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afe3cc3ef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fe3cc3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fe3cc3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fe3cc3e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fe3cc3e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2ba0b6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2ba0b6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32ba0b6cc_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32ba0b6cc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2ba0b6cc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2ba0b6cc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32ba0b6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32ba0b6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Lato"/>
                <a:ea typeface="Lato"/>
                <a:cs typeface="Lato"/>
                <a:sym typeface="Lato"/>
              </a:rPr>
              <a:t>Algorithms investigated: Logistic regression with Grid Search CV, Linear SVM Classifier, Decision Tree Classifiers (with Bagging and Gradient Boosting)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Consumer Sentiment of Future Trends in the Economy </a:t>
            </a:r>
            <a:endParaRPr/>
          </a:p>
        </p:txBody>
      </p:sp>
      <p:sp>
        <p:nvSpPr>
          <p:cNvPr id="87" name="Google Shape;87;p13"/>
          <p:cNvSpPr txBox="1"/>
          <p:nvPr>
            <p:ph idx="4294967295" type="subTitle"/>
          </p:nvPr>
        </p:nvSpPr>
        <p:spPr>
          <a:xfrm>
            <a:off x="729452" y="40139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rPr>
              <a:t>Jack Boydell, David Richardson, Madeline Van Slyke, Alex Bamberger</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73975" y="300275"/>
            <a:ext cx="88188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Consumer Sentiment  ~  Interest Rates </a:t>
            </a:r>
            <a:endParaRPr/>
          </a:p>
        </p:txBody>
      </p:sp>
      <p:sp>
        <p:nvSpPr>
          <p:cNvPr id="190" name="Google Shape;190;p22"/>
          <p:cNvSpPr txBox="1"/>
          <p:nvPr/>
        </p:nvSpPr>
        <p:spPr>
          <a:xfrm>
            <a:off x="315500" y="1355975"/>
            <a:ext cx="654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Model:</a:t>
            </a:r>
            <a:r>
              <a:rPr lang="en" sz="1800">
                <a:solidFill>
                  <a:schemeClr val="lt1"/>
                </a:solidFill>
                <a:latin typeface="Lato"/>
                <a:ea typeface="Lato"/>
                <a:cs typeface="Lato"/>
                <a:sym typeface="Lato"/>
              </a:rPr>
              <a:t> Linear Support Vector Machine (SVM)</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p:txBody>
      </p:sp>
      <p:sp>
        <p:nvSpPr>
          <p:cNvPr id="191" name="Google Shape;191;p22"/>
          <p:cNvSpPr/>
          <p:nvPr/>
        </p:nvSpPr>
        <p:spPr>
          <a:xfrm>
            <a:off x="3499288" y="3718875"/>
            <a:ext cx="641700" cy="293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1412675" y="2125350"/>
            <a:ext cx="291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Lato"/>
                <a:ea typeface="Lato"/>
                <a:cs typeface="Lato"/>
                <a:sym typeface="Lato"/>
              </a:rPr>
              <a:t>Feature Engineering</a:t>
            </a:r>
            <a:endParaRPr b="1" sz="1700">
              <a:solidFill>
                <a:schemeClr val="lt1"/>
              </a:solidFill>
              <a:latin typeface="Lato"/>
              <a:ea typeface="Lato"/>
              <a:cs typeface="Lato"/>
              <a:sym typeface="Lato"/>
            </a:endParaRPr>
          </a:p>
        </p:txBody>
      </p:sp>
      <p:sp>
        <p:nvSpPr>
          <p:cNvPr id="193" name="Google Shape;193;p22"/>
          <p:cNvSpPr txBox="1"/>
          <p:nvPr/>
        </p:nvSpPr>
        <p:spPr>
          <a:xfrm>
            <a:off x="5737000" y="1746263"/>
            <a:ext cx="342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Understanding Linear SVM:</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creates linear decision </a:t>
            </a:r>
            <a:r>
              <a:rPr lang="en">
                <a:solidFill>
                  <a:schemeClr val="lt1"/>
                </a:solidFill>
                <a:latin typeface="Lato"/>
                <a:ea typeface="Lato"/>
                <a:cs typeface="Lato"/>
                <a:sym typeface="Lato"/>
              </a:rPr>
              <a:t>boundary</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maximizes margin between classes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tries to minimize misclassification</a:t>
            </a:r>
            <a:endParaRPr>
              <a:solidFill>
                <a:schemeClr val="lt1"/>
              </a:solidFill>
              <a:latin typeface="Lato"/>
              <a:ea typeface="Lato"/>
              <a:cs typeface="Lato"/>
              <a:sym typeface="Lato"/>
            </a:endParaRPr>
          </a:p>
        </p:txBody>
      </p:sp>
      <p:sp>
        <p:nvSpPr>
          <p:cNvPr id="194" name="Google Shape;194;p22"/>
          <p:cNvSpPr/>
          <p:nvPr/>
        </p:nvSpPr>
        <p:spPr>
          <a:xfrm>
            <a:off x="6069250" y="2996625"/>
            <a:ext cx="2618400" cy="1815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2"/>
          <p:cNvCxnSpPr/>
          <p:nvPr/>
        </p:nvCxnSpPr>
        <p:spPr>
          <a:xfrm>
            <a:off x="6364150" y="3000375"/>
            <a:ext cx="2171100" cy="1807800"/>
          </a:xfrm>
          <a:prstGeom prst="straightConnector1">
            <a:avLst/>
          </a:prstGeom>
          <a:noFill/>
          <a:ln cap="flat" cmpd="sng" w="19050">
            <a:solidFill>
              <a:schemeClr val="dk2"/>
            </a:solidFill>
            <a:prstDash val="solid"/>
            <a:round/>
            <a:headEnd len="med" w="med" type="none"/>
            <a:tailEnd len="med" w="med" type="none"/>
          </a:ln>
        </p:spPr>
      </p:cxnSp>
      <p:cxnSp>
        <p:nvCxnSpPr>
          <p:cNvPr id="196" name="Google Shape;196;p22"/>
          <p:cNvCxnSpPr/>
          <p:nvPr/>
        </p:nvCxnSpPr>
        <p:spPr>
          <a:xfrm>
            <a:off x="6913900" y="3009700"/>
            <a:ext cx="1789200" cy="1472100"/>
          </a:xfrm>
          <a:prstGeom prst="straightConnector1">
            <a:avLst/>
          </a:prstGeom>
          <a:noFill/>
          <a:ln cap="flat" cmpd="sng" w="19050">
            <a:solidFill>
              <a:schemeClr val="dk1"/>
            </a:solidFill>
            <a:prstDash val="dash"/>
            <a:round/>
            <a:headEnd len="med" w="med" type="none"/>
            <a:tailEnd len="med" w="med" type="none"/>
          </a:ln>
        </p:spPr>
      </p:cxnSp>
      <p:cxnSp>
        <p:nvCxnSpPr>
          <p:cNvPr id="197" name="Google Shape;197;p22"/>
          <p:cNvCxnSpPr/>
          <p:nvPr/>
        </p:nvCxnSpPr>
        <p:spPr>
          <a:xfrm>
            <a:off x="6069250" y="3334175"/>
            <a:ext cx="1789200" cy="1472100"/>
          </a:xfrm>
          <a:prstGeom prst="straightConnector1">
            <a:avLst/>
          </a:prstGeom>
          <a:noFill/>
          <a:ln cap="flat" cmpd="sng" w="19050">
            <a:solidFill>
              <a:schemeClr val="dk1"/>
            </a:solidFill>
            <a:prstDash val="dash"/>
            <a:round/>
            <a:headEnd len="med" w="med" type="none"/>
            <a:tailEnd len="med" w="med" type="none"/>
          </a:ln>
        </p:spPr>
      </p:cxnSp>
      <p:sp>
        <p:nvSpPr>
          <p:cNvPr id="198" name="Google Shape;198;p22"/>
          <p:cNvSpPr/>
          <p:nvPr/>
        </p:nvSpPr>
        <p:spPr>
          <a:xfrm>
            <a:off x="6069250" y="3362075"/>
            <a:ext cx="1748400" cy="1444200"/>
          </a:xfrm>
          <a:prstGeom prst="rtTriangl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6934425" y="3000450"/>
            <a:ext cx="1749900" cy="1444200"/>
          </a:xfrm>
          <a:prstGeom prst="rtTriangl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677850" y="31028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8249550" y="31850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982650" y="34076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8249550" y="41284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8287450" y="37124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794625" y="3474700"/>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281400" y="386157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733750" y="403332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318675" y="4481800"/>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7379800" y="4332700"/>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6893950" y="443792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2"/>
          <p:cNvPicPr preferRelativeResize="0"/>
          <p:nvPr/>
        </p:nvPicPr>
        <p:blipFill>
          <a:blip r:embed="rId3">
            <a:alphaModFix/>
          </a:blip>
          <a:stretch>
            <a:fillRect/>
          </a:stretch>
        </p:blipFill>
        <p:spPr>
          <a:xfrm>
            <a:off x="148550" y="2828165"/>
            <a:ext cx="3204600" cy="2075110"/>
          </a:xfrm>
          <a:prstGeom prst="rect">
            <a:avLst/>
          </a:prstGeom>
          <a:noFill/>
          <a:ln>
            <a:noFill/>
          </a:ln>
        </p:spPr>
      </p:pic>
      <p:pic>
        <p:nvPicPr>
          <p:cNvPr id="212" name="Google Shape;212;p22"/>
          <p:cNvPicPr preferRelativeResize="0"/>
          <p:nvPr/>
        </p:nvPicPr>
        <p:blipFill>
          <a:blip r:embed="rId4">
            <a:alphaModFix/>
          </a:blip>
          <a:stretch>
            <a:fillRect/>
          </a:stretch>
        </p:blipFill>
        <p:spPr>
          <a:xfrm>
            <a:off x="4324175" y="2818576"/>
            <a:ext cx="1023471" cy="217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nvSpPr>
        <p:spPr>
          <a:xfrm>
            <a:off x="222575" y="519300"/>
            <a:ext cx="597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aleway"/>
                <a:ea typeface="Raleway"/>
                <a:cs typeface="Raleway"/>
                <a:sym typeface="Raleway"/>
              </a:rPr>
              <a:t>Exploratory Data Analysis</a:t>
            </a:r>
            <a:endParaRPr b="1" sz="2500">
              <a:latin typeface="Raleway"/>
              <a:ea typeface="Raleway"/>
              <a:cs typeface="Raleway"/>
              <a:sym typeface="Raleway"/>
            </a:endParaRPr>
          </a:p>
        </p:txBody>
      </p:sp>
      <p:pic>
        <p:nvPicPr>
          <p:cNvPr id="218" name="Google Shape;218;p23"/>
          <p:cNvPicPr preferRelativeResize="0"/>
          <p:nvPr/>
        </p:nvPicPr>
        <p:blipFill>
          <a:blip r:embed="rId3">
            <a:alphaModFix/>
          </a:blip>
          <a:stretch>
            <a:fillRect/>
          </a:stretch>
        </p:blipFill>
        <p:spPr>
          <a:xfrm>
            <a:off x="2264637" y="1893900"/>
            <a:ext cx="4614725" cy="3083875"/>
          </a:xfrm>
          <a:prstGeom prst="rect">
            <a:avLst/>
          </a:prstGeom>
          <a:noFill/>
          <a:ln>
            <a:noFill/>
          </a:ln>
        </p:spPr>
      </p:pic>
      <p:sp>
        <p:nvSpPr>
          <p:cNvPr id="219" name="Google Shape;219;p23"/>
          <p:cNvSpPr txBox="1"/>
          <p:nvPr/>
        </p:nvSpPr>
        <p:spPr>
          <a:xfrm>
            <a:off x="347975" y="1424525"/>
            <a:ext cx="7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0" name="Google Shape;220;p23"/>
          <p:cNvSpPr txBox="1"/>
          <p:nvPr/>
        </p:nvSpPr>
        <p:spPr>
          <a:xfrm>
            <a:off x="338875" y="1350325"/>
            <a:ext cx="783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Time series comparison of survey counts for “go up”/increasing  vs. federal funds rate: </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370600" y="600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Modeling/Results ~ Interest Rates</a:t>
            </a:r>
            <a:endParaRPr sz="2540"/>
          </a:p>
        </p:txBody>
      </p:sp>
      <p:sp>
        <p:nvSpPr>
          <p:cNvPr id="226" name="Google Shape;226;p24"/>
          <p:cNvSpPr txBox="1"/>
          <p:nvPr/>
        </p:nvSpPr>
        <p:spPr>
          <a:xfrm>
            <a:off x="301375" y="1316025"/>
            <a:ext cx="85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7" name="Google Shape;227;p24"/>
          <p:cNvSpPr txBox="1"/>
          <p:nvPr/>
        </p:nvSpPr>
        <p:spPr>
          <a:xfrm>
            <a:off x="421925" y="1295925"/>
            <a:ext cx="8364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initial </a:t>
            </a:r>
            <a:r>
              <a:rPr lang="en" sz="1500">
                <a:latin typeface="Lato"/>
                <a:ea typeface="Lato"/>
                <a:cs typeface="Lato"/>
                <a:sym typeface="Lato"/>
              </a:rPr>
              <a:t>accuracy ~.7 with logistic regression</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we discovered the model was predicting all observations as stagnant, dominant class</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after balancing the class weights, SVM gave an accuracy ~0.55</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better at classifying stagnant interest rates than increasing or decreasing interest rates</a:t>
            </a:r>
            <a:endParaRPr sz="1500">
              <a:latin typeface="Lato"/>
              <a:ea typeface="Lato"/>
              <a:cs typeface="Lato"/>
              <a:sym typeface="Lato"/>
            </a:endParaRPr>
          </a:p>
        </p:txBody>
      </p:sp>
      <p:sp>
        <p:nvSpPr>
          <p:cNvPr id="228" name="Google Shape;228;p24"/>
          <p:cNvSpPr txBox="1"/>
          <p:nvPr/>
        </p:nvSpPr>
        <p:spPr>
          <a:xfrm>
            <a:off x="6491225" y="3438775"/>
            <a:ext cx="2295300" cy="1419600"/>
          </a:xfrm>
          <a:prstGeom prst="rect">
            <a:avLst/>
          </a:prstGeom>
          <a:solidFill>
            <a:schemeClr val="dk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u="sng">
                <a:solidFill>
                  <a:schemeClr val="lt1"/>
                </a:solidFill>
                <a:latin typeface="Lato"/>
                <a:ea typeface="Lato"/>
                <a:cs typeface="Lato"/>
                <a:sym typeface="Lato"/>
              </a:rPr>
              <a:t>Performance Metrics: </a:t>
            </a:r>
            <a:endParaRPr b="1" sz="1700" u="sng">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Accuracy score = 0.553</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Avg. Precision = 0.39</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Avg. Recall = 0.38</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a:solidFill>
                <a:schemeClr val="lt1"/>
              </a:solidFill>
              <a:latin typeface="Lato"/>
              <a:ea typeface="Lato"/>
              <a:cs typeface="Lato"/>
              <a:sym typeface="Lato"/>
            </a:endParaRPr>
          </a:p>
        </p:txBody>
      </p:sp>
      <p:pic>
        <p:nvPicPr>
          <p:cNvPr id="229" name="Google Shape;229;p24"/>
          <p:cNvPicPr preferRelativeResize="0"/>
          <p:nvPr/>
        </p:nvPicPr>
        <p:blipFill>
          <a:blip r:embed="rId3">
            <a:alphaModFix/>
          </a:blip>
          <a:stretch>
            <a:fillRect/>
          </a:stretch>
        </p:blipFill>
        <p:spPr>
          <a:xfrm>
            <a:off x="2735725" y="3482788"/>
            <a:ext cx="3320229" cy="1331550"/>
          </a:xfrm>
          <a:prstGeom prst="rect">
            <a:avLst/>
          </a:prstGeom>
          <a:noFill/>
          <a:ln>
            <a:noFill/>
          </a:ln>
        </p:spPr>
      </p:pic>
      <p:cxnSp>
        <p:nvCxnSpPr>
          <p:cNvPr id="230" name="Google Shape;230;p24"/>
          <p:cNvCxnSpPr/>
          <p:nvPr/>
        </p:nvCxnSpPr>
        <p:spPr>
          <a:xfrm>
            <a:off x="2872350" y="4276875"/>
            <a:ext cx="3140100" cy="18600"/>
          </a:xfrm>
          <a:prstGeom prst="straightConnector1">
            <a:avLst/>
          </a:prstGeom>
          <a:noFill/>
          <a:ln cap="flat" cmpd="sng" w="9525">
            <a:solidFill>
              <a:schemeClr val="dk2"/>
            </a:solidFill>
            <a:prstDash val="solid"/>
            <a:round/>
            <a:headEnd len="med" w="med" type="none"/>
            <a:tailEnd len="med" w="med" type="none"/>
          </a:ln>
        </p:spPr>
      </p:cxnSp>
      <p:pic>
        <p:nvPicPr>
          <p:cNvPr id="231" name="Google Shape;231;p24"/>
          <p:cNvPicPr preferRelativeResize="0"/>
          <p:nvPr/>
        </p:nvPicPr>
        <p:blipFill>
          <a:blip r:embed="rId4">
            <a:alphaModFix/>
          </a:blip>
          <a:stretch>
            <a:fillRect/>
          </a:stretch>
        </p:blipFill>
        <p:spPr>
          <a:xfrm>
            <a:off x="163275" y="2840025"/>
            <a:ext cx="2642275" cy="2062450"/>
          </a:xfrm>
          <a:prstGeom prst="rect">
            <a:avLst/>
          </a:prstGeom>
          <a:noFill/>
          <a:ln>
            <a:noFill/>
          </a:ln>
        </p:spPr>
      </p:pic>
      <p:sp>
        <p:nvSpPr>
          <p:cNvPr id="232" name="Google Shape;232;p24"/>
          <p:cNvSpPr txBox="1"/>
          <p:nvPr/>
        </p:nvSpPr>
        <p:spPr>
          <a:xfrm>
            <a:off x="3189250" y="2907075"/>
            <a:ext cx="38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 change (“0” class) highlighted below</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92350" y="57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Anomaly</a:t>
            </a:r>
            <a:r>
              <a:rPr lang="en" sz="2540"/>
              <a:t>/Outlier Detection</a:t>
            </a:r>
            <a:endParaRPr sz="2540"/>
          </a:p>
        </p:txBody>
      </p:sp>
      <p:sp>
        <p:nvSpPr>
          <p:cNvPr id="238" name="Google Shape;238;p25"/>
          <p:cNvSpPr txBox="1"/>
          <p:nvPr>
            <p:ph idx="1" type="body"/>
          </p:nvPr>
        </p:nvSpPr>
        <p:spPr>
          <a:xfrm>
            <a:off x="119700" y="1151675"/>
            <a:ext cx="9024300" cy="81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chemeClr val="dk2"/>
                </a:solidFill>
              </a:rPr>
              <a:t>An </a:t>
            </a:r>
            <a:r>
              <a:rPr lang="en" sz="1500">
                <a:solidFill>
                  <a:schemeClr val="dk2"/>
                </a:solidFill>
              </a:rPr>
              <a:t>example of unsupervised learning using one class support vector machine to identify anomalies in survey responses.</a:t>
            </a:r>
            <a:endParaRPr sz="1500">
              <a:solidFill>
                <a:schemeClr val="dk2"/>
              </a:solidFill>
            </a:endParaRPr>
          </a:p>
        </p:txBody>
      </p:sp>
      <p:pic>
        <p:nvPicPr>
          <p:cNvPr id="239" name="Google Shape;239;p25"/>
          <p:cNvPicPr preferRelativeResize="0"/>
          <p:nvPr/>
        </p:nvPicPr>
        <p:blipFill>
          <a:blip r:embed="rId3">
            <a:alphaModFix/>
          </a:blip>
          <a:stretch>
            <a:fillRect/>
          </a:stretch>
        </p:blipFill>
        <p:spPr>
          <a:xfrm>
            <a:off x="260375" y="1753200"/>
            <a:ext cx="8623252" cy="1221075"/>
          </a:xfrm>
          <a:prstGeom prst="rect">
            <a:avLst/>
          </a:prstGeom>
          <a:noFill/>
          <a:ln>
            <a:noFill/>
          </a:ln>
        </p:spPr>
      </p:pic>
      <p:pic>
        <p:nvPicPr>
          <p:cNvPr id="240" name="Google Shape;240;p25"/>
          <p:cNvPicPr preferRelativeResize="0"/>
          <p:nvPr/>
        </p:nvPicPr>
        <p:blipFill>
          <a:blip r:embed="rId4">
            <a:alphaModFix/>
          </a:blip>
          <a:stretch>
            <a:fillRect/>
          </a:stretch>
        </p:blipFill>
        <p:spPr>
          <a:xfrm>
            <a:off x="946925" y="2883400"/>
            <a:ext cx="3069114" cy="2251750"/>
          </a:xfrm>
          <a:prstGeom prst="rect">
            <a:avLst/>
          </a:prstGeom>
          <a:noFill/>
          <a:ln>
            <a:noFill/>
          </a:ln>
        </p:spPr>
      </p:pic>
      <p:pic>
        <p:nvPicPr>
          <p:cNvPr id="241" name="Google Shape;241;p25"/>
          <p:cNvPicPr preferRelativeResize="0"/>
          <p:nvPr/>
        </p:nvPicPr>
        <p:blipFill>
          <a:blip r:embed="rId5">
            <a:alphaModFix/>
          </a:blip>
          <a:stretch>
            <a:fillRect/>
          </a:stretch>
        </p:blipFill>
        <p:spPr>
          <a:xfrm>
            <a:off x="5011925" y="2883393"/>
            <a:ext cx="3069125" cy="22517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57450" y="57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Review/Conclusion</a:t>
            </a:r>
            <a:endParaRPr sz="2500"/>
          </a:p>
        </p:txBody>
      </p:sp>
      <p:sp>
        <p:nvSpPr>
          <p:cNvPr id="247" name="Google Shape;247;p26"/>
          <p:cNvSpPr txBox="1"/>
          <p:nvPr>
            <p:ph idx="1" type="body"/>
          </p:nvPr>
        </p:nvSpPr>
        <p:spPr>
          <a:xfrm>
            <a:off x="727650" y="1532775"/>
            <a:ext cx="7688700" cy="24906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dk2"/>
              </a:buClr>
              <a:buSzPts val="1700"/>
              <a:buChar char="-"/>
            </a:pPr>
            <a:r>
              <a:rPr lang="en" sz="1700">
                <a:solidFill>
                  <a:schemeClr val="dk2"/>
                </a:solidFill>
              </a:rPr>
              <a:t>overall low classification accuracy</a:t>
            </a:r>
            <a:endParaRPr sz="1700">
              <a:solidFill>
                <a:schemeClr val="dk2"/>
              </a:solidFill>
            </a:endParaRPr>
          </a:p>
          <a:p>
            <a:pPr indent="-336550" lvl="0" marL="457200" rtl="0" algn="l">
              <a:lnSpc>
                <a:spcPct val="200000"/>
              </a:lnSpc>
              <a:spcBef>
                <a:spcPts val="0"/>
              </a:spcBef>
              <a:spcAft>
                <a:spcPts val="0"/>
              </a:spcAft>
              <a:buClr>
                <a:schemeClr val="dk2"/>
              </a:buClr>
              <a:buSzPts val="1700"/>
              <a:buChar char="-"/>
            </a:pPr>
            <a:r>
              <a:rPr lang="en" sz="1700">
                <a:solidFill>
                  <a:schemeClr val="dk2"/>
                </a:solidFill>
              </a:rPr>
              <a:t>models based on only consumer survey </a:t>
            </a:r>
            <a:r>
              <a:rPr lang="en" sz="1700">
                <a:solidFill>
                  <a:schemeClr val="dk2"/>
                </a:solidFill>
              </a:rPr>
              <a:t>responses</a:t>
            </a:r>
            <a:r>
              <a:rPr lang="en" sz="1700">
                <a:solidFill>
                  <a:schemeClr val="dk2"/>
                </a:solidFill>
              </a:rPr>
              <a:t> should not be used on their own</a:t>
            </a:r>
            <a:endParaRPr sz="1700">
              <a:solidFill>
                <a:schemeClr val="dk2"/>
              </a:solidFill>
            </a:endParaRPr>
          </a:p>
          <a:p>
            <a:pPr indent="-336550" lvl="0" marL="457200" rtl="0" algn="l">
              <a:lnSpc>
                <a:spcPct val="200000"/>
              </a:lnSpc>
              <a:spcBef>
                <a:spcPts val="0"/>
              </a:spcBef>
              <a:spcAft>
                <a:spcPts val="0"/>
              </a:spcAft>
              <a:buClr>
                <a:schemeClr val="dk2"/>
              </a:buClr>
              <a:buSzPts val="1700"/>
              <a:buChar char="-"/>
            </a:pPr>
            <a:r>
              <a:rPr lang="en" sz="1700">
                <a:solidFill>
                  <a:schemeClr val="dk2"/>
                </a:solidFill>
              </a:rPr>
              <a:t>could be used in tandem with other sources of information</a:t>
            </a:r>
            <a:endParaRPr sz="1700">
              <a:solidFill>
                <a:schemeClr val="dk2"/>
              </a:solidFill>
            </a:endParaRPr>
          </a:p>
          <a:p>
            <a:pPr indent="-336550" lvl="0" marL="457200" rtl="0" algn="l">
              <a:lnSpc>
                <a:spcPct val="200000"/>
              </a:lnSpc>
              <a:spcBef>
                <a:spcPts val="0"/>
              </a:spcBef>
              <a:spcAft>
                <a:spcPts val="0"/>
              </a:spcAft>
              <a:buClr>
                <a:schemeClr val="dk2"/>
              </a:buClr>
              <a:buSzPts val="1700"/>
              <a:buChar char="-"/>
            </a:pPr>
            <a:r>
              <a:rPr lang="en" sz="1700">
                <a:solidFill>
                  <a:schemeClr val="dk2"/>
                </a:solidFill>
              </a:rPr>
              <a:t>u</a:t>
            </a:r>
            <a:r>
              <a:rPr lang="en" sz="1700">
                <a:solidFill>
                  <a:schemeClr val="dk2"/>
                </a:solidFill>
              </a:rPr>
              <a:t>tilized effective </a:t>
            </a:r>
            <a:r>
              <a:rPr lang="en" sz="1700">
                <a:solidFill>
                  <a:schemeClr val="dk2"/>
                </a:solidFill>
              </a:rPr>
              <a:t>anomaly</a:t>
            </a:r>
            <a:r>
              <a:rPr lang="en" sz="1700">
                <a:solidFill>
                  <a:schemeClr val="dk2"/>
                </a:solidFill>
              </a:rPr>
              <a:t> detection</a:t>
            </a:r>
            <a:endParaRPr sz="17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03125" y="600950"/>
            <a:ext cx="8290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Business Application/Background</a:t>
            </a:r>
            <a:endParaRPr sz="2500"/>
          </a:p>
        </p:txBody>
      </p:sp>
      <p:sp>
        <p:nvSpPr>
          <p:cNvPr id="93" name="Google Shape;93;p14"/>
          <p:cNvSpPr txBox="1"/>
          <p:nvPr>
            <p:ph idx="1" type="body"/>
          </p:nvPr>
        </p:nvSpPr>
        <p:spPr>
          <a:xfrm>
            <a:off x="364050" y="1327525"/>
            <a:ext cx="8415900" cy="58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2"/>
                </a:solidFill>
              </a:rPr>
              <a:t>Top performing organizations are “consumer centric” in the sense that they focus on understanding </a:t>
            </a:r>
            <a:r>
              <a:rPr lang="en" sz="1600">
                <a:solidFill>
                  <a:schemeClr val="dk2"/>
                </a:solidFill>
              </a:rPr>
              <a:t>what</a:t>
            </a:r>
            <a:r>
              <a:rPr lang="en" sz="1600">
                <a:solidFill>
                  <a:schemeClr val="dk2"/>
                </a:solidFill>
              </a:rPr>
              <a:t> the consumer values and work to satisfy their needs and desires.</a:t>
            </a:r>
            <a:endParaRPr sz="1600">
              <a:solidFill>
                <a:schemeClr val="dk2"/>
              </a:solidFill>
            </a:endParaRPr>
          </a:p>
        </p:txBody>
      </p:sp>
      <p:pic>
        <p:nvPicPr>
          <p:cNvPr descr="Implementing a Customer Centric Strategy - 7 Tips" id="94" name="Google Shape;94;p14"/>
          <p:cNvPicPr preferRelativeResize="0"/>
          <p:nvPr/>
        </p:nvPicPr>
        <p:blipFill>
          <a:blip r:embed="rId3">
            <a:alphaModFix/>
          </a:blip>
          <a:stretch>
            <a:fillRect/>
          </a:stretch>
        </p:blipFill>
        <p:spPr>
          <a:xfrm>
            <a:off x="2687925" y="2100325"/>
            <a:ext cx="3720875" cy="2392000"/>
          </a:xfrm>
          <a:prstGeom prst="rect">
            <a:avLst/>
          </a:prstGeom>
          <a:noFill/>
          <a:ln>
            <a:noFill/>
          </a:ln>
        </p:spPr>
      </p:pic>
      <p:sp>
        <p:nvSpPr>
          <p:cNvPr id="95" name="Google Shape;95;p14"/>
          <p:cNvSpPr txBox="1"/>
          <p:nvPr>
            <p:ph idx="4294967295" type="subTitle"/>
          </p:nvPr>
        </p:nvSpPr>
        <p:spPr>
          <a:xfrm>
            <a:off x="522750" y="4570050"/>
            <a:ext cx="80985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chemeClr val="dk2"/>
                </a:solidFill>
              </a:rPr>
              <a:t>“The purpose of business is to create and keep a customer.” - Peter Drucker </a:t>
            </a:r>
            <a:endParaRPr sz="17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80550" y="568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Smart Consumer Model</a:t>
            </a:r>
            <a:endParaRPr sz="2500"/>
          </a:p>
        </p:txBody>
      </p:sp>
      <p:sp>
        <p:nvSpPr>
          <p:cNvPr id="101" name="Google Shape;101;p15"/>
          <p:cNvSpPr txBox="1"/>
          <p:nvPr>
            <p:ph idx="1" type="body"/>
          </p:nvPr>
        </p:nvSpPr>
        <p:spPr>
          <a:xfrm>
            <a:off x="380550" y="1339425"/>
            <a:ext cx="4191600" cy="2705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Char char="-"/>
            </a:pPr>
            <a:r>
              <a:rPr lang="en" sz="1700">
                <a:solidFill>
                  <a:schemeClr val="dk2"/>
                </a:solidFill>
              </a:rPr>
              <a:t>b</a:t>
            </a:r>
            <a:r>
              <a:rPr lang="en" sz="1700">
                <a:solidFill>
                  <a:schemeClr val="dk2"/>
                </a:solidFill>
              </a:rPr>
              <a:t>elief that consumers understand their own notions of utility (</a:t>
            </a:r>
            <a:r>
              <a:rPr lang="en" sz="1700">
                <a:solidFill>
                  <a:schemeClr val="dk2"/>
                </a:solidFill>
              </a:rPr>
              <a:t>preferences</a:t>
            </a:r>
            <a:r>
              <a:rPr lang="en" sz="1700">
                <a:solidFill>
                  <a:schemeClr val="dk2"/>
                </a:solidFill>
              </a:rPr>
              <a:t>) and how to navigate the marketplace to achieve what they want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learn from mistakes, skeptical</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utilize appropriate information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en" sz="1700">
                <a:solidFill>
                  <a:schemeClr val="dk2"/>
                </a:solidFill>
              </a:rPr>
              <a:t>economically literate!</a:t>
            </a:r>
            <a:endParaRPr b="1" sz="1700">
              <a:solidFill>
                <a:schemeClr val="dk2"/>
              </a:solidFill>
            </a:endParaRPr>
          </a:p>
        </p:txBody>
      </p:sp>
      <p:sp>
        <p:nvSpPr>
          <p:cNvPr id="102" name="Google Shape;102;p15"/>
          <p:cNvSpPr txBox="1"/>
          <p:nvPr/>
        </p:nvSpPr>
        <p:spPr>
          <a:xfrm>
            <a:off x="380550" y="4142000"/>
            <a:ext cx="8382900" cy="8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latin typeface="Lato"/>
                <a:ea typeface="Lato"/>
                <a:cs typeface="Lato"/>
                <a:sym typeface="Lato"/>
              </a:rPr>
              <a:t>Extension question: </a:t>
            </a:r>
            <a:r>
              <a:rPr lang="en" sz="1700">
                <a:latin typeface="Lato"/>
                <a:ea typeface="Lato"/>
                <a:cs typeface="Lato"/>
                <a:sym typeface="Lato"/>
              </a:rPr>
              <a:t>Can the idea of a “smart consumer” be extended to </a:t>
            </a:r>
            <a:r>
              <a:rPr lang="en" sz="1700">
                <a:latin typeface="Lato"/>
                <a:ea typeface="Lato"/>
                <a:cs typeface="Lato"/>
                <a:sym typeface="Lato"/>
              </a:rPr>
              <a:t>general</a:t>
            </a:r>
            <a:r>
              <a:rPr lang="en" sz="1700">
                <a:latin typeface="Lato"/>
                <a:ea typeface="Lato"/>
                <a:cs typeface="Lato"/>
                <a:sym typeface="Lato"/>
              </a:rPr>
              <a:t> economic indicators like unemployment and interest rates?</a:t>
            </a:r>
            <a:endParaRPr sz="1700">
              <a:latin typeface="Lato"/>
              <a:ea typeface="Lato"/>
              <a:cs typeface="Lato"/>
              <a:sym typeface="Lato"/>
            </a:endParaRPr>
          </a:p>
        </p:txBody>
      </p:sp>
      <p:pic>
        <p:nvPicPr>
          <p:cNvPr id="103" name="Google Shape;103;p15"/>
          <p:cNvPicPr preferRelativeResize="0"/>
          <p:nvPr/>
        </p:nvPicPr>
        <p:blipFill rotWithShape="1">
          <a:blip r:embed="rId3">
            <a:alphaModFix/>
          </a:blip>
          <a:srcRect b="0" l="15016" r="0" t="0"/>
          <a:stretch/>
        </p:blipFill>
        <p:spPr>
          <a:xfrm>
            <a:off x="4849725" y="1546850"/>
            <a:ext cx="3913725" cy="204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542775" y="55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Question/Purpose </a:t>
            </a:r>
            <a:endParaRPr sz="2500"/>
          </a:p>
        </p:txBody>
      </p:sp>
      <p:sp>
        <p:nvSpPr>
          <p:cNvPr id="109" name="Google Shape;109;p16"/>
          <p:cNvSpPr txBox="1"/>
          <p:nvPr/>
        </p:nvSpPr>
        <p:spPr>
          <a:xfrm>
            <a:off x="405300" y="1361825"/>
            <a:ext cx="8333400" cy="1149900"/>
          </a:xfrm>
          <a:prstGeom prst="rect">
            <a:avLst/>
          </a:prstGeom>
          <a:solidFill>
            <a:schemeClr val="dk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lt1"/>
                </a:solidFill>
                <a:latin typeface="Lato"/>
                <a:ea typeface="Lato"/>
                <a:cs typeface="Lato"/>
                <a:sym typeface="Lato"/>
              </a:rPr>
              <a:t>Overarching question:  </a:t>
            </a:r>
            <a:r>
              <a:rPr lang="en" sz="1900">
                <a:solidFill>
                  <a:schemeClr val="lt1"/>
                </a:solidFill>
                <a:latin typeface="Lato"/>
                <a:ea typeface="Lato"/>
                <a:cs typeface="Lato"/>
                <a:sym typeface="Lato"/>
              </a:rPr>
              <a:t>Do consumer’ </a:t>
            </a:r>
            <a:r>
              <a:rPr lang="en" sz="1900">
                <a:solidFill>
                  <a:schemeClr val="lt1"/>
                </a:solidFill>
                <a:latin typeface="Lato"/>
                <a:ea typeface="Lato"/>
                <a:cs typeface="Lato"/>
                <a:sym typeface="Lato"/>
              </a:rPr>
              <a:t>opinions</a:t>
            </a:r>
            <a:r>
              <a:rPr lang="en" sz="1900">
                <a:solidFill>
                  <a:schemeClr val="lt1"/>
                </a:solidFill>
                <a:latin typeface="Lato"/>
                <a:ea typeface="Lato"/>
                <a:cs typeface="Lato"/>
                <a:sym typeface="Lato"/>
              </a:rPr>
              <a:t> and sentiment provide insight into being able to classify the change in unemployment and/or interest rates in a years time?</a:t>
            </a:r>
            <a:endParaRPr sz="1900">
              <a:solidFill>
                <a:schemeClr val="lt1"/>
              </a:solidFill>
              <a:latin typeface="Lato"/>
              <a:ea typeface="Lato"/>
              <a:cs typeface="Lato"/>
              <a:sym typeface="Lato"/>
            </a:endParaRPr>
          </a:p>
        </p:txBody>
      </p:sp>
      <p:cxnSp>
        <p:nvCxnSpPr>
          <p:cNvPr id="110" name="Google Shape;110;p16"/>
          <p:cNvCxnSpPr/>
          <p:nvPr/>
        </p:nvCxnSpPr>
        <p:spPr>
          <a:xfrm>
            <a:off x="303900" y="2876163"/>
            <a:ext cx="8536200" cy="10800"/>
          </a:xfrm>
          <a:prstGeom prst="straightConnector1">
            <a:avLst/>
          </a:prstGeom>
          <a:noFill/>
          <a:ln cap="flat" cmpd="sng" w="28575">
            <a:solidFill>
              <a:schemeClr val="dk2"/>
            </a:solidFill>
            <a:prstDash val="solid"/>
            <a:round/>
            <a:headEnd len="med" w="med" type="none"/>
            <a:tailEnd len="med" w="med" type="none"/>
          </a:ln>
        </p:spPr>
      </p:cxnSp>
      <p:sp>
        <p:nvSpPr>
          <p:cNvPr id="111" name="Google Shape;111;p16"/>
          <p:cNvSpPr txBox="1"/>
          <p:nvPr/>
        </p:nvSpPr>
        <p:spPr>
          <a:xfrm>
            <a:off x="65250" y="3447125"/>
            <a:ext cx="6100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
                <a:latin typeface="Lato"/>
                <a:ea typeface="Lato"/>
                <a:cs typeface="Lato"/>
                <a:sym typeface="Lato"/>
              </a:rPr>
              <a:t>Unemployment Rates:</a:t>
            </a:r>
            <a:r>
              <a:rPr lang="en">
                <a:latin typeface="Lato"/>
                <a:ea typeface="Lato"/>
                <a:cs typeface="Lato"/>
                <a:sym typeface="Lato"/>
              </a:rPr>
              <a:t> the percentage of the labor force that is unemployed and actively seeking employment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Interest Rates (Federal Funds Rate):</a:t>
            </a:r>
            <a:r>
              <a:rPr lang="en">
                <a:latin typeface="Lato"/>
                <a:ea typeface="Lato"/>
                <a:cs typeface="Lato"/>
                <a:sym typeface="Lato"/>
              </a:rPr>
              <a:t> the target rate that the Fed sets for depository institutions (banks) to lend to one another, acts as a benchmark that other interest rates follow in lock step</a:t>
            </a:r>
            <a:endParaRPr>
              <a:latin typeface="Lato"/>
              <a:ea typeface="Lato"/>
              <a:cs typeface="Lato"/>
              <a:sym typeface="Lato"/>
            </a:endParaRPr>
          </a:p>
        </p:txBody>
      </p:sp>
      <p:sp>
        <p:nvSpPr>
          <p:cNvPr id="112" name="Google Shape;112;p16"/>
          <p:cNvSpPr txBox="1"/>
          <p:nvPr/>
        </p:nvSpPr>
        <p:spPr>
          <a:xfrm>
            <a:off x="6404400" y="3338425"/>
            <a:ext cx="24249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3.5% - 14.7 %</a:t>
            </a:r>
            <a:endParaRPr sz="3000">
              <a:solidFill>
                <a:schemeClr val="dk1"/>
              </a:solidFill>
              <a:latin typeface="Lato"/>
              <a:ea typeface="Lato"/>
              <a:cs typeface="Lato"/>
              <a:sym typeface="Lato"/>
            </a:endParaRPr>
          </a:p>
        </p:txBody>
      </p:sp>
      <p:sp>
        <p:nvSpPr>
          <p:cNvPr id="113" name="Google Shape;113;p16"/>
          <p:cNvSpPr txBox="1"/>
          <p:nvPr/>
        </p:nvSpPr>
        <p:spPr>
          <a:xfrm>
            <a:off x="6404400" y="4183875"/>
            <a:ext cx="24249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0.25</a:t>
            </a:r>
            <a:r>
              <a:rPr lang="en" sz="3000">
                <a:solidFill>
                  <a:schemeClr val="dk1"/>
                </a:solidFill>
                <a:latin typeface="Lato"/>
                <a:ea typeface="Lato"/>
                <a:cs typeface="Lato"/>
                <a:sym typeface="Lato"/>
              </a:rPr>
              <a:t>% - 14 %</a:t>
            </a:r>
            <a:endParaRPr sz="3000">
              <a:solidFill>
                <a:schemeClr val="dk1"/>
              </a:solidFill>
              <a:latin typeface="Lato"/>
              <a:ea typeface="Lato"/>
              <a:cs typeface="Lato"/>
              <a:sym typeface="Lato"/>
            </a:endParaRPr>
          </a:p>
        </p:txBody>
      </p:sp>
      <p:sp>
        <p:nvSpPr>
          <p:cNvPr id="114" name="Google Shape;114;p16"/>
          <p:cNvSpPr txBox="1"/>
          <p:nvPr/>
        </p:nvSpPr>
        <p:spPr>
          <a:xfrm>
            <a:off x="6366800" y="2938225"/>
            <a:ext cx="26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Ranges in our data:</a:t>
            </a:r>
            <a:endParaRPr b="1">
              <a:latin typeface="Lato"/>
              <a:ea typeface="Lato"/>
              <a:cs typeface="Lato"/>
              <a:sym typeface="Lato"/>
            </a:endParaRPr>
          </a:p>
        </p:txBody>
      </p:sp>
      <p:sp>
        <p:nvSpPr>
          <p:cNvPr id="115" name="Google Shape;115;p16"/>
          <p:cNvSpPr txBox="1"/>
          <p:nvPr/>
        </p:nvSpPr>
        <p:spPr>
          <a:xfrm>
            <a:off x="303900" y="3012150"/>
            <a:ext cx="3501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latin typeface="Lato"/>
                <a:ea typeface="Lato"/>
                <a:cs typeface="Lato"/>
                <a:sym typeface="Lato"/>
              </a:rPr>
              <a:t>Two areas of analysis:</a:t>
            </a:r>
            <a:endParaRPr b="1" sz="2000"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76875" y="547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Machine Learning Overview </a:t>
            </a:r>
            <a:endParaRPr sz="2500"/>
          </a:p>
        </p:txBody>
      </p:sp>
      <p:sp>
        <p:nvSpPr>
          <p:cNvPr id="121" name="Google Shape;121;p17"/>
          <p:cNvSpPr txBox="1"/>
          <p:nvPr/>
        </p:nvSpPr>
        <p:spPr>
          <a:xfrm>
            <a:off x="271975" y="1341875"/>
            <a:ext cx="838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Machine Learning</a:t>
            </a:r>
            <a:r>
              <a:rPr b="1" lang="en" sz="1500"/>
              <a:t>: </a:t>
            </a:r>
            <a:r>
              <a:rPr lang="en" sz="1500"/>
              <a:t>the use of various algorithms to learn from and make predictions on data, programs learn and execute </a:t>
            </a:r>
            <a:r>
              <a:rPr lang="en" sz="1500"/>
              <a:t>without</a:t>
            </a:r>
            <a:r>
              <a:rPr lang="en" sz="1500"/>
              <a:t> explicitly programmed instructions</a:t>
            </a:r>
            <a:endParaRPr sz="1500"/>
          </a:p>
        </p:txBody>
      </p:sp>
      <p:sp>
        <p:nvSpPr>
          <p:cNvPr id="122" name="Google Shape;122;p17"/>
          <p:cNvSpPr txBox="1"/>
          <p:nvPr/>
        </p:nvSpPr>
        <p:spPr>
          <a:xfrm>
            <a:off x="271975" y="1988375"/>
            <a:ext cx="8098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Lato"/>
                <a:ea typeface="Lato"/>
                <a:cs typeface="Lato"/>
                <a:sym typeface="Lato"/>
              </a:rPr>
              <a:t>Supervised Learning: </a:t>
            </a:r>
            <a:r>
              <a:rPr lang="en" sz="1500">
                <a:latin typeface="Lato"/>
                <a:ea typeface="Lato"/>
                <a:cs typeface="Lato"/>
                <a:sym typeface="Lato"/>
              </a:rPr>
              <a:t>working with labeled data to predict or classify a </a:t>
            </a:r>
            <a:r>
              <a:rPr lang="en" sz="1500">
                <a:latin typeface="Lato"/>
                <a:ea typeface="Lato"/>
                <a:cs typeface="Lato"/>
                <a:sym typeface="Lato"/>
              </a:rPr>
              <a:t>designated</a:t>
            </a:r>
            <a:r>
              <a:rPr lang="en" sz="1500">
                <a:latin typeface="Lato"/>
                <a:ea typeface="Lato"/>
                <a:cs typeface="Lato"/>
                <a:sym typeface="Lato"/>
              </a:rPr>
              <a:t> target variable</a:t>
            </a:r>
            <a:r>
              <a:rPr lang="en" sz="1500">
                <a:latin typeface="Lato"/>
                <a:ea typeface="Lato"/>
                <a:cs typeface="Lato"/>
                <a:sym typeface="Lato"/>
              </a:rPr>
              <a:t>, two flavors: regression and classification</a:t>
            </a:r>
            <a:endParaRPr sz="1500">
              <a:latin typeface="Lato"/>
              <a:ea typeface="Lato"/>
              <a:cs typeface="Lato"/>
              <a:sym typeface="Lato"/>
            </a:endParaRPr>
          </a:p>
        </p:txBody>
      </p:sp>
      <p:pic>
        <p:nvPicPr>
          <p:cNvPr id="123" name="Google Shape;123;p17"/>
          <p:cNvPicPr preferRelativeResize="0"/>
          <p:nvPr/>
        </p:nvPicPr>
        <p:blipFill>
          <a:blip r:embed="rId3">
            <a:alphaModFix/>
          </a:blip>
          <a:stretch>
            <a:fillRect/>
          </a:stretch>
        </p:blipFill>
        <p:spPr>
          <a:xfrm>
            <a:off x="2593225" y="2634875"/>
            <a:ext cx="3456000" cy="1944000"/>
          </a:xfrm>
          <a:prstGeom prst="rect">
            <a:avLst/>
          </a:prstGeom>
          <a:noFill/>
          <a:ln>
            <a:noFill/>
          </a:ln>
        </p:spPr>
      </p:pic>
      <p:sp>
        <p:nvSpPr>
          <p:cNvPr id="124" name="Google Shape;124;p17"/>
          <p:cNvSpPr txBox="1"/>
          <p:nvPr/>
        </p:nvSpPr>
        <p:spPr>
          <a:xfrm>
            <a:off x="271975" y="4640700"/>
            <a:ext cx="866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Classification: </a:t>
            </a:r>
            <a:r>
              <a:rPr b="1" lang="en" sz="1500">
                <a:latin typeface="Lato"/>
                <a:ea typeface="Lato"/>
                <a:cs typeface="Lato"/>
                <a:sym typeface="Lato"/>
              </a:rPr>
              <a:t> </a:t>
            </a:r>
            <a:r>
              <a:rPr lang="en" sz="1500">
                <a:latin typeface="Lato"/>
                <a:ea typeface="Lato"/>
                <a:cs typeface="Lato"/>
                <a:sym typeface="Lato"/>
              </a:rPr>
              <a:t>modeling  the class of a categorical target variable with features, binary or multiclass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93550" y="50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Data Sources</a:t>
            </a:r>
            <a:endParaRPr sz="2500"/>
          </a:p>
        </p:txBody>
      </p:sp>
      <p:sp>
        <p:nvSpPr>
          <p:cNvPr id="130" name="Google Shape;130;p18"/>
          <p:cNvSpPr txBox="1"/>
          <p:nvPr>
            <p:ph idx="1" type="body"/>
          </p:nvPr>
        </p:nvSpPr>
        <p:spPr>
          <a:xfrm>
            <a:off x="393550" y="1271475"/>
            <a:ext cx="7688700" cy="2261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University of Michigan - Consumer Sentiment Index, Survey of Consumers</a:t>
            </a:r>
            <a:endParaRPr sz="1700">
              <a:solidFill>
                <a:srgbClr val="000000"/>
              </a:solidFill>
            </a:endParaRPr>
          </a:p>
          <a:p>
            <a:pPr indent="0" lvl="0" marL="0" rtl="0" algn="l">
              <a:lnSpc>
                <a:spcPct val="115000"/>
              </a:lnSpc>
              <a:spcBef>
                <a:spcPts val="1200"/>
              </a:spcBef>
              <a:spcAft>
                <a:spcPts val="0"/>
              </a:spcAft>
              <a:buSzPts val="935"/>
              <a:buNone/>
            </a:pPr>
            <a:r>
              <a:t/>
            </a:r>
            <a:endParaRPr sz="1700">
              <a:solidFill>
                <a:srgbClr val="000000"/>
              </a:solidFill>
            </a:endParaRPr>
          </a:p>
          <a:p>
            <a:pPr indent="0" lvl="0" marL="0" rtl="0" algn="l">
              <a:lnSpc>
                <a:spcPct val="115000"/>
              </a:lnSpc>
              <a:spcBef>
                <a:spcPts val="1200"/>
              </a:spcBef>
              <a:spcAft>
                <a:spcPts val="0"/>
              </a:spcAft>
              <a:buSzPts val="935"/>
              <a:buNone/>
            </a:pPr>
            <a:r>
              <a:t/>
            </a:r>
            <a:endParaRPr sz="1700"/>
          </a:p>
          <a:p>
            <a:pPr indent="0" lvl="0" marL="0" rtl="0" algn="l">
              <a:lnSpc>
                <a:spcPct val="115000"/>
              </a:lnSpc>
              <a:spcBef>
                <a:spcPts val="1200"/>
              </a:spcBef>
              <a:spcAft>
                <a:spcPts val="1200"/>
              </a:spcAft>
              <a:buSzPts val="935"/>
              <a:buNone/>
            </a:pPr>
            <a:r>
              <a:t/>
            </a:r>
            <a:endParaRPr sz="1700"/>
          </a:p>
        </p:txBody>
      </p:sp>
      <p:cxnSp>
        <p:nvCxnSpPr>
          <p:cNvPr id="131" name="Google Shape;131;p18"/>
          <p:cNvCxnSpPr/>
          <p:nvPr/>
        </p:nvCxnSpPr>
        <p:spPr>
          <a:xfrm flipH="1" rot="10800000">
            <a:off x="240900" y="4136925"/>
            <a:ext cx="8662200" cy="22500"/>
          </a:xfrm>
          <a:prstGeom prst="straightConnector1">
            <a:avLst/>
          </a:prstGeom>
          <a:noFill/>
          <a:ln cap="flat" cmpd="sng" w="28575">
            <a:solidFill>
              <a:schemeClr val="dk2"/>
            </a:solidFill>
            <a:prstDash val="solid"/>
            <a:round/>
            <a:headEnd len="med" w="med" type="none"/>
            <a:tailEnd len="med" w="med" type="none"/>
          </a:ln>
        </p:spPr>
      </p:cxnSp>
      <p:sp>
        <p:nvSpPr>
          <p:cNvPr id="132" name="Google Shape;132;p18"/>
          <p:cNvSpPr txBox="1"/>
          <p:nvPr>
            <p:ph idx="4294967295" type="subTitle"/>
          </p:nvPr>
        </p:nvSpPr>
        <p:spPr>
          <a:xfrm>
            <a:off x="327450" y="2662775"/>
            <a:ext cx="8662200" cy="79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rPr>
              <a:t>2.    U.S. Bureau of Labor Statistics - Unemployment Rate Data</a:t>
            </a:r>
            <a:endParaRPr sz="1700">
              <a:solidFill>
                <a:srgbClr val="000000"/>
              </a:solidFill>
            </a:endParaRPr>
          </a:p>
          <a:p>
            <a:pPr indent="0" lvl="0" marL="0" rtl="0" algn="l">
              <a:lnSpc>
                <a:spcPct val="115000"/>
              </a:lnSpc>
              <a:spcBef>
                <a:spcPts val="1200"/>
              </a:spcBef>
              <a:spcAft>
                <a:spcPts val="0"/>
              </a:spcAft>
              <a:buNone/>
            </a:pPr>
            <a:r>
              <a:rPr lang="en" sz="1700">
                <a:solidFill>
                  <a:srgbClr val="000000"/>
                </a:solidFill>
              </a:rPr>
              <a:t>3.    Federal Reserve Bank of St. Louis - Federal Funds/Interests Rates</a:t>
            </a:r>
            <a:endParaRPr sz="1700">
              <a:solidFill>
                <a:srgbClr val="000000"/>
              </a:solidFill>
            </a:endParaRPr>
          </a:p>
          <a:p>
            <a:pPr indent="0" lvl="0" marL="0" rtl="0" algn="l">
              <a:lnSpc>
                <a:spcPct val="115000"/>
              </a:lnSpc>
              <a:spcBef>
                <a:spcPts val="1200"/>
              </a:spcBef>
              <a:spcAft>
                <a:spcPts val="1200"/>
              </a:spcAft>
              <a:buNone/>
            </a:pPr>
            <a:r>
              <a:t/>
            </a:r>
            <a:endParaRPr sz="1700">
              <a:solidFill>
                <a:srgbClr val="000000"/>
              </a:solidFill>
            </a:endParaRPr>
          </a:p>
        </p:txBody>
      </p:sp>
      <p:pic>
        <p:nvPicPr>
          <p:cNvPr id="133" name="Google Shape;133;p18"/>
          <p:cNvPicPr preferRelativeResize="0"/>
          <p:nvPr/>
        </p:nvPicPr>
        <p:blipFill>
          <a:blip r:embed="rId3">
            <a:alphaModFix/>
          </a:blip>
          <a:stretch>
            <a:fillRect/>
          </a:stretch>
        </p:blipFill>
        <p:spPr>
          <a:xfrm>
            <a:off x="1185301" y="1788300"/>
            <a:ext cx="6773398" cy="937725"/>
          </a:xfrm>
          <a:prstGeom prst="rect">
            <a:avLst/>
          </a:prstGeom>
          <a:noFill/>
          <a:ln>
            <a:noFill/>
          </a:ln>
        </p:spPr>
      </p:pic>
      <p:pic>
        <p:nvPicPr>
          <p:cNvPr descr="At 22 years old, Postgres might just be the most advanced database yet" id="134" name="Google Shape;134;p18"/>
          <p:cNvPicPr preferRelativeResize="0"/>
          <p:nvPr/>
        </p:nvPicPr>
        <p:blipFill rotWithShape="1">
          <a:blip r:embed="rId4">
            <a:alphaModFix/>
          </a:blip>
          <a:srcRect b="19719" l="0" r="0" t="19755"/>
          <a:stretch/>
        </p:blipFill>
        <p:spPr>
          <a:xfrm>
            <a:off x="393550" y="4253275"/>
            <a:ext cx="3495675" cy="795600"/>
          </a:xfrm>
          <a:prstGeom prst="rect">
            <a:avLst/>
          </a:prstGeom>
          <a:noFill/>
          <a:ln>
            <a:noFill/>
          </a:ln>
        </p:spPr>
      </p:pic>
      <p:sp>
        <p:nvSpPr>
          <p:cNvPr id="135" name="Google Shape;135;p18"/>
          <p:cNvSpPr/>
          <p:nvPr/>
        </p:nvSpPr>
        <p:spPr>
          <a:xfrm>
            <a:off x="4251150" y="4504225"/>
            <a:ext cx="641700" cy="2937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he Python Logo | Python Software Foundation" id="136" name="Google Shape;136;p18"/>
          <p:cNvPicPr preferRelativeResize="0"/>
          <p:nvPr/>
        </p:nvPicPr>
        <p:blipFill rotWithShape="1">
          <a:blip r:embed="rId5">
            <a:alphaModFix/>
          </a:blip>
          <a:srcRect b="20380" l="0" r="0" t="10904"/>
          <a:stretch/>
        </p:blipFill>
        <p:spPr>
          <a:xfrm>
            <a:off x="5254775" y="4253275"/>
            <a:ext cx="3420381" cy="795600"/>
          </a:xfrm>
          <a:prstGeom prst="rect">
            <a:avLst/>
          </a:prstGeom>
          <a:noFill/>
          <a:ln>
            <a:noFill/>
          </a:ln>
        </p:spPr>
      </p:pic>
      <p:sp>
        <p:nvSpPr>
          <p:cNvPr id="137" name="Google Shape;137;p18"/>
          <p:cNvSpPr txBox="1"/>
          <p:nvPr/>
        </p:nvSpPr>
        <p:spPr>
          <a:xfrm>
            <a:off x="327450" y="3532563"/>
            <a:ext cx="818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Literature: mixed results about the predictive power of the Survey of Consumers, no </a:t>
            </a:r>
            <a:r>
              <a:rPr lang="en" sz="1500">
                <a:latin typeface="Lato"/>
                <a:ea typeface="Lato"/>
                <a:cs typeface="Lato"/>
                <a:sym typeface="Lato"/>
              </a:rPr>
              <a:t>approach</a:t>
            </a:r>
            <a:r>
              <a:rPr lang="en" sz="1500">
                <a:latin typeface="Lato"/>
                <a:ea typeface="Lato"/>
                <a:cs typeface="Lato"/>
                <a:sym typeface="Lato"/>
              </a:rPr>
              <a:t> taken from a Machine Learning (classification) perspective</a:t>
            </a:r>
            <a:endParaRPr sz="15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54375" y="289400"/>
            <a:ext cx="91440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Sentiment  ~  Unemployment </a:t>
            </a:r>
            <a:endParaRPr/>
          </a:p>
        </p:txBody>
      </p:sp>
      <p:sp>
        <p:nvSpPr>
          <p:cNvPr id="143" name="Google Shape;143;p19"/>
          <p:cNvSpPr txBox="1"/>
          <p:nvPr/>
        </p:nvSpPr>
        <p:spPr>
          <a:xfrm>
            <a:off x="466350" y="1260200"/>
            <a:ext cx="45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Model: </a:t>
            </a:r>
            <a:r>
              <a:rPr lang="en" sz="1800">
                <a:solidFill>
                  <a:schemeClr val="lt1"/>
                </a:solidFill>
                <a:latin typeface="Lato"/>
                <a:ea typeface="Lato"/>
                <a:cs typeface="Lato"/>
                <a:sym typeface="Lato"/>
              </a:rPr>
              <a:t>Logistic</a:t>
            </a:r>
            <a:r>
              <a:rPr lang="en" sz="1800">
                <a:solidFill>
                  <a:schemeClr val="lt1"/>
                </a:solidFill>
                <a:latin typeface="Lato"/>
                <a:ea typeface="Lato"/>
                <a:cs typeface="Lato"/>
                <a:sym typeface="Lato"/>
              </a:rPr>
              <a:t> Regression Classifier</a:t>
            </a:r>
            <a:endParaRPr sz="1800">
              <a:solidFill>
                <a:schemeClr val="lt1"/>
              </a:solidFill>
              <a:latin typeface="Lato"/>
              <a:ea typeface="Lato"/>
              <a:cs typeface="Lato"/>
              <a:sym typeface="Lato"/>
            </a:endParaRPr>
          </a:p>
        </p:txBody>
      </p:sp>
      <p:pic>
        <p:nvPicPr>
          <p:cNvPr id="144" name="Google Shape;144;p19"/>
          <p:cNvPicPr preferRelativeResize="0"/>
          <p:nvPr/>
        </p:nvPicPr>
        <p:blipFill>
          <a:blip r:embed="rId3">
            <a:alphaModFix/>
          </a:blip>
          <a:stretch>
            <a:fillRect/>
          </a:stretch>
        </p:blipFill>
        <p:spPr>
          <a:xfrm>
            <a:off x="510175" y="2382463"/>
            <a:ext cx="1749050" cy="2448675"/>
          </a:xfrm>
          <a:prstGeom prst="rect">
            <a:avLst/>
          </a:prstGeom>
          <a:noFill/>
          <a:ln cap="flat" cmpd="sng" w="19050">
            <a:solidFill>
              <a:schemeClr val="dk2"/>
            </a:solidFill>
            <a:prstDash val="solid"/>
            <a:round/>
            <a:headEnd len="sm" w="sm" type="none"/>
            <a:tailEnd len="sm" w="sm" type="none"/>
          </a:ln>
        </p:spPr>
      </p:pic>
      <p:pic>
        <p:nvPicPr>
          <p:cNvPr id="145" name="Google Shape;145;p19"/>
          <p:cNvPicPr preferRelativeResize="0"/>
          <p:nvPr/>
        </p:nvPicPr>
        <p:blipFill>
          <a:blip r:embed="rId4">
            <a:alphaModFix/>
          </a:blip>
          <a:stretch>
            <a:fillRect/>
          </a:stretch>
        </p:blipFill>
        <p:spPr>
          <a:xfrm>
            <a:off x="3338375" y="2382462"/>
            <a:ext cx="641575" cy="2448675"/>
          </a:xfrm>
          <a:prstGeom prst="rect">
            <a:avLst/>
          </a:prstGeom>
          <a:noFill/>
          <a:ln cap="flat" cmpd="sng" w="19050">
            <a:solidFill>
              <a:schemeClr val="dk2"/>
            </a:solidFill>
            <a:prstDash val="solid"/>
            <a:round/>
            <a:headEnd len="sm" w="sm" type="none"/>
            <a:tailEnd len="sm" w="sm" type="none"/>
          </a:ln>
        </p:spPr>
      </p:pic>
      <p:sp>
        <p:nvSpPr>
          <p:cNvPr id="146" name="Google Shape;146;p19"/>
          <p:cNvSpPr/>
          <p:nvPr/>
        </p:nvSpPr>
        <p:spPr>
          <a:xfrm>
            <a:off x="2477950" y="3315525"/>
            <a:ext cx="641700" cy="293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nvSpPr>
        <p:spPr>
          <a:xfrm>
            <a:off x="846925" y="1760425"/>
            <a:ext cx="291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Lato"/>
                <a:ea typeface="Lato"/>
                <a:cs typeface="Lato"/>
                <a:sym typeface="Lato"/>
              </a:rPr>
              <a:t>Feature Engineering</a:t>
            </a:r>
            <a:endParaRPr b="1" sz="1700">
              <a:solidFill>
                <a:schemeClr val="lt1"/>
              </a:solidFill>
              <a:latin typeface="Lato"/>
              <a:ea typeface="Lato"/>
              <a:cs typeface="Lato"/>
              <a:sym typeface="Lato"/>
            </a:endParaRPr>
          </a:p>
        </p:txBody>
      </p:sp>
      <p:sp>
        <p:nvSpPr>
          <p:cNvPr id="148" name="Google Shape;148;p19"/>
          <p:cNvSpPr txBox="1"/>
          <p:nvPr/>
        </p:nvSpPr>
        <p:spPr>
          <a:xfrm>
            <a:off x="4956500" y="1600000"/>
            <a:ext cx="385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Understanding </a:t>
            </a:r>
            <a:r>
              <a:rPr b="1" lang="en">
                <a:solidFill>
                  <a:schemeClr val="lt1"/>
                </a:solidFill>
                <a:latin typeface="Lato"/>
                <a:ea typeface="Lato"/>
                <a:cs typeface="Lato"/>
                <a:sym typeface="Lato"/>
              </a:rPr>
              <a:t>Logistic</a:t>
            </a:r>
            <a:r>
              <a:rPr b="1" lang="en">
                <a:solidFill>
                  <a:schemeClr val="lt1"/>
                </a:solidFill>
                <a:latin typeface="Lato"/>
                <a:ea typeface="Lato"/>
                <a:cs typeface="Lato"/>
                <a:sym typeface="Lato"/>
              </a:rPr>
              <a:t> Regression:</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t>
            </a:r>
            <a:r>
              <a:rPr lang="en">
                <a:solidFill>
                  <a:schemeClr val="lt1"/>
                </a:solidFill>
                <a:latin typeface="Lato"/>
                <a:ea typeface="Lato"/>
                <a:cs typeface="Lato"/>
                <a:sym typeface="Lato"/>
              </a:rPr>
              <a:t>reates a linear </a:t>
            </a:r>
            <a:r>
              <a:rPr lang="en">
                <a:solidFill>
                  <a:schemeClr val="lt1"/>
                </a:solidFill>
                <a:latin typeface="Lato"/>
                <a:ea typeface="Lato"/>
                <a:cs typeface="Lato"/>
                <a:sym typeface="Lato"/>
              </a:rPr>
              <a:t>decision</a:t>
            </a:r>
            <a:r>
              <a:rPr lang="en">
                <a:solidFill>
                  <a:schemeClr val="lt1"/>
                </a:solidFill>
                <a:latin typeface="Lato"/>
                <a:ea typeface="Lato"/>
                <a:cs typeface="Lato"/>
                <a:sym typeface="Lato"/>
              </a:rPr>
              <a:t> boundary that divides data into two distinct groups, above and below the line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49" name="Google Shape;149;p19"/>
          <p:cNvSpPr/>
          <p:nvPr/>
        </p:nvSpPr>
        <p:spPr>
          <a:xfrm>
            <a:off x="5482225" y="2977975"/>
            <a:ext cx="2618400" cy="1815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9"/>
          <p:cNvCxnSpPr/>
          <p:nvPr/>
        </p:nvCxnSpPr>
        <p:spPr>
          <a:xfrm>
            <a:off x="5478950" y="2972425"/>
            <a:ext cx="2627700" cy="1826400"/>
          </a:xfrm>
          <a:prstGeom prst="straightConnector1">
            <a:avLst/>
          </a:prstGeom>
          <a:noFill/>
          <a:ln cap="flat" cmpd="sng" w="19050">
            <a:solidFill>
              <a:schemeClr val="dk2"/>
            </a:solidFill>
            <a:prstDash val="solid"/>
            <a:round/>
            <a:headEnd len="med" w="med" type="none"/>
            <a:tailEnd len="med" w="med" type="none"/>
          </a:ln>
        </p:spPr>
      </p:cxnSp>
      <p:sp>
        <p:nvSpPr>
          <p:cNvPr id="151" name="Google Shape;151;p19"/>
          <p:cNvSpPr/>
          <p:nvPr/>
        </p:nvSpPr>
        <p:spPr>
          <a:xfrm>
            <a:off x="5481575" y="2981925"/>
            <a:ext cx="2618400" cy="1815300"/>
          </a:xfrm>
          <a:prstGeom prst="rtTriangl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rot="10800000">
            <a:off x="5478950" y="2972350"/>
            <a:ext cx="2646300" cy="1835700"/>
          </a:xfrm>
          <a:prstGeom prst="rtTriangl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6938425" y="33128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7510125" y="31664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7395625" y="36176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7662525" y="41860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7776625" y="36176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6055200" y="3532250"/>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770575" y="361432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6070525" y="401467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5910375" y="4466450"/>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6868975" y="4466450"/>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6383125" y="426687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6547700" y="301732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7147350" y="4163775"/>
            <a:ext cx="139800" cy="149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6446725" y="376342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6812450" y="3815025"/>
            <a:ext cx="139800" cy="1491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338875" y="512075"/>
            <a:ext cx="722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Raleway"/>
                <a:ea typeface="Raleway"/>
                <a:cs typeface="Raleway"/>
                <a:sym typeface="Raleway"/>
              </a:rPr>
              <a:t>Exploratory Data Analysis</a:t>
            </a:r>
            <a:endParaRPr b="1" sz="2500">
              <a:latin typeface="Raleway"/>
              <a:ea typeface="Raleway"/>
              <a:cs typeface="Raleway"/>
              <a:sym typeface="Raleway"/>
            </a:endParaRPr>
          </a:p>
        </p:txBody>
      </p:sp>
      <p:pic>
        <p:nvPicPr>
          <p:cNvPr id="173" name="Google Shape;173;p20"/>
          <p:cNvPicPr preferRelativeResize="0"/>
          <p:nvPr/>
        </p:nvPicPr>
        <p:blipFill>
          <a:blip r:embed="rId3">
            <a:alphaModFix/>
          </a:blip>
          <a:stretch>
            <a:fillRect/>
          </a:stretch>
        </p:blipFill>
        <p:spPr>
          <a:xfrm>
            <a:off x="2083650" y="1838200"/>
            <a:ext cx="4624075" cy="3090125"/>
          </a:xfrm>
          <a:prstGeom prst="rect">
            <a:avLst/>
          </a:prstGeom>
          <a:noFill/>
          <a:ln>
            <a:noFill/>
          </a:ln>
        </p:spPr>
      </p:pic>
      <p:sp>
        <p:nvSpPr>
          <p:cNvPr id="174" name="Google Shape;174;p20"/>
          <p:cNvSpPr txBox="1"/>
          <p:nvPr/>
        </p:nvSpPr>
        <p:spPr>
          <a:xfrm>
            <a:off x="338875" y="1350325"/>
            <a:ext cx="783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Time series comparison of </a:t>
            </a:r>
            <a:r>
              <a:rPr lang="en" sz="1500">
                <a:latin typeface="Lato"/>
                <a:ea typeface="Lato"/>
                <a:cs typeface="Lato"/>
                <a:sym typeface="Lato"/>
              </a:rPr>
              <a:t>survey</a:t>
            </a:r>
            <a:r>
              <a:rPr lang="en" sz="1500">
                <a:latin typeface="Lato"/>
                <a:ea typeface="Lato"/>
                <a:cs typeface="Lato"/>
                <a:sym typeface="Lato"/>
              </a:rPr>
              <a:t> counts for “go down”/decreasing vs. unemployment rate: </a:t>
            </a:r>
            <a:endParaRPr sz="15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555475" y="57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Modeling/Results ~ Unemployment Rates</a:t>
            </a:r>
            <a:endParaRPr sz="2540"/>
          </a:p>
        </p:txBody>
      </p:sp>
      <p:sp>
        <p:nvSpPr>
          <p:cNvPr id="180" name="Google Shape;180;p21"/>
          <p:cNvSpPr txBox="1"/>
          <p:nvPr/>
        </p:nvSpPr>
        <p:spPr>
          <a:xfrm>
            <a:off x="727650" y="1295925"/>
            <a:ext cx="76887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o</a:t>
            </a:r>
            <a:r>
              <a:rPr lang="en" sz="1500">
                <a:latin typeface="Lato"/>
                <a:ea typeface="Lato"/>
                <a:cs typeface="Lato"/>
                <a:sym typeface="Lato"/>
              </a:rPr>
              <a:t>verall l</a:t>
            </a:r>
            <a:r>
              <a:rPr lang="en" sz="1500">
                <a:latin typeface="Lato"/>
                <a:ea typeface="Lato"/>
                <a:cs typeface="Lato"/>
                <a:sym typeface="Lato"/>
              </a:rPr>
              <a:t>ow classification accuracy (~.6)</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promising results in correctly classifying the an increasing/no change rate (see recall)</a:t>
            </a:r>
            <a:endParaRPr sz="1500">
              <a:latin typeface="Lato"/>
              <a:ea typeface="Lato"/>
              <a:cs typeface="Lato"/>
              <a:sym typeface="Lato"/>
            </a:endParaRPr>
          </a:p>
        </p:txBody>
      </p:sp>
      <p:sp>
        <p:nvSpPr>
          <p:cNvPr id="181" name="Google Shape;181;p21"/>
          <p:cNvSpPr txBox="1"/>
          <p:nvPr/>
        </p:nvSpPr>
        <p:spPr>
          <a:xfrm>
            <a:off x="6565825" y="3149625"/>
            <a:ext cx="2458500" cy="1419600"/>
          </a:xfrm>
          <a:prstGeom prst="rect">
            <a:avLst/>
          </a:prstGeom>
          <a:solidFill>
            <a:schemeClr val="dk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u="sng">
                <a:solidFill>
                  <a:schemeClr val="lt1"/>
                </a:solidFill>
                <a:latin typeface="Lato"/>
                <a:ea typeface="Lato"/>
                <a:cs typeface="Lato"/>
                <a:sym typeface="Lato"/>
              </a:rPr>
              <a:t>Performance Metrics: </a:t>
            </a:r>
            <a:endParaRPr b="1" sz="1700" u="sng">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Accuracy score</a:t>
            </a:r>
            <a:r>
              <a:rPr lang="en">
                <a:solidFill>
                  <a:schemeClr val="lt1"/>
                </a:solidFill>
                <a:latin typeface="Lato"/>
                <a:ea typeface="Lato"/>
                <a:cs typeface="Lato"/>
                <a:sym typeface="Lato"/>
              </a:rPr>
              <a:t> =  0.606</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Precision = 0.61</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a:solidFill>
                  <a:schemeClr val="lt1"/>
                </a:solidFill>
                <a:latin typeface="Lato"/>
                <a:ea typeface="Lato"/>
                <a:cs typeface="Lato"/>
                <a:sym typeface="Lato"/>
              </a:rPr>
              <a:t>Recall = 0.93</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a:solidFill>
                <a:schemeClr val="lt1"/>
              </a:solidFill>
              <a:latin typeface="Lato"/>
              <a:ea typeface="Lato"/>
              <a:cs typeface="Lato"/>
              <a:sym typeface="Lato"/>
            </a:endParaRPr>
          </a:p>
        </p:txBody>
      </p:sp>
      <p:pic>
        <p:nvPicPr>
          <p:cNvPr id="182" name="Google Shape;182;p21"/>
          <p:cNvPicPr preferRelativeResize="0"/>
          <p:nvPr/>
        </p:nvPicPr>
        <p:blipFill>
          <a:blip r:embed="rId3">
            <a:alphaModFix/>
          </a:blip>
          <a:stretch>
            <a:fillRect/>
          </a:stretch>
        </p:blipFill>
        <p:spPr>
          <a:xfrm>
            <a:off x="359025" y="2123950"/>
            <a:ext cx="2716329" cy="2896275"/>
          </a:xfrm>
          <a:prstGeom prst="rect">
            <a:avLst/>
          </a:prstGeom>
          <a:noFill/>
          <a:ln>
            <a:noFill/>
          </a:ln>
        </p:spPr>
      </p:pic>
      <p:sp>
        <p:nvSpPr>
          <p:cNvPr id="183" name="Google Shape;183;p21"/>
          <p:cNvSpPr txBox="1"/>
          <p:nvPr/>
        </p:nvSpPr>
        <p:spPr>
          <a:xfrm>
            <a:off x="3576350" y="2370825"/>
            <a:ext cx="290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Predictions of Increasing Unemployment</a:t>
            </a:r>
            <a:r>
              <a:rPr lang="en" sz="1100">
                <a:latin typeface="Playfair Display"/>
                <a:ea typeface="Playfair Display"/>
                <a:cs typeface="Playfair Display"/>
                <a:sym typeface="Playfair Display"/>
              </a:rPr>
              <a:t> v.s. Modeled Probability of Unemployment Increase</a:t>
            </a:r>
            <a:endParaRPr sz="1100">
              <a:latin typeface="Playfair Display"/>
              <a:ea typeface="Playfair Display"/>
              <a:cs typeface="Playfair Display"/>
              <a:sym typeface="Playfair Display"/>
            </a:endParaRPr>
          </a:p>
        </p:txBody>
      </p:sp>
      <p:pic>
        <p:nvPicPr>
          <p:cNvPr id="184" name="Google Shape;184;p21"/>
          <p:cNvPicPr preferRelativeResize="0"/>
          <p:nvPr/>
        </p:nvPicPr>
        <p:blipFill>
          <a:blip r:embed="rId4">
            <a:alphaModFix/>
          </a:blip>
          <a:stretch>
            <a:fillRect/>
          </a:stretch>
        </p:blipFill>
        <p:spPr>
          <a:xfrm>
            <a:off x="3576351" y="3063525"/>
            <a:ext cx="2773225" cy="18630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