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312" r:id="rId7"/>
    <p:sldId id="313" r:id="rId8"/>
    <p:sldId id="316" r:id="rId9"/>
    <p:sldId id="317" r:id="rId10"/>
    <p:sldId id="315" r:id="rId11"/>
    <p:sldId id="319" r:id="rId12"/>
  </p:sldIdLst>
  <p:sldSz cx="9144000" cy="5143500"/>
  <p:notesSz cx="6858000" cy="9144000"/>
  <p:embeddedFontLst>
    <p:embeddedFont>
      <p:font typeface="Plus Jakarta Sans"/>
      <p:regular r:id="rId16"/>
    </p:embeddedFont>
    <p:embeddedFont>
      <p:font typeface="Inter" panose="02000503000000020004"/>
      <p:regular r:id="rId17"/>
    </p:embeddedFont>
    <p:embeddedFont>
      <p:font typeface="DM Sans"/>
      <p:regular r:id="rId18"/>
    </p:embeddedFont>
    <p:embeddedFont>
      <p:font typeface="Plus Jakarta Sans Medium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4ff9c4cb4_3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54ff9c4cb4_3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296;p13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14"/>
          <p:cNvSpPr txBox="1"/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71" name="Google Shape;3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5" name="Google Shape;4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8"/>
          <p:cNvSpPr/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2"/>
          <p:cNvSpPr txBox="1"/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23"/>
          <p:cNvSpPr txBox="1"/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4"/>
          <p:cNvSpPr txBox="1"/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4"/>
          <p:cNvSpPr txBox="1"/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4"/>
          <p:cNvSpPr txBox="1"/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8" name="Google Shape;588;p24"/>
          <p:cNvSpPr txBox="1"/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5"/>
          <p:cNvSpPr txBox="1"/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5"/>
          <p:cNvSpPr txBox="1"/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6"/>
          <p:cNvSpPr txBox="1"/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6"/>
          <p:cNvSpPr txBox="1"/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6"/>
          <p:cNvSpPr txBox="1"/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6"/>
          <p:cNvSpPr txBox="1"/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6"/>
          <p:cNvSpPr txBox="1"/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6"/>
          <p:cNvSpPr txBox="1"/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27"/>
          <p:cNvSpPr txBox="1"/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/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7"/>
          <p:cNvSpPr txBox="1"/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7"/>
          <p:cNvSpPr txBox="1"/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/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7" name="Google Shape;697;p27"/>
          <p:cNvSpPr txBox="1"/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27"/>
          <p:cNvSpPr txBox="1"/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27"/>
          <p:cNvSpPr txBox="1"/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28"/>
          <p:cNvSpPr txBox="1"/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28"/>
          <p:cNvSpPr txBox="1"/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8"/>
          <p:cNvSpPr txBox="1"/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8"/>
          <p:cNvSpPr txBox="1"/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8"/>
          <p:cNvSpPr txBox="1"/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8"/>
          <p:cNvSpPr txBox="1"/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8"/>
          <p:cNvSpPr txBox="1"/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7" name="Google Shape;747;p28"/>
          <p:cNvSpPr txBox="1"/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/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/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29"/>
          <p:cNvSpPr txBox="1"/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/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9"/>
          <p:cNvSpPr txBox="1"/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/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/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0"/>
          <p:cNvSpPr txBox="1"/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0" name="Google Shape;810;p30"/>
          <p:cNvSpPr txBox="1"/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/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2" name="Google Shape;812;p30"/>
          <p:cNvSpPr txBox="1"/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3" name="Google Shape;813;p30"/>
          <p:cNvSpPr txBox="1"/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/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30"/>
          <p:cNvSpPr txBox="1"/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6" name="Google Shape;816;p30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gR8QvFmNuLE&amp;list=PLhQjrBD2T381PopUTYtMSstgk-hsTGkVm" TargetMode="External"/><Relationship Id="rId1" Type="http://schemas.openxmlformats.org/officeDocument/2006/relationships/hyperlink" Target="https://learning.edx.org/course/course-v1:HarvardX+CS50AI+1T2020/ho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/>
              <a:t>COURSE OUTLINE</a:t>
            </a:r>
            <a:endParaRPr lang="en-US" altLang="en-GB" sz="3700" b="0"/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able of contents</a:t>
            </a:r>
            <a:endParaRPr lang="en-GB"/>
          </a:p>
        </p:txBody>
      </p:sp>
      <p:sp>
        <p:nvSpPr>
          <p:cNvPr id="1020" name="Google Shape;1020;p39"/>
          <p:cNvSpPr txBox="1"/>
          <p:nvPr>
            <p:ph type="title"/>
          </p:nvPr>
        </p:nvSpPr>
        <p:spPr>
          <a:xfrm>
            <a:off x="2154260" y="135789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021" name="Google Shape;1021;p39"/>
          <p:cNvSpPr txBox="1"/>
          <p:nvPr>
            <p:ph type="title" idx="7"/>
          </p:nvPr>
        </p:nvSpPr>
        <p:spPr>
          <a:xfrm>
            <a:off x="6480251" y="300349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022" name="Google Shape;1022;p39"/>
          <p:cNvSpPr txBox="1"/>
          <p:nvPr>
            <p:ph type="title" idx="8"/>
          </p:nvPr>
        </p:nvSpPr>
        <p:spPr>
          <a:xfrm>
            <a:off x="6480251" y="12753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024" name="Google Shape;1024;p39"/>
          <p:cNvSpPr txBox="1"/>
          <p:nvPr>
            <p:ph type="title" idx="13"/>
          </p:nvPr>
        </p:nvSpPr>
        <p:spPr>
          <a:xfrm>
            <a:off x="2154260" y="29561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026" name="Google Shape;1026;p39"/>
          <p:cNvSpPr txBox="1"/>
          <p:nvPr>
            <p:ph type="subTitle" idx="15"/>
          </p:nvPr>
        </p:nvSpPr>
        <p:spPr>
          <a:xfrm>
            <a:off x="1368860" y="182698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Prerequisites</a:t>
            </a:r>
            <a:endParaRPr lang="en-US" altLang="en-GB"/>
          </a:p>
        </p:txBody>
      </p:sp>
      <p:sp>
        <p:nvSpPr>
          <p:cNvPr id="1027" name="Google Shape;1027;p39"/>
          <p:cNvSpPr txBox="1"/>
          <p:nvPr>
            <p:ph type="subTitle" idx="16"/>
          </p:nvPr>
        </p:nvSpPr>
        <p:spPr>
          <a:xfrm>
            <a:off x="5694851" y="174443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Objectives</a:t>
            </a:r>
            <a:endParaRPr lang="en-US" altLang="en-GB"/>
          </a:p>
        </p:txBody>
      </p:sp>
      <p:sp>
        <p:nvSpPr>
          <p:cNvPr id="1028" name="Google Shape;1028;p39"/>
          <p:cNvSpPr txBox="1"/>
          <p:nvPr>
            <p:ph type="subTitle" idx="17"/>
          </p:nvPr>
        </p:nvSpPr>
        <p:spPr>
          <a:xfrm>
            <a:off x="1368860" y="342528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1029" name="Google Shape;1029;p39"/>
          <p:cNvSpPr txBox="1"/>
          <p:nvPr>
            <p:ph type="subTitle" idx="18"/>
          </p:nvPr>
        </p:nvSpPr>
        <p:spPr>
          <a:xfrm>
            <a:off x="5694851" y="34726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Grading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Prerequisites and Resources</a:t>
            </a:r>
            <a:endParaRPr lang="en-US" altLang="en-GB"/>
          </a:p>
        </p:txBody>
      </p:sp>
      <p:sp>
        <p:nvSpPr>
          <p:cNvPr id="1151" name="Google Shape;1151;p4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Prerequisites: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Python basics: understanding of Python concepts like functions, control structures, classes and objects, etc.</a:t>
            </a:r>
            <a:br>
              <a:rPr lang="en-US" altLang="en-US"/>
            </a:br>
            <a:r>
              <a:rPr lang="en-US" altLang="en-US"/>
              <a:t>Some familiarity with tools like pandas, numpy and matplotlib is a bonus.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Anaconda: not a strict requirement, but having it makes things a lot easier.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An open mind and a willing spirit: strong requirement, without it you might as well not bother with the class.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Resources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You can consult HarvardX’s intro to AI course </a:t>
            </a:r>
            <a:r>
              <a:rPr lang="en-US" altLang="en-US">
                <a:hlinkClick r:id="rId1" tooltip="Click this link to go to the course website" action="ppaction://hlinkfile"/>
              </a:rPr>
              <a:t>website</a:t>
            </a:r>
            <a:r>
              <a:rPr lang="en-US" altLang="en-US"/>
              <a:t> or their </a:t>
            </a:r>
            <a:r>
              <a:rPr lang="en-US" altLang="en-US">
                <a:hlinkClick r:id="rId2" action="ppaction://hlinkfile"/>
              </a:rPr>
              <a:t>YouTube playlist</a:t>
            </a:r>
            <a:r>
              <a:rPr lang="en-US" altLang="en-US"/>
              <a:t> to get a better understanding of some of the concepts (most of the example explanations are gotten from here so it can be very helpful).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Objectives</a:t>
            </a:r>
            <a:endParaRPr lang="en-US" altLang="en-GB"/>
          </a:p>
        </p:txBody>
      </p:sp>
      <p:sp>
        <p:nvSpPr>
          <p:cNvPr id="1151" name="Google Shape;1151;p4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The general objective of this course is to increase student’s understanding og OOP in Python and to enable them use the Django framework.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SPECIFIC OBJECTIVES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Model problems using OOP concepts.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Describe basic OOP concepts.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Distinguish between classes and objects.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Know how to interface Django with a database;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Develop dynamic views and templates in Django;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Manage Django forms;</a:t>
            </a: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/>
              <a:t>Implement major advanced functions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/>
              <a:t>Chapter 1: Introduction to Artificial Intelligence</a:t>
            </a:r>
            <a:endParaRPr lang="en-US"/>
          </a:p>
          <a:p>
            <a:pPr lvl="1" algn="l"/>
            <a:r>
              <a:rPr lang="en-US"/>
              <a:t>Definition and history of AI</a:t>
            </a:r>
            <a:endParaRPr lang="en-US"/>
          </a:p>
          <a:p>
            <a:pPr lvl="1" algn="l"/>
            <a:r>
              <a:rPr lang="en-US"/>
              <a:t>Foundations of Artificial Intelligence</a:t>
            </a:r>
            <a:endParaRPr lang="en-US"/>
          </a:p>
          <a:p>
            <a:pPr lvl="1" algn="l"/>
            <a:r>
              <a:rPr lang="en-US"/>
              <a:t>Where is AI heading?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Chapter II: Search problems</a:t>
            </a:r>
            <a:endParaRPr lang="en-US"/>
          </a:p>
          <a:p>
            <a:pPr lvl="1" algn="l"/>
            <a:r>
              <a:rPr lang="en-US"/>
              <a:t>What are search problems (characteristics, how to detect and represent them)?</a:t>
            </a:r>
            <a:endParaRPr lang="en-US"/>
          </a:p>
          <a:p>
            <a:pPr lvl="1" algn="l"/>
            <a:r>
              <a:rPr lang="en-US"/>
              <a:t>Examples of problems</a:t>
            </a:r>
            <a:endParaRPr lang="en-US"/>
          </a:p>
          <a:p>
            <a:pPr lvl="1" algn="l"/>
            <a:r>
              <a:rPr lang="en-US"/>
              <a:t>Uninformed vs heuristic search</a:t>
            </a:r>
            <a:endParaRPr lang="en-US"/>
          </a:p>
          <a:p>
            <a:pPr lvl="1" algn="l"/>
            <a:r>
              <a:rPr lang="en-US"/>
              <a:t>Game-playing (adversarial) search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lvl="1"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/>
              <a:t>Chapter 3: Optimization</a:t>
            </a:r>
            <a:endParaRPr lang="en-US"/>
          </a:p>
          <a:p>
            <a:pPr lvl="1" algn="l"/>
            <a:r>
              <a:rPr lang="en-US"/>
              <a:t>How to detect and represent optimization problems.</a:t>
            </a:r>
            <a:endParaRPr lang="en-US"/>
          </a:p>
          <a:p>
            <a:pPr lvl="1" algn="l"/>
            <a:r>
              <a:rPr lang="en-US"/>
              <a:t>Local search</a:t>
            </a:r>
            <a:endParaRPr lang="en-US"/>
          </a:p>
          <a:p>
            <a:pPr lvl="1" algn="l"/>
            <a:r>
              <a:rPr lang="en-US"/>
              <a:t>Hill climbing</a:t>
            </a:r>
            <a:endParaRPr lang="en-US"/>
          </a:p>
          <a:p>
            <a:pPr lvl="1" algn="l"/>
            <a:r>
              <a:rPr lang="en-US"/>
              <a:t>Simulated Annealing</a:t>
            </a:r>
            <a:endParaRPr lang="en-US"/>
          </a:p>
          <a:p>
            <a:pPr lvl="1" algn="l"/>
            <a:r>
              <a:rPr lang="en-US"/>
              <a:t>Constraint Satisfaction</a:t>
            </a:r>
            <a:endParaRPr lang="en-US"/>
          </a:p>
          <a:p>
            <a:pPr lvl="1" algn="l"/>
            <a:r>
              <a:rPr lang="en-US"/>
              <a:t>Backtracking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Chapter 4: Knowledge and Uncertainty</a:t>
            </a:r>
            <a:endParaRPr lang="en-US"/>
          </a:p>
          <a:p>
            <a:pPr lvl="1" algn="l"/>
            <a:r>
              <a:rPr lang="en-US"/>
              <a:t>Representing knowledge</a:t>
            </a:r>
            <a:endParaRPr lang="en-US"/>
          </a:p>
          <a:p>
            <a:pPr lvl="1" algn="l"/>
            <a:r>
              <a:rPr lang="en-US"/>
              <a:t>Inference: forward and backward chaining</a:t>
            </a:r>
            <a:endParaRPr lang="en-US"/>
          </a:p>
          <a:p>
            <a:pPr lvl="1" algn="l"/>
            <a:r>
              <a:rPr lang="en-US"/>
              <a:t>Representing uncertainty, Bayes’ Rule</a:t>
            </a:r>
            <a:endParaRPr lang="en-US"/>
          </a:p>
          <a:p>
            <a:pPr lvl="1" algn="l"/>
            <a:r>
              <a:rPr lang="en-US"/>
              <a:t>Bayesian networks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Course Outline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/>
              <a:t>Chapter 5: Learning</a:t>
            </a:r>
            <a:endParaRPr lang="en-US"/>
          </a:p>
          <a:p>
            <a:pPr lvl="1" algn="l"/>
            <a:r>
              <a:rPr lang="en-US"/>
              <a:t>Forms of learning</a:t>
            </a:r>
            <a:endParaRPr lang="en-US"/>
          </a:p>
          <a:p>
            <a:pPr lvl="1" algn="l"/>
            <a:r>
              <a:rPr lang="en-US"/>
              <a:t>Regression and Classification with Linear models</a:t>
            </a:r>
            <a:endParaRPr lang="en-US"/>
          </a:p>
          <a:p>
            <a:pPr lvl="1" algn="l"/>
            <a:r>
              <a:rPr lang="en-US"/>
              <a:t>Other models for learning tasks</a:t>
            </a:r>
            <a:endParaRPr lang="en-US"/>
          </a:p>
          <a:p>
            <a:pPr lvl="2" algn="l"/>
            <a:r>
              <a:rPr lang="en-US"/>
              <a:t>KNN</a:t>
            </a:r>
            <a:endParaRPr lang="en-US"/>
          </a:p>
          <a:p>
            <a:pPr lvl="2" algn="l"/>
            <a:r>
              <a:rPr lang="en-US"/>
              <a:t>Random Forest</a:t>
            </a:r>
            <a:endParaRPr lang="en-US"/>
          </a:p>
          <a:p>
            <a:pPr lvl="2" algn="l"/>
            <a:r>
              <a:rPr lang="en-US"/>
              <a:t>SVM</a:t>
            </a:r>
            <a:br>
              <a:rPr lang="en-US"/>
            </a:br>
            <a:endParaRPr lang="en-US"/>
          </a:p>
          <a:p>
            <a:pPr lvl="1" algn="l"/>
            <a:r>
              <a:rPr lang="en-US"/>
              <a:t>Neural networks and deep learning</a:t>
            </a:r>
            <a:endParaRPr lang="en-US"/>
          </a:p>
          <a:p>
            <a:pPr lvl="2" algn="l"/>
            <a:r>
              <a:rPr lang="en-US"/>
              <a:t>Deep neural networks</a:t>
            </a:r>
            <a:endParaRPr lang="en-US"/>
          </a:p>
          <a:p>
            <a:pPr lvl="2" algn="l"/>
            <a:r>
              <a:rPr lang="en-US"/>
              <a:t>Convolutional neural networks</a:t>
            </a:r>
            <a:br>
              <a:rPr lang="en-US"/>
            </a:br>
            <a:br>
              <a:rPr lang="en-US"/>
            </a:br>
            <a:endParaRPr lang="en-US"/>
          </a:p>
          <a:p>
            <a:pPr lvl="1" algn="l"/>
            <a:r>
              <a:rPr lang="en-US"/>
              <a:t>Natural language processing</a:t>
            </a:r>
            <a:endParaRPr lang="en-US"/>
          </a:p>
          <a:p>
            <a:pPr lvl="1"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Grading structure</a:t>
            </a:r>
            <a:endParaRPr lang="en-US" altLang="en-GB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marL="596900" lvl="1" indent="0" algn="l">
              <a:buNone/>
            </a:pPr>
            <a:r>
              <a:rPr lang="en-US"/>
              <a:t>Practical exercises will be given during classes and a mark will be associated based on the student’s degree of completion of that exercise.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r>
              <a:rPr lang="en-US"/>
              <a:t>The sum of all the marks accumulated will give the student’s final CA mark (/20). Instructions related to the submission of the exercises will be communicated when the time comes.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r>
              <a:rPr lang="en-US"/>
              <a:t>There is a written exam (Session Normale) that will be written at the end of the semester.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marL="596900" lvl="1" indent="0" algn="l">
              <a:buNone/>
            </a:pPr>
            <a:r>
              <a:rPr lang="en-US"/>
              <a:t>NB: completing the course on CS50’s website completing the supplementary exercises in class amounts to an automatic 20/20. (you can also choose to follow along with the teacher and complete the exercises given in class)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13335"/>
            <a:ext cx="9185910" cy="5129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70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2693</Words>
  <Application>WPS Presentation</Application>
  <PresentationFormat/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</vt:lpstr>
      <vt:lpstr>Plus Jakarta Sans</vt:lpstr>
      <vt:lpstr>Inter</vt:lpstr>
      <vt:lpstr>Nunito Light</vt:lpstr>
      <vt:lpstr>Segoe Print</vt:lpstr>
      <vt:lpstr>DM Sans</vt:lpstr>
      <vt:lpstr>Plus Jakarta Sans Medium</vt:lpstr>
      <vt:lpstr>Inter Light</vt:lpstr>
      <vt:lpstr>Anaheim</vt:lpstr>
      <vt:lpstr>Microsoft YaHei</vt:lpstr>
      <vt:lpstr>Arial Unicode MS</vt:lpstr>
      <vt:lpstr>Tips to Design Effective Diagrams for Education by Slidesgo</vt:lpstr>
      <vt:lpstr>COURSE OUTLINE</vt:lpstr>
      <vt:lpstr>03</vt:lpstr>
      <vt:lpstr>Prerequisites and Resources</vt:lpstr>
      <vt:lpstr>Objectives</vt:lpstr>
      <vt:lpstr>Course Outline</vt:lpstr>
      <vt:lpstr>Course Outline</vt:lpstr>
      <vt:lpstr>Course Outline</vt:lpstr>
      <vt:lpstr>Grading structure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/>
  <cp:lastModifiedBy>Jamie</cp:lastModifiedBy>
  <cp:revision>15</cp:revision>
  <dcterms:created xsi:type="dcterms:W3CDTF">2025-03-09T10:30:00Z</dcterms:created>
  <dcterms:modified xsi:type="dcterms:W3CDTF">2025-03-09T16:04:21Z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B5CE28A4048F4B7397A7EFE551C77050_12</vt:lpwstr>
  </property>
  <property fmtid="{D5CDD505-2E9C-101B-9397-08002B2CF9AE}" pid="3" name="KSOProductBuildVer">
    <vt:lpwstr>1033-12.2.0.19805</vt:lpwstr>
  </property>
</Properties>
</file>