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1" r:id="rId7"/>
    <p:sldId id="262" r:id="rId8"/>
    <p:sldId id="263" r:id="rId9"/>
  </p:sldIdLst>
  <p:sldSz cx="14630400" cy="8229600"/>
  <p:notesSz cx="8229600" cy="14630400"/>
  <p:embeddedFontLst>
    <p:embeddedFont>
      <p:font typeface="Corben" panose="020B0604020202020204" charset="0"/>
      <p:regular r:id="rId11"/>
    </p:embeddedFont>
    <p:embeddedFont>
      <p:font typeface="Nobile" panose="020B0604020202020204" charset="0"/>
      <p:regular r:id="rId12"/>
    </p:embeddedFont>
  </p:embeddedFontLst>
  <p:defaultTextStyle>
    <a:defPPr>
      <a:defRPr lang="en-CM"/>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9F9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57" d="100"/>
          <a:sy n="57" d="100"/>
        </p:scale>
        <p:origin x="804" y="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668695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9F9FF">
              <a:alpha val="9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2365534"/>
            <a:ext cx="7556421" cy="1417558"/>
          </a:xfrm>
          <a:prstGeom prst="rect">
            <a:avLst/>
          </a:prstGeom>
          <a:noFill/>
          <a:ln/>
        </p:spPr>
        <p:txBody>
          <a:bodyPr wrap="squar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Chapter 1: Introduction to Artificial Intelligence</a:t>
            </a:r>
            <a:endParaRPr lang="en-US" sz="4450" dirty="0"/>
          </a:p>
        </p:txBody>
      </p:sp>
      <p:sp>
        <p:nvSpPr>
          <p:cNvPr id="4" name="Text 1"/>
          <p:cNvSpPr/>
          <p:nvPr/>
        </p:nvSpPr>
        <p:spPr>
          <a:xfrm>
            <a:off x="6280190" y="4123253"/>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Welcome to the world of AI! This presentation will cover the basics of AI, including its definition, types, and key topics covered in an introductory AI course.</a:t>
            </a:r>
            <a:endParaRPr lang="en-US" sz="1750" dirty="0"/>
          </a:p>
        </p:txBody>
      </p:sp>
      <p:sp>
        <p:nvSpPr>
          <p:cNvPr id="5" name="Shape 2"/>
          <p:cNvSpPr/>
          <p:nvPr/>
        </p:nvSpPr>
        <p:spPr>
          <a:xfrm>
            <a:off x="6280190" y="5484019"/>
            <a:ext cx="362903" cy="362903"/>
          </a:xfrm>
          <a:prstGeom prst="roundRect">
            <a:avLst>
              <a:gd name="adj" fmla="val 25194296"/>
            </a:avLst>
          </a:prstGeom>
          <a:noFill/>
          <a:ln w="7620">
            <a:solidFill>
              <a:srgbClr val="FFFFFF"/>
            </a:solidFill>
            <a:prstDash val="solid"/>
          </a:ln>
        </p:spPr>
      </p:sp>
      <p:sp>
        <p:nvSpPr>
          <p:cNvPr id="10" name="Rectangle 9">
            <a:extLst>
              <a:ext uri="{FF2B5EF4-FFF2-40B4-BE49-F238E27FC236}">
                <a16:creationId xmlns:a16="http://schemas.microsoft.com/office/drawing/2014/main" id="{FFC2A61D-D4C4-1772-19F0-D1B4844C9DD9}"/>
              </a:ext>
            </a:extLst>
          </p:cNvPr>
          <p:cNvSpPr/>
          <p:nvPr/>
        </p:nvSpPr>
        <p:spPr>
          <a:xfrm>
            <a:off x="12496800" y="7806266"/>
            <a:ext cx="2133600" cy="423334"/>
          </a:xfrm>
          <a:prstGeom prst="rect">
            <a:avLst/>
          </a:prstGeom>
          <a:solidFill>
            <a:srgbClr val="F9F9FF"/>
          </a:solidFill>
          <a:ln>
            <a:solidFill>
              <a:srgbClr val="F9F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93790" y="1621274"/>
            <a:ext cx="8042672"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What is Artificial Intelligence?</a:t>
            </a:r>
            <a:endParaRPr lang="en-US" sz="4450" dirty="0"/>
          </a:p>
        </p:txBody>
      </p:sp>
      <p:pic>
        <p:nvPicPr>
          <p:cNvPr id="3" name="Image 0" descr="preencoded.png"/>
          <p:cNvPicPr>
            <a:picLocks noChangeAspect="1"/>
          </p:cNvPicPr>
          <p:nvPr/>
        </p:nvPicPr>
        <p:blipFill>
          <a:blip r:embed="rId3"/>
          <a:stretch>
            <a:fillRect/>
          </a:stretch>
        </p:blipFill>
        <p:spPr>
          <a:xfrm>
            <a:off x="793790" y="2783681"/>
            <a:ext cx="566976" cy="566976"/>
          </a:xfrm>
          <a:prstGeom prst="rect">
            <a:avLst/>
          </a:prstGeom>
        </p:spPr>
      </p:pic>
      <p:sp>
        <p:nvSpPr>
          <p:cNvPr id="4" name="Text 1"/>
          <p:cNvSpPr/>
          <p:nvPr/>
        </p:nvSpPr>
        <p:spPr>
          <a:xfrm>
            <a:off x="793790" y="357747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Simulation</a:t>
            </a:r>
            <a:endParaRPr lang="en-US" sz="2200" dirty="0"/>
          </a:p>
        </p:txBody>
      </p:sp>
      <p:sp>
        <p:nvSpPr>
          <p:cNvPr id="5" name="Text 2"/>
          <p:cNvSpPr/>
          <p:nvPr/>
        </p:nvSpPr>
        <p:spPr>
          <a:xfrm>
            <a:off x="793790" y="4067889"/>
            <a:ext cx="6351270" cy="217741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Simulating human intelligence in machines involves creating models and algorithms that mimic cognitive functions such as problem-solving, decision-making, and learning. This includes developing systems that can reason, understand natural language, and perceive their environment.</a:t>
            </a:r>
            <a:endParaRPr lang="en-US" sz="1750" dirty="0"/>
          </a:p>
        </p:txBody>
      </p:sp>
      <p:pic>
        <p:nvPicPr>
          <p:cNvPr id="6" name="Image 1" descr="preencoded.png"/>
          <p:cNvPicPr>
            <a:picLocks noChangeAspect="1"/>
          </p:cNvPicPr>
          <p:nvPr/>
        </p:nvPicPr>
        <p:blipFill>
          <a:blip r:embed="rId3"/>
          <a:stretch>
            <a:fillRect/>
          </a:stretch>
        </p:blipFill>
        <p:spPr>
          <a:xfrm>
            <a:off x="7485221" y="2783681"/>
            <a:ext cx="566976" cy="566976"/>
          </a:xfrm>
          <a:prstGeom prst="rect">
            <a:avLst/>
          </a:prstGeom>
        </p:spPr>
      </p:pic>
      <p:sp>
        <p:nvSpPr>
          <p:cNvPr id="7" name="Text 3"/>
          <p:cNvSpPr/>
          <p:nvPr/>
        </p:nvSpPr>
        <p:spPr>
          <a:xfrm>
            <a:off x="7485221" y="3577471"/>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Learning</a:t>
            </a:r>
            <a:endParaRPr lang="en-US" sz="2200" dirty="0"/>
          </a:p>
        </p:txBody>
      </p:sp>
      <p:sp>
        <p:nvSpPr>
          <p:cNvPr id="8" name="Text 4"/>
          <p:cNvSpPr/>
          <p:nvPr/>
        </p:nvSpPr>
        <p:spPr>
          <a:xfrm>
            <a:off x="7485221" y="4067889"/>
            <a:ext cx="6351389" cy="2540318"/>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Acquiring knowledge through experience in AI involves enabling machines to automatically improve their performance on a specific task over time. This can be achieved through various methods such as supervised learning, unsupervised learning, and reinforcement learning, allowing AI systems to adapt and make more accurate predictions or decisions based on new data.</a:t>
            </a:r>
            <a:endParaRPr lang="en-US" sz="1750" dirty="0"/>
          </a:p>
        </p:txBody>
      </p:sp>
      <p:sp>
        <p:nvSpPr>
          <p:cNvPr id="9" name="Rectangle 8">
            <a:extLst>
              <a:ext uri="{FF2B5EF4-FFF2-40B4-BE49-F238E27FC236}">
                <a16:creationId xmlns:a16="http://schemas.microsoft.com/office/drawing/2014/main" id="{9AF75F64-EDA9-91A9-9CC3-01F38F8857CD}"/>
              </a:ext>
            </a:extLst>
          </p:cNvPr>
          <p:cNvSpPr/>
          <p:nvPr/>
        </p:nvSpPr>
        <p:spPr>
          <a:xfrm>
            <a:off x="12496800" y="7806266"/>
            <a:ext cx="2133600" cy="423334"/>
          </a:xfrm>
          <a:prstGeom prst="rect">
            <a:avLst/>
          </a:prstGeom>
          <a:solidFill>
            <a:srgbClr val="F9F9FF"/>
          </a:solidFill>
          <a:ln>
            <a:solidFill>
              <a:srgbClr val="F9F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793790" y="1984177"/>
            <a:ext cx="8356044"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AI Course Overview: Key Topics</a:t>
            </a:r>
            <a:endParaRPr lang="en-US" sz="4450" dirty="0"/>
          </a:p>
        </p:txBody>
      </p:sp>
      <p:pic>
        <p:nvPicPr>
          <p:cNvPr id="3" name="Image 0" descr="preencoded.png"/>
          <p:cNvPicPr>
            <a:picLocks noChangeAspect="1"/>
          </p:cNvPicPr>
          <p:nvPr/>
        </p:nvPicPr>
        <p:blipFill>
          <a:blip r:embed="rId3"/>
          <a:stretch>
            <a:fillRect/>
          </a:stretch>
        </p:blipFill>
        <p:spPr>
          <a:xfrm>
            <a:off x="793790" y="3146584"/>
            <a:ext cx="566976" cy="566976"/>
          </a:xfrm>
          <a:prstGeom prst="rect">
            <a:avLst/>
          </a:prstGeom>
        </p:spPr>
      </p:pic>
      <p:sp>
        <p:nvSpPr>
          <p:cNvPr id="4" name="Text 1"/>
          <p:cNvSpPr/>
          <p:nvPr/>
        </p:nvSpPr>
        <p:spPr>
          <a:xfrm>
            <a:off x="793790" y="394037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Search</a:t>
            </a:r>
            <a:endParaRPr lang="en-US" sz="2200" dirty="0"/>
          </a:p>
        </p:txBody>
      </p:sp>
      <p:sp>
        <p:nvSpPr>
          <p:cNvPr id="5" name="Text 2"/>
          <p:cNvSpPr/>
          <p:nvPr/>
        </p:nvSpPr>
        <p:spPr>
          <a:xfrm>
            <a:off x="793790" y="4430792"/>
            <a:ext cx="3005495" cy="1451610"/>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Algorithms used to find information and solve problems, including graph search and heuristics.</a:t>
            </a:r>
            <a:endParaRPr lang="en-US" sz="1750" dirty="0"/>
          </a:p>
        </p:txBody>
      </p:sp>
      <p:pic>
        <p:nvPicPr>
          <p:cNvPr id="6" name="Image 1" descr="preencoded.png"/>
          <p:cNvPicPr>
            <a:picLocks noChangeAspect="1"/>
          </p:cNvPicPr>
          <p:nvPr/>
        </p:nvPicPr>
        <p:blipFill>
          <a:blip r:embed="rId4"/>
          <a:stretch>
            <a:fillRect/>
          </a:stretch>
        </p:blipFill>
        <p:spPr>
          <a:xfrm>
            <a:off x="4139446" y="3146584"/>
            <a:ext cx="566976" cy="566976"/>
          </a:xfrm>
          <a:prstGeom prst="rect">
            <a:avLst/>
          </a:prstGeom>
        </p:spPr>
      </p:pic>
      <p:sp>
        <p:nvSpPr>
          <p:cNvPr id="7" name="Text 3"/>
          <p:cNvSpPr/>
          <p:nvPr/>
        </p:nvSpPr>
        <p:spPr>
          <a:xfrm>
            <a:off x="4139446" y="3940373"/>
            <a:ext cx="3005614" cy="708660"/>
          </a:xfrm>
          <a:prstGeom prst="rect">
            <a:avLst/>
          </a:prstGeom>
          <a:noFill/>
          <a:ln/>
        </p:spPr>
        <p:txBody>
          <a:bodyPr wrap="squar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Knowledge Representation</a:t>
            </a:r>
            <a:endParaRPr lang="en-US" sz="2200" dirty="0"/>
          </a:p>
        </p:txBody>
      </p:sp>
      <p:sp>
        <p:nvSpPr>
          <p:cNvPr id="8" name="Text 4"/>
          <p:cNvSpPr/>
          <p:nvPr/>
        </p:nvSpPr>
        <p:spPr>
          <a:xfrm>
            <a:off x="4139446" y="4785122"/>
            <a:ext cx="3005614" cy="1451610"/>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Techniques for storing and representing knowledge in a way that AI systems can understand and use.</a:t>
            </a:r>
            <a:endParaRPr lang="en-US" sz="1750" dirty="0"/>
          </a:p>
        </p:txBody>
      </p:sp>
      <p:pic>
        <p:nvPicPr>
          <p:cNvPr id="9" name="Image 2" descr="preencoded.png"/>
          <p:cNvPicPr>
            <a:picLocks noChangeAspect="1"/>
          </p:cNvPicPr>
          <p:nvPr/>
        </p:nvPicPr>
        <p:blipFill>
          <a:blip r:embed="rId5"/>
          <a:stretch>
            <a:fillRect/>
          </a:stretch>
        </p:blipFill>
        <p:spPr>
          <a:xfrm>
            <a:off x="7485221" y="3146584"/>
            <a:ext cx="566976" cy="566976"/>
          </a:xfrm>
          <a:prstGeom prst="rect">
            <a:avLst/>
          </a:prstGeom>
        </p:spPr>
      </p:pic>
      <p:sp>
        <p:nvSpPr>
          <p:cNvPr id="10" name="Text 5"/>
          <p:cNvSpPr/>
          <p:nvPr/>
        </p:nvSpPr>
        <p:spPr>
          <a:xfrm>
            <a:off x="7485221" y="3940373"/>
            <a:ext cx="2942630"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Handling Uncertainty</a:t>
            </a:r>
            <a:endParaRPr lang="en-US" sz="2200" dirty="0"/>
          </a:p>
        </p:txBody>
      </p:sp>
      <p:sp>
        <p:nvSpPr>
          <p:cNvPr id="11" name="Text 6"/>
          <p:cNvSpPr/>
          <p:nvPr/>
        </p:nvSpPr>
        <p:spPr>
          <a:xfrm>
            <a:off x="7485221" y="4430792"/>
            <a:ext cx="3005614" cy="1814513"/>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Methods for dealing with incomplete or uncertain information, such as Bayesian networks and fuzzy logic.</a:t>
            </a:r>
            <a:endParaRPr lang="en-US" sz="1750" dirty="0"/>
          </a:p>
        </p:txBody>
      </p:sp>
      <p:pic>
        <p:nvPicPr>
          <p:cNvPr id="12" name="Image 3" descr="preencoded.png"/>
          <p:cNvPicPr>
            <a:picLocks noChangeAspect="1"/>
          </p:cNvPicPr>
          <p:nvPr/>
        </p:nvPicPr>
        <p:blipFill>
          <a:blip r:embed="rId6"/>
          <a:stretch>
            <a:fillRect/>
          </a:stretch>
        </p:blipFill>
        <p:spPr>
          <a:xfrm>
            <a:off x="10830997" y="3146584"/>
            <a:ext cx="566976" cy="566976"/>
          </a:xfrm>
          <a:prstGeom prst="rect">
            <a:avLst/>
          </a:prstGeom>
        </p:spPr>
      </p:pic>
      <p:sp>
        <p:nvSpPr>
          <p:cNvPr id="13" name="Text 7"/>
          <p:cNvSpPr/>
          <p:nvPr/>
        </p:nvSpPr>
        <p:spPr>
          <a:xfrm>
            <a:off x="10830997" y="3940373"/>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Optimization</a:t>
            </a:r>
            <a:endParaRPr lang="en-US" sz="2200" dirty="0"/>
          </a:p>
        </p:txBody>
      </p:sp>
      <p:sp>
        <p:nvSpPr>
          <p:cNvPr id="14" name="Text 8"/>
          <p:cNvSpPr/>
          <p:nvPr/>
        </p:nvSpPr>
        <p:spPr>
          <a:xfrm>
            <a:off x="10830997" y="4430792"/>
            <a:ext cx="3005614" cy="1814513"/>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Techniques for finding the best solution to a problem, such as linear programming and evolutionary algorithms.</a:t>
            </a:r>
            <a:endParaRPr lang="en-US" sz="1750" dirty="0"/>
          </a:p>
        </p:txBody>
      </p:sp>
      <p:sp>
        <p:nvSpPr>
          <p:cNvPr id="15" name="Rectangle 14">
            <a:extLst>
              <a:ext uri="{FF2B5EF4-FFF2-40B4-BE49-F238E27FC236}">
                <a16:creationId xmlns:a16="http://schemas.microsoft.com/office/drawing/2014/main" id="{C2DF0CB4-7259-C7E0-8B78-229B15E7CD90}"/>
              </a:ext>
            </a:extLst>
          </p:cNvPr>
          <p:cNvSpPr/>
          <p:nvPr/>
        </p:nvSpPr>
        <p:spPr>
          <a:xfrm>
            <a:off x="12496800" y="7806266"/>
            <a:ext cx="2133600" cy="423334"/>
          </a:xfrm>
          <a:prstGeom prst="rect">
            <a:avLst/>
          </a:prstGeom>
          <a:solidFill>
            <a:srgbClr val="F9F9FF"/>
          </a:solidFill>
          <a:ln>
            <a:solidFill>
              <a:srgbClr val="F9F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175319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Narrow or Weak AI</a:t>
            </a:r>
            <a:endParaRPr lang="en-US" sz="4450" dirty="0"/>
          </a:p>
        </p:txBody>
      </p:sp>
      <p:sp>
        <p:nvSpPr>
          <p:cNvPr id="3" name="Text 1"/>
          <p:cNvSpPr/>
          <p:nvPr/>
        </p:nvSpPr>
        <p:spPr>
          <a:xfrm>
            <a:off x="793790" y="3006209"/>
            <a:ext cx="6244709" cy="2903220"/>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Focused on performing a specific task with expert precision, Narrow AI excels within its defined parameters but lacks broader cognitive abilities. It operates efficiently within a limited scope, making it suitable for specialized applications where deep, but not wide, intelligence is required. Narrow AI does not possess consciousness, self-awareness, or the ability to perform tasks outside its pre-programmed functions.</a:t>
            </a:r>
            <a:endParaRPr lang="en-US" sz="1750" dirty="0"/>
          </a:p>
        </p:txBody>
      </p:sp>
      <p:sp>
        <p:nvSpPr>
          <p:cNvPr id="4" name="Text 2"/>
          <p:cNvSpPr/>
          <p:nvPr/>
        </p:nvSpPr>
        <p:spPr>
          <a:xfrm>
            <a:off x="7599521" y="3006209"/>
            <a:ext cx="6244709" cy="3266123"/>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Examples include AI-powered chess players like Deep Blue, advanced image recognition software used in medical diagnoses, and personalized recommendation systems that learn user preferences on platforms like Netflix and Amazon. These systems demonstrate exceptional proficiency in their respective fields by leveraging algorithms and vast amounts of data to achieve specific goals, but cannot generalize their knowledge or skills to other domains.</a:t>
            </a:r>
            <a:endParaRPr lang="en-US" sz="1750" dirty="0"/>
          </a:p>
        </p:txBody>
      </p:sp>
      <p:sp>
        <p:nvSpPr>
          <p:cNvPr id="5" name="Rectangle 4">
            <a:extLst>
              <a:ext uri="{FF2B5EF4-FFF2-40B4-BE49-F238E27FC236}">
                <a16:creationId xmlns:a16="http://schemas.microsoft.com/office/drawing/2014/main" id="{5ACE09D4-8A58-5858-5BD8-0D3388C57978}"/>
              </a:ext>
            </a:extLst>
          </p:cNvPr>
          <p:cNvSpPr/>
          <p:nvPr/>
        </p:nvSpPr>
        <p:spPr>
          <a:xfrm>
            <a:off x="12496800" y="7806266"/>
            <a:ext cx="2133600" cy="423334"/>
          </a:xfrm>
          <a:prstGeom prst="rect">
            <a:avLst/>
          </a:prstGeom>
          <a:solidFill>
            <a:srgbClr val="F9F9FF"/>
          </a:solidFill>
          <a:ln>
            <a:solidFill>
              <a:srgbClr val="F9F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1651159"/>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General or Strong AI</a:t>
            </a:r>
            <a:endParaRPr lang="en-US" sz="4450" dirty="0"/>
          </a:p>
        </p:txBody>
      </p:sp>
      <p:sp>
        <p:nvSpPr>
          <p:cNvPr id="3" name="Text 1"/>
          <p:cNvSpPr/>
          <p:nvPr/>
        </p:nvSpPr>
        <p:spPr>
          <a:xfrm>
            <a:off x="793790" y="2904173"/>
            <a:ext cx="6244709" cy="1451610"/>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AI with the ability to understand, learn, and apply knowledge across a wide range of tasks, much like a human. Strong AI should be able to perform any intellectual task that a human being can.</a:t>
            </a:r>
            <a:endParaRPr lang="en-US" sz="1750" dirty="0"/>
          </a:p>
        </p:txBody>
      </p:sp>
      <p:sp>
        <p:nvSpPr>
          <p:cNvPr id="4" name="Text 2"/>
          <p:cNvSpPr/>
          <p:nvPr/>
        </p:nvSpPr>
        <p:spPr>
          <a:xfrm>
            <a:off x="793790" y="4559856"/>
            <a:ext cx="6244709" cy="1814513"/>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General AI aims to replicate human-level intelligence, exhibiting characteristics such as consciousness, sentience, and self-awareness. It would possess the capacity to not only solve problems but also to think creatively and adapt to unfamiliar situations.</a:t>
            </a:r>
            <a:endParaRPr lang="en-US" sz="1750" dirty="0"/>
          </a:p>
        </p:txBody>
      </p:sp>
      <p:sp>
        <p:nvSpPr>
          <p:cNvPr id="5" name="Text 3"/>
          <p:cNvSpPr/>
          <p:nvPr/>
        </p:nvSpPr>
        <p:spPr>
          <a:xfrm>
            <a:off x="7599521" y="2904173"/>
            <a:ext cx="6244709" cy="1088708"/>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Examples (Theoretical): Advanced AI assistants capable of handling diverse tasks, AI researchers able to make breakthroughs in various scientific fields.</a:t>
            </a:r>
            <a:endParaRPr lang="en-US" sz="1750" dirty="0"/>
          </a:p>
        </p:txBody>
      </p:sp>
      <p:sp>
        <p:nvSpPr>
          <p:cNvPr id="6" name="Text 4"/>
          <p:cNvSpPr/>
          <p:nvPr/>
        </p:nvSpPr>
        <p:spPr>
          <a:xfrm>
            <a:off x="7599521" y="4196953"/>
            <a:ext cx="6244709" cy="2177415"/>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Consider an AI assistant that can manage your schedule, understand complex requests, and even offer creative solutions to your problems. Or imagine an AI researcher capable of independently designing and conducting experiments, leading to significant advancements in multiple disciplines.</a:t>
            </a:r>
            <a:endParaRPr lang="en-US" sz="1750" dirty="0"/>
          </a:p>
        </p:txBody>
      </p:sp>
      <p:sp>
        <p:nvSpPr>
          <p:cNvPr id="7" name="Rectangle 6">
            <a:extLst>
              <a:ext uri="{FF2B5EF4-FFF2-40B4-BE49-F238E27FC236}">
                <a16:creationId xmlns:a16="http://schemas.microsoft.com/office/drawing/2014/main" id="{445628C0-5450-4845-ADF1-1A4907CE9062}"/>
              </a:ext>
            </a:extLst>
          </p:cNvPr>
          <p:cNvSpPr/>
          <p:nvPr/>
        </p:nvSpPr>
        <p:spPr>
          <a:xfrm>
            <a:off x="12496800" y="7806266"/>
            <a:ext cx="2133600" cy="423334"/>
          </a:xfrm>
          <a:prstGeom prst="rect">
            <a:avLst/>
          </a:prstGeom>
          <a:solidFill>
            <a:srgbClr val="F9F9FF"/>
          </a:solidFill>
          <a:ln>
            <a:solidFill>
              <a:srgbClr val="F9F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sp>
        <p:nvSpPr>
          <p:cNvPr id="3" name="Text 0"/>
          <p:cNvSpPr/>
          <p:nvPr/>
        </p:nvSpPr>
        <p:spPr>
          <a:xfrm>
            <a:off x="6280190" y="3045976"/>
            <a:ext cx="7118866"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Artificial Superintelligence</a:t>
            </a:r>
            <a:endParaRPr lang="en-US" sz="4450" dirty="0"/>
          </a:p>
        </p:txBody>
      </p:sp>
      <p:sp>
        <p:nvSpPr>
          <p:cNvPr id="4" name="Text 1"/>
          <p:cNvSpPr/>
          <p:nvPr/>
        </p:nvSpPr>
        <p:spPr>
          <a:xfrm>
            <a:off x="6280190" y="4094917"/>
            <a:ext cx="7556421" cy="1088708"/>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An AI that surpasses human intelligence in all aspects, including creativity, problem-solving, and general wisdom. ASI is purely theoretical at this point and is a popular topic in science fiction.</a:t>
            </a:r>
            <a:endParaRPr lang="en-US" sz="1750" dirty="0"/>
          </a:p>
        </p:txBody>
      </p:sp>
      <p:sp>
        <p:nvSpPr>
          <p:cNvPr id="5" name="Rectangle 4">
            <a:extLst>
              <a:ext uri="{FF2B5EF4-FFF2-40B4-BE49-F238E27FC236}">
                <a16:creationId xmlns:a16="http://schemas.microsoft.com/office/drawing/2014/main" id="{3FF088A0-CF60-AE20-44B9-0675ACAAE781}"/>
              </a:ext>
            </a:extLst>
          </p:cNvPr>
          <p:cNvSpPr/>
          <p:nvPr/>
        </p:nvSpPr>
        <p:spPr>
          <a:xfrm>
            <a:off x="12496800" y="7806266"/>
            <a:ext cx="2133600" cy="423334"/>
          </a:xfrm>
          <a:prstGeom prst="rect">
            <a:avLst/>
          </a:prstGeom>
          <a:solidFill>
            <a:srgbClr val="F9F9FF"/>
          </a:solidFill>
          <a:ln>
            <a:solidFill>
              <a:srgbClr val="F9F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793790" y="643295"/>
            <a:ext cx="8356044"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AI Course Overview: Key Topics</a:t>
            </a:r>
            <a:endParaRPr lang="en-US" sz="4450" dirty="0"/>
          </a:p>
        </p:txBody>
      </p:sp>
      <p:pic>
        <p:nvPicPr>
          <p:cNvPr id="3" name="Image 0" descr="preencoded.png"/>
          <p:cNvPicPr>
            <a:picLocks noChangeAspect="1"/>
          </p:cNvPicPr>
          <p:nvPr/>
        </p:nvPicPr>
        <p:blipFill>
          <a:blip r:embed="rId3"/>
          <a:stretch>
            <a:fillRect/>
          </a:stretch>
        </p:blipFill>
        <p:spPr>
          <a:xfrm>
            <a:off x="793790" y="1805702"/>
            <a:ext cx="566976" cy="566976"/>
          </a:xfrm>
          <a:prstGeom prst="rect">
            <a:avLst/>
          </a:prstGeom>
        </p:spPr>
      </p:pic>
      <p:sp>
        <p:nvSpPr>
          <p:cNvPr id="4" name="Text 1"/>
          <p:cNvSpPr/>
          <p:nvPr/>
        </p:nvSpPr>
        <p:spPr>
          <a:xfrm>
            <a:off x="793790" y="259949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Foundations of AI</a:t>
            </a:r>
            <a:endParaRPr lang="en-US" sz="2200" dirty="0"/>
          </a:p>
        </p:txBody>
      </p:sp>
      <p:sp>
        <p:nvSpPr>
          <p:cNvPr id="5" name="Text 2"/>
          <p:cNvSpPr/>
          <p:nvPr/>
        </p:nvSpPr>
        <p:spPr>
          <a:xfrm>
            <a:off x="793790" y="3089910"/>
            <a:ext cx="3005495"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History, philosophy, and ethical considerations.</a:t>
            </a:r>
            <a:endParaRPr lang="en-US" sz="1750" dirty="0"/>
          </a:p>
        </p:txBody>
      </p:sp>
      <p:pic>
        <p:nvPicPr>
          <p:cNvPr id="6" name="Image 1" descr="preencoded.png"/>
          <p:cNvPicPr>
            <a:picLocks noChangeAspect="1"/>
          </p:cNvPicPr>
          <p:nvPr/>
        </p:nvPicPr>
        <p:blipFill>
          <a:blip r:embed="rId4"/>
          <a:stretch>
            <a:fillRect/>
          </a:stretch>
        </p:blipFill>
        <p:spPr>
          <a:xfrm>
            <a:off x="4139446" y="1805702"/>
            <a:ext cx="566976" cy="566976"/>
          </a:xfrm>
          <a:prstGeom prst="rect">
            <a:avLst/>
          </a:prstGeom>
        </p:spPr>
      </p:pic>
      <p:sp>
        <p:nvSpPr>
          <p:cNvPr id="7" name="Text 3"/>
          <p:cNvSpPr/>
          <p:nvPr/>
        </p:nvSpPr>
        <p:spPr>
          <a:xfrm>
            <a:off x="4139446" y="259949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Machine Learning</a:t>
            </a:r>
            <a:endParaRPr lang="en-US" sz="2200" dirty="0"/>
          </a:p>
        </p:txBody>
      </p:sp>
      <p:sp>
        <p:nvSpPr>
          <p:cNvPr id="8" name="Text 4"/>
          <p:cNvSpPr/>
          <p:nvPr/>
        </p:nvSpPr>
        <p:spPr>
          <a:xfrm>
            <a:off x="4139446" y="3089910"/>
            <a:ext cx="3005614" cy="1088708"/>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Supervised, unsupervised, and reinforcement learning.</a:t>
            </a:r>
            <a:endParaRPr lang="en-US" sz="1750" dirty="0"/>
          </a:p>
        </p:txBody>
      </p:sp>
      <p:pic>
        <p:nvPicPr>
          <p:cNvPr id="9" name="Image 2" descr="preencoded.png"/>
          <p:cNvPicPr>
            <a:picLocks noChangeAspect="1"/>
          </p:cNvPicPr>
          <p:nvPr/>
        </p:nvPicPr>
        <p:blipFill>
          <a:blip r:embed="rId5"/>
          <a:stretch>
            <a:fillRect/>
          </a:stretch>
        </p:blipFill>
        <p:spPr>
          <a:xfrm>
            <a:off x="7485221" y="1805702"/>
            <a:ext cx="566976" cy="566976"/>
          </a:xfrm>
          <a:prstGeom prst="rect">
            <a:avLst/>
          </a:prstGeom>
        </p:spPr>
      </p:pic>
      <p:sp>
        <p:nvSpPr>
          <p:cNvPr id="10" name="Text 5"/>
          <p:cNvSpPr/>
          <p:nvPr/>
        </p:nvSpPr>
        <p:spPr>
          <a:xfrm>
            <a:off x="7485221" y="259949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Deep Learning</a:t>
            </a:r>
            <a:endParaRPr lang="en-US" sz="2200" dirty="0"/>
          </a:p>
        </p:txBody>
      </p:sp>
      <p:sp>
        <p:nvSpPr>
          <p:cNvPr id="11" name="Text 6"/>
          <p:cNvSpPr/>
          <p:nvPr/>
        </p:nvSpPr>
        <p:spPr>
          <a:xfrm>
            <a:off x="7485221" y="3089910"/>
            <a:ext cx="3005614" cy="1088708"/>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Neural networks, convolutional networks, and recurrent networks.</a:t>
            </a:r>
            <a:endParaRPr lang="en-US" sz="1750" dirty="0"/>
          </a:p>
        </p:txBody>
      </p:sp>
      <p:pic>
        <p:nvPicPr>
          <p:cNvPr id="12" name="Image 3" descr="preencoded.png"/>
          <p:cNvPicPr>
            <a:picLocks noChangeAspect="1"/>
          </p:cNvPicPr>
          <p:nvPr/>
        </p:nvPicPr>
        <p:blipFill>
          <a:blip r:embed="rId6"/>
          <a:stretch>
            <a:fillRect/>
          </a:stretch>
        </p:blipFill>
        <p:spPr>
          <a:xfrm>
            <a:off x="10830997" y="1805702"/>
            <a:ext cx="566976" cy="566976"/>
          </a:xfrm>
          <a:prstGeom prst="rect">
            <a:avLst/>
          </a:prstGeom>
        </p:spPr>
      </p:pic>
      <p:sp>
        <p:nvSpPr>
          <p:cNvPr id="13" name="Text 7"/>
          <p:cNvSpPr/>
          <p:nvPr/>
        </p:nvSpPr>
        <p:spPr>
          <a:xfrm>
            <a:off x="10830997" y="2599492"/>
            <a:ext cx="3005614" cy="708660"/>
          </a:xfrm>
          <a:prstGeom prst="rect">
            <a:avLst/>
          </a:prstGeom>
          <a:noFill/>
          <a:ln/>
        </p:spPr>
        <p:txBody>
          <a:bodyPr wrap="squar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Natural Language Processing (NLP)</a:t>
            </a:r>
            <a:endParaRPr lang="en-US" sz="2200" dirty="0"/>
          </a:p>
        </p:txBody>
      </p:sp>
      <p:sp>
        <p:nvSpPr>
          <p:cNvPr id="14" name="Text 8"/>
          <p:cNvSpPr/>
          <p:nvPr/>
        </p:nvSpPr>
        <p:spPr>
          <a:xfrm>
            <a:off x="10830997" y="3444240"/>
            <a:ext cx="3005614" cy="1088708"/>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Text analysis, sentiment analysis, and machine translation.</a:t>
            </a:r>
            <a:endParaRPr lang="en-US" sz="1750" dirty="0"/>
          </a:p>
        </p:txBody>
      </p:sp>
      <p:pic>
        <p:nvPicPr>
          <p:cNvPr id="15" name="Image 4" descr="preencoded.png"/>
          <p:cNvPicPr>
            <a:picLocks noChangeAspect="1"/>
          </p:cNvPicPr>
          <p:nvPr/>
        </p:nvPicPr>
        <p:blipFill>
          <a:blip r:embed="rId7"/>
          <a:stretch>
            <a:fillRect/>
          </a:stretch>
        </p:blipFill>
        <p:spPr>
          <a:xfrm>
            <a:off x="793790" y="5213390"/>
            <a:ext cx="566976" cy="566976"/>
          </a:xfrm>
          <a:prstGeom prst="rect">
            <a:avLst/>
          </a:prstGeom>
        </p:spPr>
      </p:pic>
      <p:sp>
        <p:nvSpPr>
          <p:cNvPr id="16" name="Text 9"/>
          <p:cNvSpPr/>
          <p:nvPr/>
        </p:nvSpPr>
        <p:spPr>
          <a:xfrm>
            <a:off x="793790" y="600717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Computer Vision</a:t>
            </a:r>
            <a:endParaRPr lang="en-US" sz="2200" dirty="0"/>
          </a:p>
        </p:txBody>
      </p:sp>
      <p:sp>
        <p:nvSpPr>
          <p:cNvPr id="17" name="Text 10"/>
          <p:cNvSpPr/>
          <p:nvPr/>
        </p:nvSpPr>
        <p:spPr>
          <a:xfrm>
            <a:off x="793790" y="6497598"/>
            <a:ext cx="3005495" cy="1088708"/>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Image recognition, object detection, and video analysis.</a:t>
            </a:r>
            <a:endParaRPr lang="en-US" sz="1750" dirty="0"/>
          </a:p>
        </p:txBody>
      </p:sp>
      <p:pic>
        <p:nvPicPr>
          <p:cNvPr id="18" name="Image 5" descr="preencoded.png"/>
          <p:cNvPicPr>
            <a:picLocks noChangeAspect="1"/>
          </p:cNvPicPr>
          <p:nvPr/>
        </p:nvPicPr>
        <p:blipFill>
          <a:blip r:embed="rId8"/>
          <a:stretch>
            <a:fillRect/>
          </a:stretch>
        </p:blipFill>
        <p:spPr>
          <a:xfrm>
            <a:off x="4139446" y="5213390"/>
            <a:ext cx="566976" cy="566976"/>
          </a:xfrm>
          <a:prstGeom prst="rect">
            <a:avLst/>
          </a:prstGeom>
        </p:spPr>
      </p:pic>
      <p:sp>
        <p:nvSpPr>
          <p:cNvPr id="19" name="Text 11"/>
          <p:cNvSpPr/>
          <p:nvPr/>
        </p:nvSpPr>
        <p:spPr>
          <a:xfrm>
            <a:off x="4139446" y="6007179"/>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404155"/>
                </a:solidFill>
                <a:latin typeface="Corben" pitchFamily="34" charset="0"/>
                <a:ea typeface="Corben" pitchFamily="34" charset="-122"/>
                <a:cs typeface="Corben" pitchFamily="34" charset="-120"/>
              </a:rPr>
              <a:t>AI Ethics &amp; Society</a:t>
            </a:r>
            <a:endParaRPr lang="en-US" sz="2200" dirty="0"/>
          </a:p>
        </p:txBody>
      </p:sp>
      <p:sp>
        <p:nvSpPr>
          <p:cNvPr id="20" name="Text 12"/>
          <p:cNvSpPr/>
          <p:nvPr/>
        </p:nvSpPr>
        <p:spPr>
          <a:xfrm>
            <a:off x="4139446" y="6497598"/>
            <a:ext cx="3005614" cy="725805"/>
          </a:xfrm>
          <a:prstGeom prst="rect">
            <a:avLst/>
          </a:prstGeom>
          <a:noFill/>
          <a:ln/>
        </p:spPr>
        <p:txBody>
          <a:bodyPr wrap="square" lIns="0" tIns="0" rIns="0" bIns="0" rtlCol="0" anchor="t"/>
          <a:lstStyle/>
          <a:p>
            <a:pPr marL="0" indent="0" algn="l">
              <a:lnSpc>
                <a:spcPts val="2850"/>
              </a:lnSpc>
              <a:buNone/>
            </a:pPr>
            <a:r>
              <a:rPr lang="en-US" sz="1750" dirty="0">
                <a:solidFill>
                  <a:srgbClr val="404155"/>
                </a:solidFill>
                <a:latin typeface="Nobile" pitchFamily="34" charset="0"/>
                <a:ea typeface="Nobile" pitchFamily="34" charset="-122"/>
                <a:cs typeface="Nobile" pitchFamily="34" charset="-120"/>
              </a:rPr>
              <a:t>Bias, fairness, and the future of AI.</a:t>
            </a:r>
            <a:endParaRPr lang="en-US" sz="1750" dirty="0"/>
          </a:p>
        </p:txBody>
      </p:sp>
      <p:sp>
        <p:nvSpPr>
          <p:cNvPr id="21" name="Rectangle 20">
            <a:extLst>
              <a:ext uri="{FF2B5EF4-FFF2-40B4-BE49-F238E27FC236}">
                <a16:creationId xmlns:a16="http://schemas.microsoft.com/office/drawing/2014/main" id="{64AD7087-A09A-8C74-C95A-D597C986CDAE}"/>
              </a:ext>
            </a:extLst>
          </p:cNvPr>
          <p:cNvSpPr/>
          <p:nvPr/>
        </p:nvSpPr>
        <p:spPr>
          <a:xfrm>
            <a:off x="12496800" y="7806266"/>
            <a:ext cx="2133600" cy="423334"/>
          </a:xfrm>
          <a:prstGeom prst="rect">
            <a:avLst/>
          </a:prstGeom>
          <a:solidFill>
            <a:srgbClr val="F9F9FF"/>
          </a:solidFill>
          <a:ln>
            <a:solidFill>
              <a:srgbClr val="F9F9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CM"/>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864525"/>
            <a:ext cx="5670590" cy="708779"/>
          </a:xfrm>
          <a:prstGeom prst="rect">
            <a:avLst/>
          </a:prstGeom>
          <a:noFill/>
          <a:ln/>
        </p:spPr>
        <p:txBody>
          <a:bodyPr wrap="none" lIns="0" tIns="0" rIns="0" bIns="0" rtlCol="0" anchor="t"/>
          <a:lstStyle/>
          <a:p>
            <a:pPr marL="0" indent="0">
              <a:lnSpc>
                <a:spcPts val="5550"/>
              </a:lnSpc>
              <a:buNone/>
            </a:pPr>
            <a:r>
              <a:rPr lang="en-US" sz="4450" dirty="0">
                <a:solidFill>
                  <a:srgbClr val="1B1B27"/>
                </a:solidFill>
                <a:latin typeface="Corben" pitchFamily="34" charset="0"/>
                <a:ea typeface="Corben" pitchFamily="34" charset="-122"/>
                <a:cs typeface="Corben" pitchFamily="34" charset="-120"/>
              </a:rPr>
              <a:t>Conclusion</a:t>
            </a:r>
            <a:endParaRPr lang="en-US" sz="4450" dirty="0"/>
          </a:p>
        </p:txBody>
      </p:sp>
      <p:sp>
        <p:nvSpPr>
          <p:cNvPr id="4" name="Text 1"/>
          <p:cNvSpPr/>
          <p:nvPr/>
        </p:nvSpPr>
        <p:spPr>
          <a:xfrm>
            <a:off x="793790" y="3913465"/>
            <a:ext cx="7556421" cy="1451610"/>
          </a:xfrm>
          <a:prstGeom prst="rect">
            <a:avLst/>
          </a:prstGeom>
          <a:noFill/>
          <a:ln/>
        </p:spPr>
        <p:txBody>
          <a:bodyPr wrap="square" lIns="0" tIns="0" rIns="0" bIns="0" rtlCol="0" anchor="t"/>
          <a:lstStyle/>
          <a:p>
            <a:pPr marL="0" indent="0">
              <a:lnSpc>
                <a:spcPts val="2850"/>
              </a:lnSpc>
              <a:buNone/>
            </a:pPr>
            <a:r>
              <a:rPr lang="en-US" sz="1750" dirty="0">
                <a:solidFill>
                  <a:srgbClr val="404155"/>
                </a:solidFill>
                <a:latin typeface="Nobile" pitchFamily="34" charset="0"/>
                <a:ea typeface="Nobile" pitchFamily="34" charset="-122"/>
                <a:cs typeface="Nobile" pitchFamily="34" charset="-120"/>
              </a:rPr>
              <a:t>AI is a transformative technology with immense potential. This course will provide you with a solid foundation in AI principles and techniques. Get ready to explore the exciting world of Artificial Intelligence! Q&amp;A</a:t>
            </a:r>
            <a:endParaRPr lang="en-US" sz="175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TotalTime>
  <Words>677</Words>
  <Application>Microsoft Office PowerPoint</Application>
  <PresentationFormat>Custom</PresentationFormat>
  <Paragraphs>49</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Arial</vt:lpstr>
      <vt:lpstr>Nobile</vt:lpstr>
      <vt:lpstr>Corben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Jack Brayan</cp:lastModifiedBy>
  <cp:revision>2</cp:revision>
  <dcterms:created xsi:type="dcterms:W3CDTF">2025-03-09T21:28:07Z</dcterms:created>
  <dcterms:modified xsi:type="dcterms:W3CDTF">2025-03-09T21:44:32Z</dcterms:modified>
</cp:coreProperties>
</file>