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4630400" cy="8229600"/>
  <p:notesSz cx="8229600" cy="14630400"/>
  <p:defaultTextStyle>
    <a:defPPr>
      <a:defRPr lang="en-CM"/>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BFCF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57" d="100"/>
          <a:sy n="57" d="100"/>
        </p:scale>
        <p:origin x="804"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377496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8.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793790" y="1821180"/>
            <a:ext cx="7556421" cy="1417558"/>
          </a:xfrm>
          <a:prstGeom prst="rect">
            <a:avLst/>
          </a:prstGeom>
          <a:noFill/>
          <a:ln/>
        </p:spPr>
        <p:txBody>
          <a:bodyPr wrap="square" lIns="0" tIns="0" rIns="0" bIns="0" rtlCol="0" anchor="t"/>
          <a:lstStyle/>
          <a:p>
            <a:pPr marL="0" indent="0">
              <a:lnSpc>
                <a:spcPts val="5550"/>
              </a:lnSpc>
              <a:buNone/>
            </a:pPr>
            <a:r>
              <a:rPr lang="en-US" sz="4450" b="1" kern="0" spc="-134" dirty="0">
                <a:solidFill>
                  <a:srgbClr val="000000"/>
                </a:solidFill>
                <a:latin typeface="Inter Bold" pitchFamily="34" charset="0"/>
                <a:ea typeface="Inter Bold" pitchFamily="34" charset="-122"/>
                <a:cs typeface="Inter Bold" pitchFamily="34" charset="-120"/>
              </a:rPr>
              <a:t>Chapter 3: Knowledge Representation in AI</a:t>
            </a:r>
            <a:endParaRPr lang="en-US" sz="4450" dirty="0"/>
          </a:p>
        </p:txBody>
      </p:sp>
      <p:sp>
        <p:nvSpPr>
          <p:cNvPr id="4" name="Text 1"/>
          <p:cNvSpPr/>
          <p:nvPr/>
        </p:nvSpPr>
        <p:spPr>
          <a:xfrm>
            <a:off x="793790" y="3578900"/>
            <a:ext cx="7556421" cy="2177415"/>
          </a:xfrm>
          <a:prstGeom prst="rect">
            <a:avLst/>
          </a:prstGeom>
          <a:noFill/>
          <a:ln/>
        </p:spPr>
        <p:txBody>
          <a:bodyPr wrap="square" lIns="0" tIns="0" rIns="0" bIns="0" rtlCol="0" anchor="t"/>
          <a:lstStyle/>
          <a:p>
            <a:pPr marL="0" indent="0">
              <a:lnSpc>
                <a:spcPts val="2850"/>
              </a:lnSpc>
              <a:buNone/>
            </a:pPr>
            <a:r>
              <a:rPr lang="en-US" sz="1750" kern="0" spc="-36" dirty="0">
                <a:solidFill>
                  <a:srgbClr val="272525"/>
                </a:solidFill>
                <a:latin typeface="Inter" pitchFamily="34" charset="0"/>
                <a:ea typeface="Inter" pitchFamily="34" charset="-122"/>
                <a:cs typeface="Inter" pitchFamily="34" charset="-120"/>
              </a:rPr>
              <a:t>This presentation explores the fascinating world of knowledge representation in AI, delving into the methods AI systems use to understand and utilize information. We'll journey from raw data to structured understanding, exploring how AI systems acquire and represent knowledge. Throughout the presentation, we'll illustrate the key concepts with real-world applications and examples.</a:t>
            </a:r>
            <a:endParaRPr lang="en-US" sz="1750" dirty="0"/>
          </a:p>
        </p:txBody>
      </p:sp>
      <p:sp>
        <p:nvSpPr>
          <p:cNvPr id="5" name="Shape 2"/>
          <p:cNvSpPr/>
          <p:nvPr/>
        </p:nvSpPr>
        <p:spPr>
          <a:xfrm>
            <a:off x="793790" y="6028373"/>
            <a:ext cx="362903" cy="362903"/>
          </a:xfrm>
          <a:prstGeom prst="roundRect">
            <a:avLst>
              <a:gd name="adj" fmla="val 25194296"/>
            </a:avLst>
          </a:prstGeom>
          <a:noFill/>
          <a:ln w="7620">
            <a:solidFill>
              <a:srgbClr val="FFFFFF"/>
            </a:solidFill>
            <a:prstDash val="solid"/>
          </a:ln>
        </p:spPr>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596027" y="1147882"/>
            <a:ext cx="7827050" cy="532209"/>
          </a:xfrm>
          <a:prstGeom prst="rect">
            <a:avLst/>
          </a:prstGeom>
          <a:noFill/>
          <a:ln/>
        </p:spPr>
        <p:txBody>
          <a:bodyPr wrap="none" lIns="0" tIns="0" rIns="0" bIns="0" rtlCol="0" anchor="t"/>
          <a:lstStyle/>
          <a:p>
            <a:pPr marL="0" indent="0">
              <a:lnSpc>
                <a:spcPts val="4150"/>
              </a:lnSpc>
              <a:buNone/>
            </a:pPr>
            <a:r>
              <a:rPr lang="en-US" sz="3350" b="1" kern="0" spc="-101" dirty="0">
                <a:solidFill>
                  <a:srgbClr val="000000"/>
                </a:solidFill>
                <a:latin typeface="Inter Bold" pitchFamily="34" charset="0"/>
                <a:ea typeface="Inter Bold" pitchFamily="34" charset="-122"/>
                <a:cs typeface="Inter Bold" pitchFamily="34" charset="-120"/>
              </a:rPr>
              <a:t>What is Knowledge in the Context of AI?</a:t>
            </a:r>
            <a:endParaRPr lang="en-US" sz="3350" dirty="0"/>
          </a:p>
        </p:txBody>
      </p:sp>
      <p:pic>
        <p:nvPicPr>
          <p:cNvPr id="3" name="Image 0" descr="preencoded.png"/>
          <p:cNvPicPr>
            <a:picLocks noChangeAspect="1"/>
          </p:cNvPicPr>
          <p:nvPr/>
        </p:nvPicPr>
        <p:blipFill>
          <a:blip r:embed="rId3"/>
          <a:stretch>
            <a:fillRect/>
          </a:stretch>
        </p:blipFill>
        <p:spPr>
          <a:xfrm>
            <a:off x="3124081" y="2020610"/>
            <a:ext cx="1662946" cy="981194"/>
          </a:xfrm>
          <a:prstGeom prst="rect">
            <a:avLst/>
          </a:prstGeom>
        </p:spPr>
      </p:pic>
      <p:sp>
        <p:nvSpPr>
          <p:cNvPr id="4" name="Text 1"/>
          <p:cNvSpPr/>
          <p:nvPr/>
        </p:nvSpPr>
        <p:spPr>
          <a:xfrm>
            <a:off x="3835837" y="2483048"/>
            <a:ext cx="239435" cy="299323"/>
          </a:xfrm>
          <a:prstGeom prst="rect">
            <a:avLst/>
          </a:prstGeom>
          <a:noFill/>
          <a:ln/>
        </p:spPr>
        <p:txBody>
          <a:bodyPr wrap="none" lIns="0" tIns="0" rIns="0" bIns="0" rtlCol="0" anchor="t"/>
          <a:lstStyle/>
          <a:p>
            <a:pPr marL="0" indent="0" algn="ctr">
              <a:lnSpc>
                <a:spcPts val="3000"/>
              </a:lnSpc>
              <a:buNone/>
            </a:pPr>
            <a:r>
              <a:rPr lang="en-US" sz="1850" b="1" kern="0" spc="-50" dirty="0">
                <a:solidFill>
                  <a:srgbClr val="272525"/>
                </a:solidFill>
                <a:latin typeface="Inter Bold" pitchFamily="34" charset="0"/>
                <a:ea typeface="Inter Bold" pitchFamily="34" charset="-122"/>
                <a:cs typeface="Inter Bold" pitchFamily="34" charset="-120"/>
              </a:rPr>
              <a:t>1</a:t>
            </a:r>
            <a:endParaRPr lang="en-US" sz="1850" dirty="0"/>
          </a:p>
        </p:txBody>
      </p:sp>
      <p:sp>
        <p:nvSpPr>
          <p:cNvPr id="5" name="Text 2"/>
          <p:cNvSpPr/>
          <p:nvPr/>
        </p:nvSpPr>
        <p:spPr>
          <a:xfrm>
            <a:off x="4957286" y="2190869"/>
            <a:ext cx="2128718" cy="266105"/>
          </a:xfrm>
          <a:prstGeom prst="rect">
            <a:avLst/>
          </a:prstGeom>
          <a:noFill/>
          <a:ln/>
        </p:spPr>
        <p:txBody>
          <a:bodyPr wrap="none" lIns="0" tIns="0" rIns="0" bIns="0" rtlCol="0" anchor="t"/>
          <a:lstStyle/>
          <a:p>
            <a:pPr marL="0" indent="0" algn="l">
              <a:lnSpc>
                <a:spcPts val="2050"/>
              </a:lnSpc>
              <a:buNone/>
            </a:pPr>
            <a:r>
              <a:rPr lang="en-US" sz="1650" b="1" kern="0" spc="-50" dirty="0">
                <a:solidFill>
                  <a:srgbClr val="272525"/>
                </a:solidFill>
                <a:latin typeface="Inter Bold" pitchFamily="34" charset="0"/>
                <a:ea typeface="Inter Bold" pitchFamily="34" charset="-122"/>
                <a:cs typeface="Inter Bold" pitchFamily="34" charset="-120"/>
              </a:rPr>
              <a:t>Wisdom</a:t>
            </a:r>
            <a:endParaRPr lang="en-US" sz="1650" dirty="0"/>
          </a:p>
        </p:txBody>
      </p:sp>
      <p:sp>
        <p:nvSpPr>
          <p:cNvPr id="6" name="Text 3"/>
          <p:cNvSpPr/>
          <p:nvPr/>
        </p:nvSpPr>
        <p:spPr>
          <a:xfrm>
            <a:off x="4957286" y="2559129"/>
            <a:ext cx="5085874" cy="272415"/>
          </a:xfrm>
          <a:prstGeom prst="rect">
            <a:avLst/>
          </a:prstGeom>
          <a:noFill/>
          <a:ln/>
        </p:spPr>
        <p:txBody>
          <a:bodyPr wrap="none" lIns="0" tIns="0" rIns="0" bIns="0" rtlCol="0" anchor="t"/>
          <a:lstStyle/>
          <a:p>
            <a:pPr marL="0" indent="0" algn="l">
              <a:lnSpc>
                <a:spcPts val="2100"/>
              </a:lnSpc>
              <a:buNone/>
            </a:pPr>
            <a:r>
              <a:rPr lang="en-US" sz="1300" kern="0" spc="-27" dirty="0">
                <a:solidFill>
                  <a:srgbClr val="272525"/>
                </a:solidFill>
                <a:latin typeface="Inter" pitchFamily="34" charset="0"/>
                <a:ea typeface="Inter" pitchFamily="34" charset="-122"/>
                <a:cs typeface="Inter" pitchFamily="34" charset="-120"/>
              </a:rPr>
              <a:t>Applying knowledge for strategic decisions and long-term impact.</a:t>
            </a:r>
            <a:endParaRPr lang="en-US" sz="1300" dirty="0"/>
          </a:p>
        </p:txBody>
      </p:sp>
      <p:sp>
        <p:nvSpPr>
          <p:cNvPr id="7" name="Shape 4"/>
          <p:cNvSpPr/>
          <p:nvPr/>
        </p:nvSpPr>
        <p:spPr>
          <a:xfrm>
            <a:off x="4829532" y="3013472"/>
            <a:ext cx="9162336" cy="11430"/>
          </a:xfrm>
          <a:prstGeom prst="roundRect">
            <a:avLst>
              <a:gd name="adj" fmla="val 625777"/>
            </a:avLst>
          </a:prstGeom>
          <a:solidFill>
            <a:srgbClr val="C0C1D7"/>
          </a:solidFill>
          <a:ln/>
        </p:spPr>
      </p:sp>
      <p:pic>
        <p:nvPicPr>
          <p:cNvPr id="8" name="Image 1" descr="preencoded.png"/>
          <p:cNvPicPr>
            <a:picLocks noChangeAspect="1"/>
          </p:cNvPicPr>
          <p:nvPr/>
        </p:nvPicPr>
        <p:blipFill>
          <a:blip r:embed="rId4"/>
          <a:stretch>
            <a:fillRect/>
          </a:stretch>
        </p:blipFill>
        <p:spPr>
          <a:xfrm>
            <a:off x="2292548" y="3044309"/>
            <a:ext cx="3325892" cy="981194"/>
          </a:xfrm>
          <a:prstGeom prst="rect">
            <a:avLst/>
          </a:prstGeom>
        </p:spPr>
      </p:pic>
      <p:sp>
        <p:nvSpPr>
          <p:cNvPr id="9" name="Text 5"/>
          <p:cNvSpPr/>
          <p:nvPr/>
        </p:nvSpPr>
        <p:spPr>
          <a:xfrm>
            <a:off x="3835718" y="3385185"/>
            <a:ext cx="239435" cy="299323"/>
          </a:xfrm>
          <a:prstGeom prst="rect">
            <a:avLst/>
          </a:prstGeom>
          <a:noFill/>
          <a:ln/>
        </p:spPr>
        <p:txBody>
          <a:bodyPr wrap="none" lIns="0" tIns="0" rIns="0" bIns="0" rtlCol="0" anchor="t"/>
          <a:lstStyle/>
          <a:p>
            <a:pPr marL="0" indent="0" algn="ctr">
              <a:lnSpc>
                <a:spcPts val="3000"/>
              </a:lnSpc>
              <a:buNone/>
            </a:pPr>
            <a:r>
              <a:rPr lang="en-US" sz="1850" b="1" kern="0" spc="-50" dirty="0">
                <a:solidFill>
                  <a:srgbClr val="272525"/>
                </a:solidFill>
                <a:latin typeface="Inter Bold" pitchFamily="34" charset="0"/>
                <a:ea typeface="Inter Bold" pitchFamily="34" charset="-122"/>
                <a:cs typeface="Inter Bold" pitchFamily="34" charset="-120"/>
              </a:rPr>
              <a:t>2</a:t>
            </a:r>
            <a:endParaRPr lang="en-US" sz="1850" dirty="0"/>
          </a:p>
        </p:txBody>
      </p:sp>
      <p:sp>
        <p:nvSpPr>
          <p:cNvPr id="10" name="Text 6"/>
          <p:cNvSpPr/>
          <p:nvPr/>
        </p:nvSpPr>
        <p:spPr>
          <a:xfrm>
            <a:off x="5788700" y="3214568"/>
            <a:ext cx="2128718" cy="266105"/>
          </a:xfrm>
          <a:prstGeom prst="rect">
            <a:avLst/>
          </a:prstGeom>
          <a:noFill/>
          <a:ln/>
        </p:spPr>
        <p:txBody>
          <a:bodyPr wrap="none" lIns="0" tIns="0" rIns="0" bIns="0" rtlCol="0" anchor="t"/>
          <a:lstStyle/>
          <a:p>
            <a:pPr marL="0" indent="0" algn="l">
              <a:lnSpc>
                <a:spcPts val="2050"/>
              </a:lnSpc>
              <a:buNone/>
            </a:pPr>
            <a:r>
              <a:rPr lang="en-US" sz="1650" b="1" kern="0" spc="-50" dirty="0">
                <a:solidFill>
                  <a:srgbClr val="272525"/>
                </a:solidFill>
                <a:latin typeface="Inter Bold" pitchFamily="34" charset="0"/>
                <a:ea typeface="Inter Bold" pitchFamily="34" charset="-122"/>
                <a:cs typeface="Inter Bold" pitchFamily="34" charset="-120"/>
              </a:rPr>
              <a:t>Knowledge</a:t>
            </a:r>
            <a:endParaRPr lang="en-US" sz="1650" dirty="0"/>
          </a:p>
        </p:txBody>
      </p:sp>
      <p:sp>
        <p:nvSpPr>
          <p:cNvPr id="11" name="Text 7"/>
          <p:cNvSpPr/>
          <p:nvPr/>
        </p:nvSpPr>
        <p:spPr>
          <a:xfrm>
            <a:off x="5788700" y="3582829"/>
            <a:ext cx="7179588" cy="272415"/>
          </a:xfrm>
          <a:prstGeom prst="rect">
            <a:avLst/>
          </a:prstGeom>
          <a:noFill/>
          <a:ln/>
        </p:spPr>
        <p:txBody>
          <a:bodyPr wrap="none" lIns="0" tIns="0" rIns="0" bIns="0" rtlCol="0" anchor="t"/>
          <a:lstStyle/>
          <a:p>
            <a:pPr marL="0" indent="0" algn="l">
              <a:lnSpc>
                <a:spcPts val="2100"/>
              </a:lnSpc>
              <a:buNone/>
            </a:pPr>
            <a:r>
              <a:rPr lang="en-US" sz="1300" kern="0" spc="-27" dirty="0">
                <a:solidFill>
                  <a:srgbClr val="272525"/>
                </a:solidFill>
                <a:latin typeface="Inter" pitchFamily="34" charset="0"/>
                <a:ea typeface="Inter" pitchFamily="34" charset="-122"/>
                <a:cs typeface="Inter" pitchFamily="34" charset="-120"/>
              </a:rPr>
              <a:t>Actionable insights derived from information, enabling problem-solving and decision-making.</a:t>
            </a:r>
            <a:endParaRPr lang="en-US" sz="1300" dirty="0"/>
          </a:p>
        </p:txBody>
      </p:sp>
      <p:sp>
        <p:nvSpPr>
          <p:cNvPr id="12" name="Shape 8"/>
          <p:cNvSpPr/>
          <p:nvPr/>
        </p:nvSpPr>
        <p:spPr>
          <a:xfrm>
            <a:off x="5660946" y="4037171"/>
            <a:ext cx="8330922" cy="11430"/>
          </a:xfrm>
          <a:prstGeom prst="roundRect">
            <a:avLst>
              <a:gd name="adj" fmla="val 625777"/>
            </a:avLst>
          </a:prstGeom>
          <a:solidFill>
            <a:srgbClr val="C0C1D7"/>
          </a:solidFill>
          <a:ln/>
        </p:spPr>
      </p:sp>
      <p:pic>
        <p:nvPicPr>
          <p:cNvPr id="13" name="Image 2" descr="preencoded.png"/>
          <p:cNvPicPr>
            <a:picLocks noChangeAspect="1"/>
          </p:cNvPicPr>
          <p:nvPr/>
        </p:nvPicPr>
        <p:blipFill>
          <a:blip r:embed="rId5"/>
          <a:stretch>
            <a:fillRect/>
          </a:stretch>
        </p:blipFill>
        <p:spPr>
          <a:xfrm>
            <a:off x="1461016" y="4068008"/>
            <a:ext cx="4988957" cy="981194"/>
          </a:xfrm>
          <a:prstGeom prst="rect">
            <a:avLst/>
          </a:prstGeom>
        </p:spPr>
      </p:pic>
      <p:sp>
        <p:nvSpPr>
          <p:cNvPr id="14" name="Text 9"/>
          <p:cNvSpPr/>
          <p:nvPr/>
        </p:nvSpPr>
        <p:spPr>
          <a:xfrm>
            <a:off x="3835718" y="4408884"/>
            <a:ext cx="239435" cy="299323"/>
          </a:xfrm>
          <a:prstGeom prst="rect">
            <a:avLst/>
          </a:prstGeom>
          <a:noFill/>
          <a:ln/>
        </p:spPr>
        <p:txBody>
          <a:bodyPr wrap="none" lIns="0" tIns="0" rIns="0" bIns="0" rtlCol="0" anchor="t"/>
          <a:lstStyle/>
          <a:p>
            <a:pPr marL="0" indent="0" algn="ctr">
              <a:lnSpc>
                <a:spcPts val="3000"/>
              </a:lnSpc>
              <a:buNone/>
            </a:pPr>
            <a:r>
              <a:rPr lang="en-US" sz="1850" b="1" kern="0" spc="-50" dirty="0">
                <a:solidFill>
                  <a:srgbClr val="272525"/>
                </a:solidFill>
                <a:latin typeface="Inter Bold" pitchFamily="34" charset="0"/>
                <a:ea typeface="Inter Bold" pitchFamily="34" charset="-122"/>
                <a:cs typeface="Inter Bold" pitchFamily="34" charset="-120"/>
              </a:rPr>
              <a:t>3</a:t>
            </a:r>
            <a:endParaRPr lang="en-US" sz="1850" dirty="0"/>
          </a:p>
        </p:txBody>
      </p:sp>
      <p:sp>
        <p:nvSpPr>
          <p:cNvPr id="15" name="Text 10"/>
          <p:cNvSpPr/>
          <p:nvPr/>
        </p:nvSpPr>
        <p:spPr>
          <a:xfrm>
            <a:off x="6620232" y="4238268"/>
            <a:ext cx="2128718" cy="266105"/>
          </a:xfrm>
          <a:prstGeom prst="rect">
            <a:avLst/>
          </a:prstGeom>
          <a:noFill/>
          <a:ln/>
        </p:spPr>
        <p:txBody>
          <a:bodyPr wrap="none" lIns="0" tIns="0" rIns="0" bIns="0" rtlCol="0" anchor="t"/>
          <a:lstStyle/>
          <a:p>
            <a:pPr marL="0" indent="0" algn="l">
              <a:lnSpc>
                <a:spcPts val="2050"/>
              </a:lnSpc>
              <a:buNone/>
            </a:pPr>
            <a:r>
              <a:rPr lang="en-US" sz="1650" b="1" kern="0" spc="-50" dirty="0">
                <a:solidFill>
                  <a:srgbClr val="272525"/>
                </a:solidFill>
                <a:latin typeface="Inter Bold" pitchFamily="34" charset="0"/>
                <a:ea typeface="Inter Bold" pitchFamily="34" charset="-122"/>
                <a:cs typeface="Inter Bold" pitchFamily="34" charset="-120"/>
              </a:rPr>
              <a:t>Information</a:t>
            </a:r>
            <a:endParaRPr lang="en-US" sz="1650" dirty="0"/>
          </a:p>
        </p:txBody>
      </p:sp>
      <p:sp>
        <p:nvSpPr>
          <p:cNvPr id="16" name="Text 11"/>
          <p:cNvSpPr/>
          <p:nvPr/>
        </p:nvSpPr>
        <p:spPr>
          <a:xfrm>
            <a:off x="6620232" y="4606528"/>
            <a:ext cx="6516291" cy="272415"/>
          </a:xfrm>
          <a:prstGeom prst="rect">
            <a:avLst/>
          </a:prstGeom>
          <a:noFill/>
          <a:ln/>
        </p:spPr>
        <p:txBody>
          <a:bodyPr wrap="none" lIns="0" tIns="0" rIns="0" bIns="0" rtlCol="0" anchor="t"/>
          <a:lstStyle/>
          <a:p>
            <a:pPr marL="0" indent="0" algn="l">
              <a:lnSpc>
                <a:spcPts val="2100"/>
              </a:lnSpc>
              <a:buNone/>
            </a:pPr>
            <a:r>
              <a:rPr lang="en-US" sz="1300" kern="0" spc="-27" dirty="0">
                <a:solidFill>
                  <a:srgbClr val="272525"/>
                </a:solidFill>
                <a:latin typeface="Inter" pitchFamily="34" charset="0"/>
                <a:ea typeface="Inter" pitchFamily="34" charset="-122"/>
                <a:cs typeface="Inter" pitchFamily="34" charset="-120"/>
              </a:rPr>
              <a:t>Processed data providing context and meaning, revealing patterns and relationships.</a:t>
            </a:r>
            <a:endParaRPr lang="en-US" sz="1300" dirty="0"/>
          </a:p>
        </p:txBody>
      </p:sp>
      <p:sp>
        <p:nvSpPr>
          <p:cNvPr id="17" name="Shape 12"/>
          <p:cNvSpPr/>
          <p:nvPr/>
        </p:nvSpPr>
        <p:spPr>
          <a:xfrm>
            <a:off x="6492478" y="5060871"/>
            <a:ext cx="7499390" cy="11430"/>
          </a:xfrm>
          <a:prstGeom prst="roundRect">
            <a:avLst>
              <a:gd name="adj" fmla="val 625777"/>
            </a:avLst>
          </a:prstGeom>
          <a:solidFill>
            <a:srgbClr val="C0C1D7"/>
          </a:solidFill>
          <a:ln/>
        </p:spPr>
      </p:sp>
      <p:pic>
        <p:nvPicPr>
          <p:cNvPr id="18" name="Image 3" descr="preencoded.png"/>
          <p:cNvPicPr>
            <a:picLocks noChangeAspect="1"/>
          </p:cNvPicPr>
          <p:nvPr/>
        </p:nvPicPr>
        <p:blipFill>
          <a:blip r:embed="rId6"/>
          <a:stretch>
            <a:fillRect/>
          </a:stretch>
        </p:blipFill>
        <p:spPr>
          <a:xfrm>
            <a:off x="629603" y="5091708"/>
            <a:ext cx="6651903" cy="981194"/>
          </a:xfrm>
          <a:prstGeom prst="rect">
            <a:avLst/>
          </a:prstGeom>
        </p:spPr>
      </p:pic>
      <p:sp>
        <p:nvSpPr>
          <p:cNvPr id="19" name="Text 13"/>
          <p:cNvSpPr/>
          <p:nvPr/>
        </p:nvSpPr>
        <p:spPr>
          <a:xfrm>
            <a:off x="3835837" y="5432584"/>
            <a:ext cx="239435" cy="299323"/>
          </a:xfrm>
          <a:prstGeom prst="rect">
            <a:avLst/>
          </a:prstGeom>
          <a:noFill/>
          <a:ln/>
        </p:spPr>
        <p:txBody>
          <a:bodyPr wrap="none" lIns="0" tIns="0" rIns="0" bIns="0" rtlCol="0" anchor="t"/>
          <a:lstStyle/>
          <a:p>
            <a:pPr marL="0" indent="0" algn="ctr">
              <a:lnSpc>
                <a:spcPts val="3000"/>
              </a:lnSpc>
              <a:buNone/>
            </a:pPr>
            <a:r>
              <a:rPr lang="en-US" sz="1850" b="1" kern="0" spc="-50" dirty="0">
                <a:solidFill>
                  <a:srgbClr val="272525"/>
                </a:solidFill>
                <a:latin typeface="Inter Bold" pitchFamily="34" charset="0"/>
                <a:ea typeface="Inter Bold" pitchFamily="34" charset="-122"/>
                <a:cs typeface="Inter Bold" pitchFamily="34" charset="-120"/>
              </a:rPr>
              <a:t>4</a:t>
            </a:r>
            <a:endParaRPr lang="en-US" sz="1850" dirty="0"/>
          </a:p>
        </p:txBody>
      </p:sp>
      <p:sp>
        <p:nvSpPr>
          <p:cNvPr id="20" name="Text 14"/>
          <p:cNvSpPr/>
          <p:nvPr/>
        </p:nvSpPr>
        <p:spPr>
          <a:xfrm>
            <a:off x="7451765" y="5261967"/>
            <a:ext cx="2128718" cy="266105"/>
          </a:xfrm>
          <a:prstGeom prst="rect">
            <a:avLst/>
          </a:prstGeom>
          <a:noFill/>
          <a:ln/>
        </p:spPr>
        <p:txBody>
          <a:bodyPr wrap="none" lIns="0" tIns="0" rIns="0" bIns="0" rtlCol="0" anchor="t"/>
          <a:lstStyle/>
          <a:p>
            <a:pPr marL="0" indent="0" algn="l">
              <a:lnSpc>
                <a:spcPts val="2050"/>
              </a:lnSpc>
              <a:buNone/>
            </a:pPr>
            <a:r>
              <a:rPr lang="en-US" sz="1650" b="1" kern="0" spc="-50" dirty="0">
                <a:solidFill>
                  <a:srgbClr val="272525"/>
                </a:solidFill>
                <a:latin typeface="Inter Bold" pitchFamily="34" charset="0"/>
                <a:ea typeface="Inter Bold" pitchFamily="34" charset="-122"/>
                <a:cs typeface="Inter Bold" pitchFamily="34" charset="-120"/>
              </a:rPr>
              <a:t>Data</a:t>
            </a:r>
            <a:endParaRPr lang="en-US" sz="1650" dirty="0"/>
          </a:p>
        </p:txBody>
      </p:sp>
      <p:sp>
        <p:nvSpPr>
          <p:cNvPr id="21" name="Text 15"/>
          <p:cNvSpPr/>
          <p:nvPr/>
        </p:nvSpPr>
        <p:spPr>
          <a:xfrm>
            <a:off x="7451765" y="5630228"/>
            <a:ext cx="6143506" cy="272415"/>
          </a:xfrm>
          <a:prstGeom prst="rect">
            <a:avLst/>
          </a:prstGeom>
          <a:noFill/>
          <a:ln/>
        </p:spPr>
        <p:txBody>
          <a:bodyPr wrap="none" lIns="0" tIns="0" rIns="0" bIns="0" rtlCol="0" anchor="t"/>
          <a:lstStyle/>
          <a:p>
            <a:pPr marL="0" indent="0" algn="l">
              <a:lnSpc>
                <a:spcPts val="2100"/>
              </a:lnSpc>
              <a:buNone/>
            </a:pPr>
            <a:r>
              <a:rPr lang="en-US" sz="1300" kern="0" spc="-27" dirty="0">
                <a:solidFill>
                  <a:srgbClr val="272525"/>
                </a:solidFill>
                <a:latin typeface="Inter" pitchFamily="34" charset="0"/>
                <a:ea typeface="Inter" pitchFamily="34" charset="-122"/>
                <a:cs typeface="Inter" pitchFamily="34" charset="-120"/>
              </a:rPr>
              <a:t>Raw facts and figures, the foundation for information and knowledge extraction.</a:t>
            </a:r>
            <a:endParaRPr lang="en-US" sz="1300" dirty="0"/>
          </a:p>
        </p:txBody>
      </p:sp>
      <p:sp>
        <p:nvSpPr>
          <p:cNvPr id="22" name="Text 16"/>
          <p:cNvSpPr/>
          <p:nvPr/>
        </p:nvSpPr>
        <p:spPr>
          <a:xfrm>
            <a:off x="596027" y="6264473"/>
            <a:ext cx="13438346" cy="817245"/>
          </a:xfrm>
          <a:prstGeom prst="rect">
            <a:avLst/>
          </a:prstGeom>
          <a:noFill/>
          <a:ln/>
        </p:spPr>
        <p:txBody>
          <a:bodyPr wrap="square" lIns="0" tIns="0" rIns="0" bIns="0" rtlCol="0" anchor="t"/>
          <a:lstStyle/>
          <a:p>
            <a:pPr marL="0" indent="0">
              <a:lnSpc>
                <a:spcPts val="2100"/>
              </a:lnSpc>
              <a:buNone/>
            </a:pPr>
            <a:r>
              <a:rPr lang="en-US" sz="1300" kern="0" spc="-27" dirty="0">
                <a:solidFill>
                  <a:srgbClr val="272525"/>
                </a:solidFill>
                <a:latin typeface="Inter" pitchFamily="34" charset="0"/>
                <a:ea typeface="Inter" pitchFamily="34" charset="-122"/>
                <a:cs typeface="Inter" pitchFamily="34" charset="-120"/>
              </a:rPr>
              <a:t>In the context of AI, knowledge encompasses facts, information, and skills acquired through experience, education, or learning. It's a deeper understanding of a subject, going beyond raw data and information. AI systems can process and learn from both symbolic knowledge (explicit rules and logic) and sub-symbolic knowledge (patterns learned from data). The Knowledge Pyramid illustrates this hierarchy, showing how data transforms into information, then knowledge, and ultimately wisdom.</a:t>
            </a:r>
            <a:endParaRPr lang="en-US" sz="1300" dirty="0"/>
          </a:p>
        </p:txBody>
      </p:sp>
      <p:sp>
        <p:nvSpPr>
          <p:cNvPr id="23" name="Rectangle 22">
            <a:extLst>
              <a:ext uri="{FF2B5EF4-FFF2-40B4-BE49-F238E27FC236}">
                <a16:creationId xmlns:a16="http://schemas.microsoft.com/office/drawing/2014/main" id="{4DACD9C7-AE84-2813-1051-C3599E2735DD}"/>
              </a:ext>
            </a:extLst>
          </p:cNvPr>
          <p:cNvSpPr/>
          <p:nvPr/>
        </p:nvSpPr>
        <p:spPr>
          <a:xfrm>
            <a:off x="11742037" y="7477231"/>
            <a:ext cx="2888363" cy="745066"/>
          </a:xfrm>
          <a:prstGeom prst="rect">
            <a:avLst/>
          </a:prstGeom>
          <a:solidFill>
            <a:srgbClr val="FFFFFF"/>
          </a:solidFill>
          <a:ln>
            <a:solidFill>
              <a:srgbClr val="FFFF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M"/>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793790" y="1150739"/>
            <a:ext cx="13042821" cy="1417558"/>
          </a:xfrm>
          <a:prstGeom prst="rect">
            <a:avLst/>
          </a:prstGeom>
          <a:noFill/>
          <a:ln/>
        </p:spPr>
        <p:txBody>
          <a:bodyPr wrap="square" lIns="0" tIns="0" rIns="0" bIns="0" rtlCol="0" anchor="t"/>
          <a:lstStyle/>
          <a:p>
            <a:pPr marL="0" indent="0">
              <a:lnSpc>
                <a:spcPts val="5550"/>
              </a:lnSpc>
              <a:buNone/>
            </a:pPr>
            <a:r>
              <a:rPr lang="en-US" sz="4450" b="1" kern="0" spc="-134" dirty="0">
                <a:solidFill>
                  <a:srgbClr val="000000"/>
                </a:solidFill>
                <a:latin typeface="Inter Bold" pitchFamily="34" charset="0"/>
                <a:ea typeface="Inter Bold" pitchFamily="34" charset="-122"/>
                <a:cs typeface="Inter Bold" pitchFamily="34" charset="-120"/>
              </a:rPr>
              <a:t>Why Structured Knowledge Representation Matters</a:t>
            </a:r>
            <a:endParaRPr lang="en-US" sz="4450" dirty="0"/>
          </a:p>
        </p:txBody>
      </p:sp>
      <p:sp>
        <p:nvSpPr>
          <p:cNvPr id="3" name="Text 1"/>
          <p:cNvSpPr/>
          <p:nvPr/>
        </p:nvSpPr>
        <p:spPr>
          <a:xfrm>
            <a:off x="793790" y="3135273"/>
            <a:ext cx="3284101" cy="354330"/>
          </a:xfrm>
          <a:prstGeom prst="rect">
            <a:avLst/>
          </a:prstGeom>
          <a:noFill/>
          <a:ln/>
        </p:spPr>
        <p:txBody>
          <a:bodyPr wrap="none" lIns="0" tIns="0" rIns="0" bIns="0" rtlCol="0" anchor="t"/>
          <a:lstStyle/>
          <a:p>
            <a:pPr marL="0" indent="0">
              <a:lnSpc>
                <a:spcPts val="2750"/>
              </a:lnSpc>
              <a:buNone/>
            </a:pPr>
            <a:r>
              <a:rPr lang="en-US" sz="2200" b="1" kern="0" spc="-67" dirty="0">
                <a:solidFill>
                  <a:srgbClr val="000000"/>
                </a:solidFill>
                <a:latin typeface="Inter Bold" pitchFamily="34" charset="0"/>
                <a:ea typeface="Inter Bold" pitchFamily="34" charset="-122"/>
                <a:cs typeface="Inter Bold" pitchFamily="34" charset="-120"/>
              </a:rPr>
              <a:t>Unstructured Knowledge</a:t>
            </a:r>
            <a:endParaRPr lang="en-US" sz="2200" dirty="0"/>
          </a:p>
        </p:txBody>
      </p:sp>
      <p:sp>
        <p:nvSpPr>
          <p:cNvPr id="4" name="Text 2"/>
          <p:cNvSpPr/>
          <p:nvPr/>
        </p:nvSpPr>
        <p:spPr>
          <a:xfrm>
            <a:off x="793790" y="3716417"/>
            <a:ext cx="6244709" cy="1451610"/>
          </a:xfrm>
          <a:prstGeom prst="rect">
            <a:avLst/>
          </a:prstGeom>
          <a:noFill/>
          <a:ln/>
        </p:spPr>
        <p:txBody>
          <a:bodyPr wrap="square" lIns="0" tIns="0" rIns="0" bIns="0" rtlCol="0" anchor="t"/>
          <a:lstStyle/>
          <a:p>
            <a:pPr marL="0" indent="0">
              <a:lnSpc>
                <a:spcPts val="2850"/>
              </a:lnSpc>
              <a:buNone/>
            </a:pPr>
            <a:r>
              <a:rPr lang="en-US" sz="1750" kern="0" spc="-36" dirty="0">
                <a:solidFill>
                  <a:srgbClr val="272525"/>
                </a:solidFill>
                <a:latin typeface="Inter" pitchFamily="34" charset="0"/>
                <a:ea typeface="Inter" pitchFamily="34" charset="-122"/>
                <a:cs typeface="Inter" pitchFamily="34" charset="-120"/>
              </a:rPr>
              <a:t>Raw text, images, videos, and audio files that lack a defined structure, making it difficult for AI systems to process and understand. This type of data is challenging to analyze and often requires manual interpretation.</a:t>
            </a:r>
            <a:endParaRPr lang="en-US" sz="1750" dirty="0"/>
          </a:p>
        </p:txBody>
      </p:sp>
      <p:sp>
        <p:nvSpPr>
          <p:cNvPr id="5" name="Text 3"/>
          <p:cNvSpPr/>
          <p:nvPr/>
        </p:nvSpPr>
        <p:spPr>
          <a:xfrm>
            <a:off x="7599521" y="3135273"/>
            <a:ext cx="2944058" cy="354330"/>
          </a:xfrm>
          <a:prstGeom prst="rect">
            <a:avLst/>
          </a:prstGeom>
          <a:noFill/>
          <a:ln/>
        </p:spPr>
        <p:txBody>
          <a:bodyPr wrap="none" lIns="0" tIns="0" rIns="0" bIns="0" rtlCol="0" anchor="t"/>
          <a:lstStyle/>
          <a:p>
            <a:pPr marL="0" indent="0">
              <a:lnSpc>
                <a:spcPts val="2750"/>
              </a:lnSpc>
              <a:buNone/>
            </a:pPr>
            <a:r>
              <a:rPr lang="en-US" sz="2200" b="1" kern="0" spc="-67" dirty="0">
                <a:solidFill>
                  <a:srgbClr val="000000"/>
                </a:solidFill>
                <a:latin typeface="Inter Bold" pitchFamily="34" charset="0"/>
                <a:ea typeface="Inter Bold" pitchFamily="34" charset="-122"/>
                <a:cs typeface="Inter Bold" pitchFamily="34" charset="-120"/>
              </a:rPr>
              <a:t>Structured Knowledge</a:t>
            </a:r>
            <a:endParaRPr lang="en-US" sz="2200" dirty="0"/>
          </a:p>
        </p:txBody>
      </p:sp>
      <p:sp>
        <p:nvSpPr>
          <p:cNvPr id="6" name="Text 4"/>
          <p:cNvSpPr/>
          <p:nvPr/>
        </p:nvSpPr>
        <p:spPr>
          <a:xfrm>
            <a:off x="7599521" y="3716417"/>
            <a:ext cx="6244709" cy="1451610"/>
          </a:xfrm>
          <a:prstGeom prst="rect">
            <a:avLst/>
          </a:prstGeom>
          <a:noFill/>
          <a:ln/>
        </p:spPr>
        <p:txBody>
          <a:bodyPr wrap="square" lIns="0" tIns="0" rIns="0" bIns="0" rtlCol="0" anchor="t"/>
          <a:lstStyle/>
          <a:p>
            <a:pPr marL="0" indent="0">
              <a:lnSpc>
                <a:spcPts val="2850"/>
              </a:lnSpc>
              <a:buNone/>
            </a:pPr>
            <a:r>
              <a:rPr lang="en-US" sz="1750" kern="0" spc="-36" dirty="0">
                <a:solidFill>
                  <a:srgbClr val="272525"/>
                </a:solidFill>
                <a:latin typeface="Inter" pitchFamily="34" charset="0"/>
                <a:ea typeface="Inter" pitchFamily="34" charset="-122"/>
                <a:cs typeface="Inter" pitchFamily="34" charset="-120"/>
              </a:rPr>
              <a:t>Organized and labeled data represented in a format that AI systems can easily process and understand. This enables efficient reasoning, inference, and knowledge retrieval, leading to improved AI performance.</a:t>
            </a:r>
            <a:endParaRPr lang="en-US" sz="1750" dirty="0"/>
          </a:p>
        </p:txBody>
      </p:sp>
      <p:sp>
        <p:nvSpPr>
          <p:cNvPr id="7" name="Text 5"/>
          <p:cNvSpPr/>
          <p:nvPr/>
        </p:nvSpPr>
        <p:spPr>
          <a:xfrm>
            <a:off x="793790" y="5627251"/>
            <a:ext cx="13042821" cy="1451610"/>
          </a:xfrm>
          <a:prstGeom prst="rect">
            <a:avLst/>
          </a:prstGeom>
          <a:noFill/>
          <a:ln/>
        </p:spPr>
        <p:txBody>
          <a:bodyPr wrap="square" lIns="0" tIns="0" rIns="0" bIns="0" rtlCol="0" anchor="t"/>
          <a:lstStyle/>
          <a:p>
            <a:pPr marL="0" indent="0">
              <a:lnSpc>
                <a:spcPts val="2850"/>
              </a:lnSpc>
              <a:buNone/>
            </a:pPr>
            <a:r>
              <a:rPr lang="en-US" sz="1750" kern="0" spc="-36" dirty="0">
                <a:solidFill>
                  <a:srgbClr val="272525"/>
                </a:solidFill>
                <a:latin typeface="Inter" pitchFamily="34" charset="0"/>
                <a:ea typeface="Inter" pitchFamily="34" charset="-122"/>
                <a:cs typeface="Inter" pitchFamily="34" charset="-120"/>
              </a:rPr>
              <a:t>Structured knowledge representation is crucial for AI systems because it allows for effective reasoning, inference, and problem-solving. By organizing knowledge into a structured format, AI systems can efficiently access and process information, improving their performance. Structured knowledge also facilitates knowledge sharing and reuse, enabling collaboration and the development of reusable knowledge bases.</a:t>
            </a:r>
            <a:endParaRPr lang="en-US" sz="1750" dirty="0"/>
          </a:p>
        </p:txBody>
      </p:sp>
      <p:sp>
        <p:nvSpPr>
          <p:cNvPr id="8" name="Rectangle 7">
            <a:extLst>
              <a:ext uri="{FF2B5EF4-FFF2-40B4-BE49-F238E27FC236}">
                <a16:creationId xmlns:a16="http://schemas.microsoft.com/office/drawing/2014/main" id="{23685A97-5AA5-DB89-C874-2D5F041D79E4}"/>
              </a:ext>
            </a:extLst>
          </p:cNvPr>
          <p:cNvSpPr/>
          <p:nvPr/>
        </p:nvSpPr>
        <p:spPr>
          <a:xfrm>
            <a:off x="11742037" y="7477231"/>
            <a:ext cx="2888363" cy="745066"/>
          </a:xfrm>
          <a:prstGeom prst="rect">
            <a:avLst/>
          </a:prstGeom>
          <a:solidFill>
            <a:srgbClr val="FFFFFF"/>
          </a:solidFill>
          <a:ln>
            <a:solidFill>
              <a:srgbClr val="FFFF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M"/>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793790" y="1150739"/>
            <a:ext cx="13042821" cy="1417558"/>
          </a:xfrm>
          <a:prstGeom prst="rect">
            <a:avLst/>
          </a:prstGeom>
          <a:noFill/>
          <a:ln/>
        </p:spPr>
        <p:txBody>
          <a:bodyPr wrap="square" lIns="0" tIns="0" rIns="0" bIns="0" rtlCol="0" anchor="t"/>
          <a:lstStyle/>
          <a:p>
            <a:pPr marL="0" indent="0">
              <a:lnSpc>
                <a:spcPts val="5550"/>
              </a:lnSpc>
              <a:buNone/>
            </a:pPr>
            <a:r>
              <a:rPr lang="en-US" sz="4450" b="1" kern="0" spc="-134" dirty="0">
                <a:solidFill>
                  <a:srgbClr val="000000"/>
                </a:solidFill>
                <a:latin typeface="Inter Bold" pitchFamily="34" charset="0"/>
                <a:ea typeface="Inter Bold" pitchFamily="34" charset="-122"/>
                <a:cs typeface="Inter Bold" pitchFamily="34" charset="-120"/>
              </a:rPr>
              <a:t>Logical Representations: Propositional and First-Order Logic</a:t>
            </a:r>
            <a:endParaRPr lang="en-US" sz="4450" dirty="0"/>
          </a:p>
        </p:txBody>
      </p:sp>
      <p:sp>
        <p:nvSpPr>
          <p:cNvPr id="3" name="Text 1"/>
          <p:cNvSpPr/>
          <p:nvPr/>
        </p:nvSpPr>
        <p:spPr>
          <a:xfrm>
            <a:off x="793790" y="3135273"/>
            <a:ext cx="2835235" cy="354330"/>
          </a:xfrm>
          <a:prstGeom prst="rect">
            <a:avLst/>
          </a:prstGeom>
          <a:noFill/>
          <a:ln/>
        </p:spPr>
        <p:txBody>
          <a:bodyPr wrap="none" lIns="0" tIns="0" rIns="0" bIns="0" rtlCol="0" anchor="t"/>
          <a:lstStyle/>
          <a:p>
            <a:pPr marL="0" indent="0">
              <a:lnSpc>
                <a:spcPts val="2750"/>
              </a:lnSpc>
              <a:buNone/>
            </a:pPr>
            <a:r>
              <a:rPr lang="en-US" sz="2200" b="1" kern="0" spc="-67" dirty="0">
                <a:solidFill>
                  <a:srgbClr val="000000"/>
                </a:solidFill>
                <a:latin typeface="Inter Bold" pitchFamily="34" charset="0"/>
                <a:ea typeface="Inter Bold" pitchFamily="34" charset="-122"/>
                <a:cs typeface="Inter Bold" pitchFamily="34" charset="-120"/>
              </a:rPr>
              <a:t>Propositional Logic</a:t>
            </a:r>
            <a:endParaRPr lang="en-US" sz="2200" dirty="0"/>
          </a:p>
        </p:txBody>
      </p:sp>
      <p:sp>
        <p:nvSpPr>
          <p:cNvPr id="4" name="Text 2"/>
          <p:cNvSpPr/>
          <p:nvPr/>
        </p:nvSpPr>
        <p:spPr>
          <a:xfrm>
            <a:off x="793790" y="3716417"/>
            <a:ext cx="6244709" cy="1814513"/>
          </a:xfrm>
          <a:prstGeom prst="rect">
            <a:avLst/>
          </a:prstGeom>
          <a:noFill/>
          <a:ln/>
        </p:spPr>
        <p:txBody>
          <a:bodyPr wrap="square" lIns="0" tIns="0" rIns="0" bIns="0" rtlCol="0" anchor="t"/>
          <a:lstStyle/>
          <a:p>
            <a:pPr marL="0" indent="0">
              <a:lnSpc>
                <a:spcPts val="2850"/>
              </a:lnSpc>
              <a:buNone/>
            </a:pPr>
            <a:r>
              <a:rPr lang="en-US" sz="1750" kern="0" spc="-36" dirty="0">
                <a:solidFill>
                  <a:srgbClr val="272525"/>
                </a:solidFill>
                <a:latin typeface="Inter" pitchFamily="34" charset="0"/>
                <a:ea typeface="Inter" pitchFamily="34" charset="-122"/>
                <a:cs typeface="Inter" pitchFamily="34" charset="-120"/>
              </a:rPr>
              <a:t>Represents facts as true/false statements and uses logical connectives like AND, OR, NOT, and implication. For example, "It is raining" AND "The ground is wet" -&gt; "The grass is slippery". Truth tables can be used as a visual tool to represent the relationships between these statements.</a:t>
            </a:r>
            <a:endParaRPr lang="en-US" sz="1750" dirty="0"/>
          </a:p>
        </p:txBody>
      </p:sp>
      <p:sp>
        <p:nvSpPr>
          <p:cNvPr id="5" name="Text 3"/>
          <p:cNvSpPr/>
          <p:nvPr/>
        </p:nvSpPr>
        <p:spPr>
          <a:xfrm>
            <a:off x="7599521" y="3135273"/>
            <a:ext cx="2997279" cy="354330"/>
          </a:xfrm>
          <a:prstGeom prst="rect">
            <a:avLst/>
          </a:prstGeom>
          <a:noFill/>
          <a:ln/>
        </p:spPr>
        <p:txBody>
          <a:bodyPr wrap="none" lIns="0" tIns="0" rIns="0" bIns="0" rtlCol="0" anchor="t"/>
          <a:lstStyle/>
          <a:p>
            <a:pPr marL="0" indent="0">
              <a:lnSpc>
                <a:spcPts val="2750"/>
              </a:lnSpc>
              <a:buNone/>
            </a:pPr>
            <a:r>
              <a:rPr lang="en-US" sz="2200" b="1" kern="0" spc="-67" dirty="0">
                <a:solidFill>
                  <a:srgbClr val="000000"/>
                </a:solidFill>
                <a:latin typeface="Inter Bold" pitchFamily="34" charset="0"/>
                <a:ea typeface="Inter Bold" pitchFamily="34" charset="-122"/>
                <a:cs typeface="Inter Bold" pitchFamily="34" charset="-120"/>
              </a:rPr>
              <a:t>First-Order Logic (FOL)</a:t>
            </a:r>
            <a:endParaRPr lang="en-US" sz="2200" dirty="0"/>
          </a:p>
        </p:txBody>
      </p:sp>
      <p:sp>
        <p:nvSpPr>
          <p:cNvPr id="6" name="Text 4"/>
          <p:cNvSpPr/>
          <p:nvPr/>
        </p:nvSpPr>
        <p:spPr>
          <a:xfrm>
            <a:off x="7599521" y="3716417"/>
            <a:ext cx="6244709" cy="1814513"/>
          </a:xfrm>
          <a:prstGeom prst="rect">
            <a:avLst/>
          </a:prstGeom>
          <a:noFill/>
          <a:ln/>
        </p:spPr>
        <p:txBody>
          <a:bodyPr wrap="square" lIns="0" tIns="0" rIns="0" bIns="0" rtlCol="0" anchor="t"/>
          <a:lstStyle/>
          <a:p>
            <a:pPr marL="0" indent="0">
              <a:lnSpc>
                <a:spcPts val="2850"/>
              </a:lnSpc>
              <a:buNone/>
            </a:pPr>
            <a:r>
              <a:rPr lang="en-US" sz="1750" kern="0" spc="-36" dirty="0">
                <a:solidFill>
                  <a:srgbClr val="272525"/>
                </a:solidFill>
                <a:latin typeface="Inter" pitchFamily="34" charset="0"/>
                <a:ea typeface="Inter" pitchFamily="34" charset="-122"/>
                <a:cs typeface="Inter" pitchFamily="34" charset="-120"/>
              </a:rPr>
              <a:t>More expressive than propositional logic, FOL allows for objects, relations, and quantifiers (∀, ∃). For instance, "∀x (Person(x) -&gt; Mortal(x))" ("All people are mortal"). FOL offers greater flexibility and expressiveness, representing more complex knowledge than propositional logic.</a:t>
            </a:r>
            <a:endParaRPr lang="en-US" sz="1750" dirty="0"/>
          </a:p>
        </p:txBody>
      </p:sp>
      <p:sp>
        <p:nvSpPr>
          <p:cNvPr id="7" name="Text 5"/>
          <p:cNvSpPr/>
          <p:nvPr/>
        </p:nvSpPr>
        <p:spPr>
          <a:xfrm>
            <a:off x="793790" y="5990153"/>
            <a:ext cx="13042821" cy="1088708"/>
          </a:xfrm>
          <a:prstGeom prst="rect">
            <a:avLst/>
          </a:prstGeom>
          <a:noFill/>
          <a:ln/>
        </p:spPr>
        <p:txBody>
          <a:bodyPr wrap="square" lIns="0" tIns="0" rIns="0" bIns="0" rtlCol="0" anchor="t"/>
          <a:lstStyle/>
          <a:p>
            <a:pPr marL="0" indent="0">
              <a:lnSpc>
                <a:spcPts val="2850"/>
              </a:lnSpc>
              <a:buNone/>
            </a:pPr>
            <a:r>
              <a:rPr lang="en-US" sz="1750" kern="0" spc="-36" dirty="0">
                <a:solidFill>
                  <a:srgbClr val="272525"/>
                </a:solidFill>
                <a:latin typeface="Inter" pitchFamily="34" charset="0"/>
                <a:ea typeface="Inter" pitchFamily="34" charset="-122"/>
                <a:cs typeface="Inter" pitchFamily="34" charset="-120"/>
              </a:rPr>
              <a:t>Logical representations use formal languages to express knowledge as logical statements. Propositional logic, a simple form, represents facts as true/false propositions, while First-Order Logic (FOL) is more powerful, allowing for objects, relations, and quantifiers. Both forms play a vital role in AI applications like expert systems and automated theorem proving.</a:t>
            </a:r>
            <a:endParaRPr lang="en-US" sz="1750" dirty="0"/>
          </a:p>
        </p:txBody>
      </p:sp>
      <p:sp>
        <p:nvSpPr>
          <p:cNvPr id="8" name="Rectangle 7">
            <a:extLst>
              <a:ext uri="{FF2B5EF4-FFF2-40B4-BE49-F238E27FC236}">
                <a16:creationId xmlns:a16="http://schemas.microsoft.com/office/drawing/2014/main" id="{5256F6EF-6C74-F1DD-6992-9ED341ACF4C5}"/>
              </a:ext>
            </a:extLst>
          </p:cNvPr>
          <p:cNvSpPr/>
          <p:nvPr/>
        </p:nvSpPr>
        <p:spPr>
          <a:xfrm>
            <a:off x="11742037" y="7477231"/>
            <a:ext cx="2888363" cy="745066"/>
          </a:xfrm>
          <a:prstGeom prst="rect">
            <a:avLst/>
          </a:prstGeom>
          <a:solidFill>
            <a:srgbClr val="FFFFFF"/>
          </a:solidFill>
          <a:ln>
            <a:solidFill>
              <a:srgbClr val="FFFF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M"/>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793790" y="1111806"/>
            <a:ext cx="11964710" cy="708779"/>
          </a:xfrm>
          <a:prstGeom prst="rect">
            <a:avLst/>
          </a:prstGeom>
          <a:noFill/>
          <a:ln/>
        </p:spPr>
        <p:txBody>
          <a:bodyPr wrap="none" lIns="0" tIns="0" rIns="0" bIns="0" rtlCol="0" anchor="t"/>
          <a:lstStyle/>
          <a:p>
            <a:pPr marL="0" indent="0">
              <a:lnSpc>
                <a:spcPts val="5550"/>
              </a:lnSpc>
              <a:buNone/>
            </a:pPr>
            <a:r>
              <a:rPr lang="en-US" sz="4450" b="1" kern="0" spc="-134" dirty="0">
                <a:solidFill>
                  <a:srgbClr val="000000"/>
                </a:solidFill>
                <a:latin typeface="Inter Bold" pitchFamily="34" charset="0"/>
                <a:ea typeface="Inter Bold" pitchFamily="34" charset="-122"/>
                <a:cs typeface="Inter Bold" pitchFamily="34" charset="-120"/>
              </a:rPr>
              <a:t>Semantic Networks: Visualizing Relationships</a:t>
            </a:r>
            <a:endParaRPr lang="en-US" sz="4450" dirty="0"/>
          </a:p>
        </p:txBody>
      </p:sp>
      <p:sp>
        <p:nvSpPr>
          <p:cNvPr id="3" name="Shape 1"/>
          <p:cNvSpPr/>
          <p:nvPr/>
        </p:nvSpPr>
        <p:spPr>
          <a:xfrm>
            <a:off x="793790" y="2274213"/>
            <a:ext cx="4196358" cy="3136702"/>
          </a:xfrm>
          <a:prstGeom prst="roundRect">
            <a:avLst>
              <a:gd name="adj" fmla="val 3037"/>
            </a:avLst>
          </a:prstGeom>
          <a:solidFill>
            <a:srgbClr val="DADBF1"/>
          </a:solidFill>
          <a:ln w="7620">
            <a:solidFill>
              <a:srgbClr val="C0C1D7"/>
            </a:solidFill>
            <a:prstDash val="solid"/>
          </a:ln>
        </p:spPr>
      </p:sp>
      <p:sp>
        <p:nvSpPr>
          <p:cNvPr id="4" name="Text 2"/>
          <p:cNvSpPr/>
          <p:nvPr/>
        </p:nvSpPr>
        <p:spPr>
          <a:xfrm>
            <a:off x="1028224" y="2508647"/>
            <a:ext cx="2835235" cy="354330"/>
          </a:xfrm>
          <a:prstGeom prst="rect">
            <a:avLst/>
          </a:prstGeom>
          <a:noFill/>
          <a:ln/>
        </p:spPr>
        <p:txBody>
          <a:bodyPr wrap="none" lIns="0" tIns="0" rIns="0" bIns="0" rtlCol="0" anchor="t"/>
          <a:lstStyle/>
          <a:p>
            <a:pPr marL="0" indent="0">
              <a:lnSpc>
                <a:spcPts val="2750"/>
              </a:lnSpc>
              <a:buNone/>
            </a:pPr>
            <a:r>
              <a:rPr lang="en-US" sz="2200" b="1" kern="0" spc="-67" dirty="0">
                <a:solidFill>
                  <a:srgbClr val="272525"/>
                </a:solidFill>
                <a:latin typeface="Inter Bold" pitchFamily="34" charset="0"/>
                <a:ea typeface="Inter Bold" pitchFamily="34" charset="-122"/>
                <a:cs typeface="Inter Bold" pitchFamily="34" charset="-120"/>
              </a:rPr>
              <a:t>Nodes</a:t>
            </a:r>
            <a:endParaRPr lang="en-US" sz="2200" dirty="0"/>
          </a:p>
        </p:txBody>
      </p:sp>
      <p:sp>
        <p:nvSpPr>
          <p:cNvPr id="5" name="Text 3"/>
          <p:cNvSpPr/>
          <p:nvPr/>
        </p:nvSpPr>
        <p:spPr>
          <a:xfrm>
            <a:off x="1028224" y="2999065"/>
            <a:ext cx="3727490" cy="1088708"/>
          </a:xfrm>
          <a:prstGeom prst="rect">
            <a:avLst/>
          </a:prstGeom>
          <a:noFill/>
          <a:ln/>
        </p:spPr>
        <p:txBody>
          <a:bodyPr wrap="square" lIns="0" tIns="0" rIns="0" bIns="0" rtlCol="0" anchor="t"/>
          <a:lstStyle/>
          <a:p>
            <a:pPr marL="0" indent="0">
              <a:lnSpc>
                <a:spcPts val="2850"/>
              </a:lnSpc>
              <a:buNone/>
            </a:pPr>
            <a:r>
              <a:rPr lang="en-US" sz="1750" kern="0" spc="-36" dirty="0">
                <a:solidFill>
                  <a:srgbClr val="272525"/>
                </a:solidFill>
                <a:latin typeface="Inter" pitchFamily="34" charset="0"/>
                <a:ea typeface="Inter" pitchFamily="34" charset="-122"/>
                <a:cs typeface="Inter" pitchFamily="34" charset="-120"/>
              </a:rPr>
              <a:t>Represent concepts or entities in the knowledge base, such as "Dog" or "Animal".</a:t>
            </a:r>
            <a:endParaRPr lang="en-US" sz="1750" dirty="0"/>
          </a:p>
        </p:txBody>
      </p:sp>
      <p:sp>
        <p:nvSpPr>
          <p:cNvPr id="6" name="Shape 4"/>
          <p:cNvSpPr/>
          <p:nvPr/>
        </p:nvSpPr>
        <p:spPr>
          <a:xfrm>
            <a:off x="5216962" y="2274213"/>
            <a:ext cx="4196358" cy="3136702"/>
          </a:xfrm>
          <a:prstGeom prst="roundRect">
            <a:avLst>
              <a:gd name="adj" fmla="val 3037"/>
            </a:avLst>
          </a:prstGeom>
          <a:solidFill>
            <a:srgbClr val="DADBF1"/>
          </a:solidFill>
          <a:ln w="7620">
            <a:solidFill>
              <a:srgbClr val="C0C1D7"/>
            </a:solidFill>
            <a:prstDash val="solid"/>
          </a:ln>
        </p:spPr>
      </p:sp>
      <p:sp>
        <p:nvSpPr>
          <p:cNvPr id="7" name="Text 5"/>
          <p:cNvSpPr/>
          <p:nvPr/>
        </p:nvSpPr>
        <p:spPr>
          <a:xfrm>
            <a:off x="5451396" y="2508647"/>
            <a:ext cx="2835235" cy="354330"/>
          </a:xfrm>
          <a:prstGeom prst="rect">
            <a:avLst/>
          </a:prstGeom>
          <a:noFill/>
          <a:ln/>
        </p:spPr>
        <p:txBody>
          <a:bodyPr wrap="none" lIns="0" tIns="0" rIns="0" bIns="0" rtlCol="0" anchor="t"/>
          <a:lstStyle/>
          <a:p>
            <a:pPr marL="0" indent="0">
              <a:lnSpc>
                <a:spcPts val="2750"/>
              </a:lnSpc>
              <a:buNone/>
            </a:pPr>
            <a:r>
              <a:rPr lang="en-US" sz="2200" b="1" kern="0" spc="-67" dirty="0">
                <a:solidFill>
                  <a:srgbClr val="272525"/>
                </a:solidFill>
                <a:latin typeface="Inter Bold" pitchFamily="34" charset="0"/>
                <a:ea typeface="Inter Bold" pitchFamily="34" charset="-122"/>
                <a:cs typeface="Inter Bold" pitchFamily="34" charset="-120"/>
              </a:rPr>
              <a:t>Edges</a:t>
            </a:r>
            <a:endParaRPr lang="en-US" sz="2200" dirty="0"/>
          </a:p>
        </p:txBody>
      </p:sp>
      <p:sp>
        <p:nvSpPr>
          <p:cNvPr id="8" name="Text 6"/>
          <p:cNvSpPr/>
          <p:nvPr/>
        </p:nvSpPr>
        <p:spPr>
          <a:xfrm>
            <a:off x="5451396" y="2999065"/>
            <a:ext cx="3727490" cy="1814513"/>
          </a:xfrm>
          <a:prstGeom prst="rect">
            <a:avLst/>
          </a:prstGeom>
          <a:noFill/>
          <a:ln/>
        </p:spPr>
        <p:txBody>
          <a:bodyPr wrap="square" lIns="0" tIns="0" rIns="0" bIns="0" rtlCol="0" anchor="t"/>
          <a:lstStyle/>
          <a:p>
            <a:pPr marL="0" indent="0">
              <a:lnSpc>
                <a:spcPts val="2850"/>
              </a:lnSpc>
              <a:buNone/>
            </a:pPr>
            <a:r>
              <a:rPr lang="en-US" sz="1750" kern="0" spc="-36" dirty="0">
                <a:solidFill>
                  <a:srgbClr val="272525"/>
                </a:solidFill>
                <a:latin typeface="Inter" pitchFamily="34" charset="0"/>
                <a:ea typeface="Inter" pitchFamily="34" charset="-122"/>
                <a:cs typeface="Inter" pitchFamily="34" charset="-120"/>
              </a:rPr>
              <a:t>Represent relationships between nodes, indicating how concepts are connected. For example, "Dog is-a Mammal", "Mammal has-a Tail", "Cat has-a Fur".</a:t>
            </a:r>
            <a:endParaRPr lang="en-US" sz="1750" dirty="0"/>
          </a:p>
        </p:txBody>
      </p:sp>
      <p:sp>
        <p:nvSpPr>
          <p:cNvPr id="9" name="Shape 7"/>
          <p:cNvSpPr/>
          <p:nvPr/>
        </p:nvSpPr>
        <p:spPr>
          <a:xfrm>
            <a:off x="9640133" y="2274213"/>
            <a:ext cx="4196358" cy="3136702"/>
          </a:xfrm>
          <a:prstGeom prst="roundRect">
            <a:avLst>
              <a:gd name="adj" fmla="val 3037"/>
            </a:avLst>
          </a:prstGeom>
          <a:solidFill>
            <a:srgbClr val="DADBF1"/>
          </a:solidFill>
          <a:ln w="7620">
            <a:solidFill>
              <a:srgbClr val="C0C1D7"/>
            </a:solidFill>
            <a:prstDash val="solid"/>
          </a:ln>
        </p:spPr>
      </p:sp>
      <p:sp>
        <p:nvSpPr>
          <p:cNvPr id="10" name="Text 8"/>
          <p:cNvSpPr/>
          <p:nvPr/>
        </p:nvSpPr>
        <p:spPr>
          <a:xfrm>
            <a:off x="9874568" y="2508647"/>
            <a:ext cx="2835235" cy="354330"/>
          </a:xfrm>
          <a:prstGeom prst="rect">
            <a:avLst/>
          </a:prstGeom>
          <a:noFill/>
          <a:ln/>
        </p:spPr>
        <p:txBody>
          <a:bodyPr wrap="none" lIns="0" tIns="0" rIns="0" bIns="0" rtlCol="0" anchor="t"/>
          <a:lstStyle/>
          <a:p>
            <a:pPr marL="0" indent="0">
              <a:lnSpc>
                <a:spcPts val="2750"/>
              </a:lnSpc>
              <a:buNone/>
            </a:pPr>
            <a:r>
              <a:rPr lang="en-US" sz="2200" b="1" kern="0" spc="-67" dirty="0">
                <a:solidFill>
                  <a:srgbClr val="272525"/>
                </a:solidFill>
                <a:latin typeface="Inter Bold" pitchFamily="34" charset="0"/>
                <a:ea typeface="Inter Bold" pitchFamily="34" charset="-122"/>
                <a:cs typeface="Inter Bold" pitchFamily="34" charset="-120"/>
              </a:rPr>
              <a:t>Inheritance</a:t>
            </a:r>
            <a:endParaRPr lang="en-US" sz="2200" dirty="0"/>
          </a:p>
        </p:txBody>
      </p:sp>
      <p:sp>
        <p:nvSpPr>
          <p:cNvPr id="11" name="Text 9"/>
          <p:cNvSpPr/>
          <p:nvPr/>
        </p:nvSpPr>
        <p:spPr>
          <a:xfrm>
            <a:off x="9874568" y="2999065"/>
            <a:ext cx="3727490" cy="2177415"/>
          </a:xfrm>
          <a:prstGeom prst="rect">
            <a:avLst/>
          </a:prstGeom>
          <a:noFill/>
          <a:ln/>
        </p:spPr>
        <p:txBody>
          <a:bodyPr wrap="square" lIns="0" tIns="0" rIns="0" bIns="0" rtlCol="0" anchor="t"/>
          <a:lstStyle/>
          <a:p>
            <a:pPr marL="0" indent="0">
              <a:lnSpc>
                <a:spcPts val="2850"/>
              </a:lnSpc>
              <a:buNone/>
            </a:pPr>
            <a:r>
              <a:rPr lang="en-US" sz="1750" kern="0" spc="-36" dirty="0">
                <a:solidFill>
                  <a:srgbClr val="272525"/>
                </a:solidFill>
                <a:latin typeface="Inter" pitchFamily="34" charset="0"/>
                <a:ea typeface="Inter" pitchFamily="34" charset="-122"/>
                <a:cs typeface="Inter" pitchFamily="34" charset="-120"/>
              </a:rPr>
              <a:t>A key feature of semantic networks, where concepts inherit properties from their parent nodes. For example, "Dog" inherits properties from "Mammal", like having fur and giving birth to live young.</a:t>
            </a:r>
            <a:endParaRPr lang="en-US" sz="1750" dirty="0"/>
          </a:p>
        </p:txBody>
      </p:sp>
      <p:sp>
        <p:nvSpPr>
          <p:cNvPr id="12" name="Text 10"/>
          <p:cNvSpPr/>
          <p:nvPr/>
        </p:nvSpPr>
        <p:spPr>
          <a:xfrm>
            <a:off x="793790" y="5666065"/>
            <a:ext cx="13042821" cy="1451610"/>
          </a:xfrm>
          <a:prstGeom prst="rect">
            <a:avLst/>
          </a:prstGeom>
          <a:noFill/>
          <a:ln/>
        </p:spPr>
        <p:txBody>
          <a:bodyPr wrap="square" lIns="0" tIns="0" rIns="0" bIns="0" rtlCol="0" anchor="t"/>
          <a:lstStyle/>
          <a:p>
            <a:pPr marL="0" indent="0">
              <a:lnSpc>
                <a:spcPts val="2850"/>
              </a:lnSpc>
              <a:buNone/>
            </a:pPr>
            <a:r>
              <a:rPr lang="en-US" sz="1750" kern="0" spc="-36" dirty="0">
                <a:solidFill>
                  <a:srgbClr val="272525"/>
                </a:solidFill>
                <a:latin typeface="Inter" pitchFamily="34" charset="0"/>
                <a:ea typeface="Inter" pitchFamily="34" charset="-122"/>
                <a:cs typeface="Inter" pitchFamily="34" charset="-120"/>
              </a:rPr>
              <a:t>Semantic networks offer a visual and intuitive way to represent knowledge as a graph of nodes (concepts) and edges (relationships). These networks make it easy to understand the connections between different concepts, especially with relationships like "is-a" (inheritance), "has-a" (composition), and "related-to". Semantic networks are particularly useful for tasks involving natural language processing and knowledge reasoning.</a:t>
            </a:r>
            <a:endParaRPr lang="en-US" sz="1750" dirty="0"/>
          </a:p>
        </p:txBody>
      </p:sp>
      <p:sp>
        <p:nvSpPr>
          <p:cNvPr id="13" name="Rectangle 12">
            <a:extLst>
              <a:ext uri="{FF2B5EF4-FFF2-40B4-BE49-F238E27FC236}">
                <a16:creationId xmlns:a16="http://schemas.microsoft.com/office/drawing/2014/main" id="{AA2FEBD6-5593-CA0C-2A18-0A26288EBA75}"/>
              </a:ext>
            </a:extLst>
          </p:cNvPr>
          <p:cNvSpPr/>
          <p:nvPr/>
        </p:nvSpPr>
        <p:spPr>
          <a:xfrm>
            <a:off x="11742037" y="7477231"/>
            <a:ext cx="2888363" cy="745066"/>
          </a:xfrm>
          <a:prstGeom prst="rect">
            <a:avLst/>
          </a:prstGeom>
          <a:solidFill>
            <a:srgbClr val="FFFFFF"/>
          </a:solidFill>
          <a:ln>
            <a:solidFill>
              <a:srgbClr val="FFFF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M"/>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793790" y="1686520"/>
            <a:ext cx="9440704" cy="708779"/>
          </a:xfrm>
          <a:prstGeom prst="rect">
            <a:avLst/>
          </a:prstGeom>
          <a:noFill/>
          <a:ln/>
        </p:spPr>
        <p:txBody>
          <a:bodyPr wrap="none" lIns="0" tIns="0" rIns="0" bIns="0" rtlCol="0" anchor="t"/>
          <a:lstStyle/>
          <a:p>
            <a:pPr marL="0" indent="0">
              <a:lnSpc>
                <a:spcPts val="5550"/>
              </a:lnSpc>
              <a:buNone/>
            </a:pPr>
            <a:r>
              <a:rPr lang="en-US" sz="4450" b="1" kern="0" spc="-134" dirty="0">
                <a:solidFill>
                  <a:srgbClr val="000000"/>
                </a:solidFill>
                <a:latin typeface="Inter Bold" pitchFamily="34" charset="0"/>
                <a:ea typeface="Inter Bold" pitchFamily="34" charset="-122"/>
                <a:cs typeface="Inter Bold" pitchFamily="34" charset="-120"/>
              </a:rPr>
              <a:t>Rule-Based Systems: IF-THEN Logic</a:t>
            </a:r>
            <a:endParaRPr lang="en-US" sz="4450" dirty="0"/>
          </a:p>
        </p:txBody>
      </p:sp>
      <p:sp>
        <p:nvSpPr>
          <p:cNvPr id="3" name="Text 1"/>
          <p:cNvSpPr/>
          <p:nvPr/>
        </p:nvSpPr>
        <p:spPr>
          <a:xfrm>
            <a:off x="793790" y="2962275"/>
            <a:ext cx="2835235" cy="354330"/>
          </a:xfrm>
          <a:prstGeom prst="rect">
            <a:avLst/>
          </a:prstGeom>
          <a:noFill/>
          <a:ln/>
        </p:spPr>
        <p:txBody>
          <a:bodyPr wrap="none" lIns="0" tIns="0" rIns="0" bIns="0" rtlCol="0" anchor="t"/>
          <a:lstStyle/>
          <a:p>
            <a:pPr marL="0" indent="0">
              <a:lnSpc>
                <a:spcPts val="2750"/>
              </a:lnSpc>
              <a:buNone/>
            </a:pPr>
            <a:r>
              <a:rPr lang="en-US" sz="2200" b="1" kern="0" spc="-67" dirty="0">
                <a:solidFill>
                  <a:srgbClr val="000000"/>
                </a:solidFill>
                <a:latin typeface="Inter Bold" pitchFamily="34" charset="0"/>
                <a:ea typeface="Inter Bold" pitchFamily="34" charset="-122"/>
                <a:cs typeface="Inter Bold" pitchFamily="34" charset="-120"/>
              </a:rPr>
              <a:t>Knowledge Base</a:t>
            </a:r>
            <a:endParaRPr lang="en-US" sz="2200" dirty="0"/>
          </a:p>
        </p:txBody>
      </p:sp>
      <p:sp>
        <p:nvSpPr>
          <p:cNvPr id="4" name="Text 2"/>
          <p:cNvSpPr/>
          <p:nvPr/>
        </p:nvSpPr>
        <p:spPr>
          <a:xfrm>
            <a:off x="793790" y="3543419"/>
            <a:ext cx="6244709" cy="1088708"/>
          </a:xfrm>
          <a:prstGeom prst="rect">
            <a:avLst/>
          </a:prstGeom>
          <a:noFill/>
          <a:ln/>
        </p:spPr>
        <p:txBody>
          <a:bodyPr wrap="square" lIns="0" tIns="0" rIns="0" bIns="0" rtlCol="0" anchor="t"/>
          <a:lstStyle/>
          <a:p>
            <a:pPr marL="0" indent="0">
              <a:lnSpc>
                <a:spcPts val="2850"/>
              </a:lnSpc>
              <a:buNone/>
            </a:pPr>
            <a:r>
              <a:rPr lang="en-US" sz="1750" kern="0" spc="-36" dirty="0">
                <a:solidFill>
                  <a:srgbClr val="272525"/>
                </a:solidFill>
                <a:latin typeface="Inter" pitchFamily="34" charset="0"/>
                <a:ea typeface="Inter" pitchFamily="34" charset="-122"/>
                <a:cs typeface="Inter" pitchFamily="34" charset="-120"/>
              </a:rPr>
              <a:t>A collection of IF-THEN rules that represent domain-specific knowledge. For example, "IF (engine does not start) AND (battery is dead) THEN (charge the battery)".</a:t>
            </a:r>
            <a:endParaRPr lang="en-US" sz="1750" dirty="0"/>
          </a:p>
        </p:txBody>
      </p:sp>
      <p:sp>
        <p:nvSpPr>
          <p:cNvPr id="5" name="Text 3"/>
          <p:cNvSpPr/>
          <p:nvPr/>
        </p:nvSpPr>
        <p:spPr>
          <a:xfrm>
            <a:off x="7599521" y="2962275"/>
            <a:ext cx="2835235" cy="354330"/>
          </a:xfrm>
          <a:prstGeom prst="rect">
            <a:avLst/>
          </a:prstGeom>
          <a:noFill/>
          <a:ln/>
        </p:spPr>
        <p:txBody>
          <a:bodyPr wrap="none" lIns="0" tIns="0" rIns="0" bIns="0" rtlCol="0" anchor="t"/>
          <a:lstStyle/>
          <a:p>
            <a:pPr marL="0" indent="0">
              <a:lnSpc>
                <a:spcPts val="2750"/>
              </a:lnSpc>
              <a:buNone/>
            </a:pPr>
            <a:r>
              <a:rPr lang="en-US" sz="2200" b="1" kern="0" spc="-67" dirty="0">
                <a:solidFill>
                  <a:srgbClr val="000000"/>
                </a:solidFill>
                <a:latin typeface="Inter Bold" pitchFamily="34" charset="0"/>
                <a:ea typeface="Inter Bold" pitchFamily="34" charset="-122"/>
                <a:cs typeface="Inter Bold" pitchFamily="34" charset="-120"/>
              </a:rPr>
              <a:t>Inference Engine</a:t>
            </a:r>
            <a:endParaRPr lang="en-US" sz="2200" dirty="0"/>
          </a:p>
        </p:txBody>
      </p:sp>
      <p:sp>
        <p:nvSpPr>
          <p:cNvPr id="6" name="Text 4"/>
          <p:cNvSpPr/>
          <p:nvPr/>
        </p:nvSpPr>
        <p:spPr>
          <a:xfrm>
            <a:off x="7599521" y="3543419"/>
            <a:ext cx="6244709" cy="1451610"/>
          </a:xfrm>
          <a:prstGeom prst="rect">
            <a:avLst/>
          </a:prstGeom>
          <a:noFill/>
          <a:ln/>
        </p:spPr>
        <p:txBody>
          <a:bodyPr wrap="square" lIns="0" tIns="0" rIns="0" bIns="0" rtlCol="0" anchor="t"/>
          <a:lstStyle/>
          <a:p>
            <a:pPr marL="0" indent="0">
              <a:lnSpc>
                <a:spcPts val="2850"/>
              </a:lnSpc>
              <a:buNone/>
            </a:pPr>
            <a:r>
              <a:rPr lang="en-US" sz="1750" kern="0" spc="-36" dirty="0">
                <a:solidFill>
                  <a:srgbClr val="272525"/>
                </a:solidFill>
                <a:latin typeface="Inter" pitchFamily="34" charset="0"/>
                <a:ea typeface="Inter" pitchFamily="34" charset="-122"/>
                <a:cs typeface="Inter" pitchFamily="34" charset="-120"/>
              </a:rPr>
              <a:t>Applies the rules from the knowledge base to reason and draw conclusions. This engine uses techniques like forward chaining (starting with known facts) and backward chaining (starting with a goal) to derive new knowledge.</a:t>
            </a:r>
            <a:endParaRPr lang="en-US" sz="1750" dirty="0"/>
          </a:p>
        </p:txBody>
      </p:sp>
      <p:sp>
        <p:nvSpPr>
          <p:cNvPr id="7" name="Text 5"/>
          <p:cNvSpPr/>
          <p:nvPr/>
        </p:nvSpPr>
        <p:spPr>
          <a:xfrm>
            <a:off x="793790" y="5454253"/>
            <a:ext cx="13042821" cy="1088708"/>
          </a:xfrm>
          <a:prstGeom prst="rect">
            <a:avLst/>
          </a:prstGeom>
          <a:noFill/>
          <a:ln/>
        </p:spPr>
        <p:txBody>
          <a:bodyPr wrap="square" lIns="0" tIns="0" rIns="0" bIns="0" rtlCol="0" anchor="t"/>
          <a:lstStyle/>
          <a:p>
            <a:pPr marL="0" indent="0">
              <a:lnSpc>
                <a:spcPts val="2850"/>
              </a:lnSpc>
              <a:buNone/>
            </a:pPr>
            <a:r>
              <a:rPr lang="en-US" sz="1750" kern="0" spc="-36" dirty="0">
                <a:solidFill>
                  <a:srgbClr val="272525"/>
                </a:solidFill>
                <a:latin typeface="Inter" pitchFamily="34" charset="0"/>
                <a:ea typeface="Inter" pitchFamily="34" charset="-122"/>
                <a:cs typeface="Inter" pitchFamily="34" charset="-120"/>
              </a:rPr>
              <a:t>Rule-based systems represent knowledge as a set of IF-THEN rules. These systems use an inference engine to apply these rules to new situations, drawing conclusions and making decisions. Rule-based systems are effective for tasks involving expert systems, decision support systems, and game AI, where the knowledge base can be easily updated and maintained.</a:t>
            </a:r>
            <a:endParaRPr lang="en-US" sz="1750" dirty="0"/>
          </a:p>
        </p:txBody>
      </p:sp>
      <p:sp>
        <p:nvSpPr>
          <p:cNvPr id="8" name="Rectangle 7">
            <a:extLst>
              <a:ext uri="{FF2B5EF4-FFF2-40B4-BE49-F238E27FC236}">
                <a16:creationId xmlns:a16="http://schemas.microsoft.com/office/drawing/2014/main" id="{B37B139E-70C2-E187-9379-6D50F995888B}"/>
              </a:ext>
            </a:extLst>
          </p:cNvPr>
          <p:cNvSpPr/>
          <p:nvPr/>
        </p:nvSpPr>
        <p:spPr>
          <a:xfrm>
            <a:off x="11742037" y="7477231"/>
            <a:ext cx="2888363" cy="745066"/>
          </a:xfrm>
          <a:prstGeom prst="rect">
            <a:avLst/>
          </a:prstGeom>
          <a:solidFill>
            <a:srgbClr val="FFFFFF"/>
          </a:solidFill>
          <a:ln>
            <a:solidFill>
              <a:srgbClr val="FFFF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M"/>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p:nvPr/>
        </p:nvSpPr>
        <p:spPr>
          <a:xfrm>
            <a:off x="793790" y="776407"/>
            <a:ext cx="13042821" cy="1417558"/>
          </a:xfrm>
          <a:prstGeom prst="rect">
            <a:avLst/>
          </a:prstGeom>
          <a:noFill/>
          <a:ln/>
        </p:spPr>
        <p:txBody>
          <a:bodyPr wrap="square" lIns="0" tIns="0" rIns="0" bIns="0" rtlCol="0" anchor="t"/>
          <a:lstStyle/>
          <a:p>
            <a:pPr marL="0" indent="0">
              <a:lnSpc>
                <a:spcPts val="5550"/>
              </a:lnSpc>
              <a:buNone/>
            </a:pPr>
            <a:r>
              <a:rPr lang="en-US" sz="4450" b="1" kern="0" spc="-134" dirty="0">
                <a:solidFill>
                  <a:srgbClr val="000000"/>
                </a:solidFill>
                <a:latin typeface="Inter Bold" pitchFamily="34" charset="0"/>
                <a:ea typeface="Inter Bold" pitchFamily="34" charset="-122"/>
                <a:cs typeface="Inter Bold" pitchFamily="34" charset="-120"/>
              </a:rPr>
              <a:t>AI Applications: Expert Systems and Recommendation Systems</a:t>
            </a:r>
            <a:endParaRPr lang="en-US" sz="4450" dirty="0"/>
          </a:p>
        </p:txBody>
      </p:sp>
      <p:pic>
        <p:nvPicPr>
          <p:cNvPr id="3" name="Image 0" descr="preencoded.png"/>
          <p:cNvPicPr>
            <a:picLocks noChangeAspect="1"/>
          </p:cNvPicPr>
          <p:nvPr/>
        </p:nvPicPr>
        <p:blipFill>
          <a:blip r:embed="rId3"/>
          <a:stretch>
            <a:fillRect/>
          </a:stretch>
        </p:blipFill>
        <p:spPr>
          <a:xfrm>
            <a:off x="793790" y="2647593"/>
            <a:ext cx="566976" cy="566976"/>
          </a:xfrm>
          <a:prstGeom prst="rect">
            <a:avLst/>
          </a:prstGeom>
        </p:spPr>
      </p:pic>
      <p:sp>
        <p:nvSpPr>
          <p:cNvPr id="4" name="Text 1"/>
          <p:cNvSpPr/>
          <p:nvPr/>
        </p:nvSpPr>
        <p:spPr>
          <a:xfrm>
            <a:off x="793790" y="3441382"/>
            <a:ext cx="2835235" cy="354330"/>
          </a:xfrm>
          <a:prstGeom prst="rect">
            <a:avLst/>
          </a:prstGeom>
          <a:noFill/>
          <a:ln/>
        </p:spPr>
        <p:txBody>
          <a:bodyPr wrap="none" lIns="0" tIns="0" rIns="0" bIns="0" rtlCol="0" anchor="t"/>
          <a:lstStyle/>
          <a:p>
            <a:pPr marL="0" indent="0" algn="l">
              <a:lnSpc>
                <a:spcPts val="2750"/>
              </a:lnSpc>
              <a:buNone/>
            </a:pPr>
            <a:r>
              <a:rPr lang="en-US" sz="2200" b="1" kern="0" spc="-67" dirty="0">
                <a:solidFill>
                  <a:srgbClr val="272525"/>
                </a:solidFill>
                <a:latin typeface="Inter Bold" pitchFamily="34" charset="0"/>
                <a:ea typeface="Inter Bold" pitchFamily="34" charset="-122"/>
                <a:cs typeface="Inter Bold" pitchFamily="34" charset="-120"/>
              </a:rPr>
              <a:t>Expert Systems</a:t>
            </a:r>
            <a:endParaRPr lang="en-US" sz="2200" dirty="0"/>
          </a:p>
        </p:txBody>
      </p:sp>
      <p:sp>
        <p:nvSpPr>
          <p:cNvPr id="5" name="Text 2"/>
          <p:cNvSpPr/>
          <p:nvPr/>
        </p:nvSpPr>
        <p:spPr>
          <a:xfrm>
            <a:off x="793790" y="3931801"/>
            <a:ext cx="6351270" cy="1451610"/>
          </a:xfrm>
          <a:prstGeom prst="rect">
            <a:avLst/>
          </a:prstGeom>
          <a:noFill/>
          <a:ln/>
        </p:spPr>
        <p:txBody>
          <a:bodyPr wrap="square" lIns="0" tIns="0" rIns="0" bIns="0" rtlCol="0" anchor="t"/>
          <a:lstStyle/>
          <a:p>
            <a:pPr marL="0" indent="0" algn="l">
              <a:lnSpc>
                <a:spcPts val="2850"/>
              </a:lnSpc>
              <a:buNone/>
            </a:pPr>
            <a:r>
              <a:rPr lang="en-US" sz="1750" kern="0" spc="-36" dirty="0">
                <a:solidFill>
                  <a:srgbClr val="272525"/>
                </a:solidFill>
                <a:latin typeface="Inter" pitchFamily="34" charset="0"/>
                <a:ea typeface="Inter" pitchFamily="34" charset="-122"/>
                <a:cs typeface="Inter" pitchFamily="34" charset="-120"/>
              </a:rPr>
              <a:t>AI systems designed to mimic the decision-making abilities of a human expert in a specific domain. They utilize knowledge bases and inference engines to provide expert advice and solve complex problems.</a:t>
            </a:r>
            <a:endParaRPr lang="en-US" sz="1750" dirty="0"/>
          </a:p>
        </p:txBody>
      </p:sp>
      <p:pic>
        <p:nvPicPr>
          <p:cNvPr id="6" name="Image 1" descr="preencoded.png"/>
          <p:cNvPicPr>
            <a:picLocks noChangeAspect="1"/>
          </p:cNvPicPr>
          <p:nvPr/>
        </p:nvPicPr>
        <p:blipFill>
          <a:blip r:embed="rId4"/>
          <a:stretch>
            <a:fillRect/>
          </a:stretch>
        </p:blipFill>
        <p:spPr>
          <a:xfrm>
            <a:off x="7485221" y="2647593"/>
            <a:ext cx="566976" cy="566976"/>
          </a:xfrm>
          <a:prstGeom prst="rect">
            <a:avLst/>
          </a:prstGeom>
        </p:spPr>
      </p:pic>
      <p:sp>
        <p:nvSpPr>
          <p:cNvPr id="7" name="Text 3"/>
          <p:cNvSpPr/>
          <p:nvPr/>
        </p:nvSpPr>
        <p:spPr>
          <a:xfrm>
            <a:off x="7485221" y="3441382"/>
            <a:ext cx="3510320" cy="354330"/>
          </a:xfrm>
          <a:prstGeom prst="rect">
            <a:avLst/>
          </a:prstGeom>
          <a:noFill/>
          <a:ln/>
        </p:spPr>
        <p:txBody>
          <a:bodyPr wrap="none" lIns="0" tIns="0" rIns="0" bIns="0" rtlCol="0" anchor="t"/>
          <a:lstStyle/>
          <a:p>
            <a:pPr marL="0" indent="0" algn="l">
              <a:lnSpc>
                <a:spcPts val="2750"/>
              </a:lnSpc>
              <a:buNone/>
            </a:pPr>
            <a:r>
              <a:rPr lang="en-US" sz="2200" b="1" kern="0" spc="-67" dirty="0">
                <a:solidFill>
                  <a:srgbClr val="272525"/>
                </a:solidFill>
                <a:latin typeface="Inter Bold" pitchFamily="34" charset="0"/>
                <a:ea typeface="Inter Bold" pitchFamily="34" charset="-122"/>
                <a:cs typeface="Inter Bold" pitchFamily="34" charset="-120"/>
              </a:rPr>
              <a:t>Recommendation Systems</a:t>
            </a:r>
            <a:endParaRPr lang="en-US" sz="2200" dirty="0"/>
          </a:p>
        </p:txBody>
      </p:sp>
      <p:sp>
        <p:nvSpPr>
          <p:cNvPr id="8" name="Text 4"/>
          <p:cNvSpPr/>
          <p:nvPr/>
        </p:nvSpPr>
        <p:spPr>
          <a:xfrm>
            <a:off x="7485221" y="3931801"/>
            <a:ext cx="6351389" cy="1814513"/>
          </a:xfrm>
          <a:prstGeom prst="rect">
            <a:avLst/>
          </a:prstGeom>
          <a:noFill/>
          <a:ln/>
        </p:spPr>
        <p:txBody>
          <a:bodyPr wrap="square" lIns="0" tIns="0" rIns="0" bIns="0" rtlCol="0" anchor="t"/>
          <a:lstStyle/>
          <a:p>
            <a:pPr marL="0" indent="0" algn="l">
              <a:lnSpc>
                <a:spcPts val="2850"/>
              </a:lnSpc>
              <a:buNone/>
            </a:pPr>
            <a:r>
              <a:rPr lang="en-US" sz="1750" kern="0" spc="-36" dirty="0">
                <a:solidFill>
                  <a:srgbClr val="272525"/>
                </a:solidFill>
                <a:latin typeface="Inter" pitchFamily="34" charset="0"/>
                <a:ea typeface="Inter" pitchFamily="34" charset="-122"/>
                <a:cs typeface="Inter" pitchFamily="34" charset="-120"/>
              </a:rPr>
              <a:t>AI systems that suggest items to users based on their preferences and past behavior. They use knowledge representation techniques to understand user profiles, item attributes, and relationships between items, enabling personalized recommendations.</a:t>
            </a:r>
            <a:endParaRPr lang="en-US" sz="1750" dirty="0"/>
          </a:p>
        </p:txBody>
      </p:sp>
      <p:sp>
        <p:nvSpPr>
          <p:cNvPr id="9" name="Text 5"/>
          <p:cNvSpPr/>
          <p:nvPr/>
        </p:nvSpPr>
        <p:spPr>
          <a:xfrm>
            <a:off x="793790" y="6001464"/>
            <a:ext cx="13042821" cy="1451610"/>
          </a:xfrm>
          <a:prstGeom prst="rect">
            <a:avLst/>
          </a:prstGeom>
          <a:noFill/>
          <a:ln/>
        </p:spPr>
        <p:txBody>
          <a:bodyPr wrap="square" lIns="0" tIns="0" rIns="0" bIns="0" rtlCol="0" anchor="t"/>
          <a:lstStyle/>
          <a:p>
            <a:pPr marL="0" indent="0">
              <a:lnSpc>
                <a:spcPts val="2850"/>
              </a:lnSpc>
              <a:buNone/>
            </a:pPr>
            <a:r>
              <a:rPr lang="en-US" sz="1750" kern="0" spc="-36" dirty="0">
                <a:solidFill>
                  <a:srgbClr val="272525"/>
                </a:solidFill>
                <a:latin typeface="Inter" pitchFamily="34" charset="0"/>
                <a:ea typeface="Inter" pitchFamily="34" charset="-122"/>
                <a:cs typeface="Inter" pitchFamily="34" charset="-120"/>
              </a:rPr>
              <a:t>Expert systems and recommendation systems are prime examples of AI applications that utilize knowledge representation. Expert systems, like MYCIN for medical diagnosis, leverage structured knowledge to provide expert advice and solve problems. Recommendation systems, such as those used by Amazon and Netflix, use knowledge about user preferences and item attributes to personalize recommendations and improve user experience.</a:t>
            </a:r>
            <a:endParaRPr lang="en-US" sz="1750" dirty="0"/>
          </a:p>
        </p:txBody>
      </p:sp>
      <p:sp>
        <p:nvSpPr>
          <p:cNvPr id="10" name="Rectangle 9">
            <a:extLst>
              <a:ext uri="{FF2B5EF4-FFF2-40B4-BE49-F238E27FC236}">
                <a16:creationId xmlns:a16="http://schemas.microsoft.com/office/drawing/2014/main" id="{3EA60C60-CE47-00FE-4410-061EF11F977B}"/>
              </a:ext>
            </a:extLst>
          </p:cNvPr>
          <p:cNvSpPr/>
          <p:nvPr/>
        </p:nvSpPr>
        <p:spPr>
          <a:xfrm>
            <a:off x="11742037" y="7477231"/>
            <a:ext cx="2888363" cy="745066"/>
          </a:xfrm>
          <a:prstGeom prst="rect">
            <a:avLst/>
          </a:prstGeom>
          <a:solidFill>
            <a:srgbClr val="FFFFFF"/>
          </a:solidFill>
          <a:ln>
            <a:solidFill>
              <a:srgbClr val="FFFF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M"/>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Text 0"/>
          <p:cNvSpPr/>
          <p:nvPr/>
        </p:nvSpPr>
        <p:spPr>
          <a:xfrm>
            <a:off x="793790" y="2453402"/>
            <a:ext cx="13042821" cy="1417558"/>
          </a:xfrm>
          <a:prstGeom prst="rect">
            <a:avLst/>
          </a:prstGeom>
          <a:noFill/>
          <a:ln/>
        </p:spPr>
        <p:txBody>
          <a:bodyPr wrap="square" lIns="0" tIns="0" rIns="0" bIns="0" rtlCol="0" anchor="t"/>
          <a:lstStyle/>
          <a:p>
            <a:pPr marL="0" indent="0">
              <a:lnSpc>
                <a:spcPts val="5550"/>
              </a:lnSpc>
              <a:buNone/>
            </a:pPr>
            <a:r>
              <a:rPr lang="en-US" sz="4450" b="1" kern="0" spc="-134" dirty="0">
                <a:solidFill>
                  <a:srgbClr val="000000"/>
                </a:solidFill>
                <a:latin typeface="Inter Bold" pitchFamily="34" charset="0"/>
                <a:ea typeface="Inter Bold" pitchFamily="34" charset="-122"/>
                <a:cs typeface="Inter Bold" pitchFamily="34" charset="-120"/>
              </a:rPr>
              <a:t>Conclusion: The Future of Knowledge Representation</a:t>
            </a:r>
            <a:endParaRPr lang="en-US" sz="4450" dirty="0"/>
          </a:p>
        </p:txBody>
      </p:sp>
      <p:sp>
        <p:nvSpPr>
          <p:cNvPr id="3" name="Text 1"/>
          <p:cNvSpPr/>
          <p:nvPr/>
        </p:nvSpPr>
        <p:spPr>
          <a:xfrm>
            <a:off x="793790" y="4324588"/>
            <a:ext cx="13042821" cy="1451610"/>
          </a:xfrm>
          <a:prstGeom prst="rect">
            <a:avLst/>
          </a:prstGeom>
          <a:noFill/>
          <a:ln/>
        </p:spPr>
        <p:txBody>
          <a:bodyPr wrap="square" lIns="0" tIns="0" rIns="0" bIns="0" rtlCol="0" anchor="t"/>
          <a:lstStyle/>
          <a:p>
            <a:pPr marL="0" indent="0">
              <a:lnSpc>
                <a:spcPts val="2850"/>
              </a:lnSpc>
              <a:buNone/>
            </a:pPr>
            <a:r>
              <a:rPr lang="en-US" sz="1750" kern="0" spc="-36" dirty="0">
                <a:solidFill>
                  <a:srgbClr val="272525"/>
                </a:solidFill>
                <a:latin typeface="Inter" pitchFamily="34" charset="0"/>
                <a:ea typeface="Inter" pitchFamily="34" charset="-122"/>
                <a:cs typeface="Inter" pitchFamily="34" charset="-120"/>
              </a:rPr>
              <a:t>Knowledge representation is a fundamental pillar of AI, empowering systems to reason, learn, and solve complex problems. Ongoing research focuses on developing more expressive, efficient, and scalable knowledge representation methods. As AI continues to evolve, the seamless integration of knowledge representation, reasoning, and learning will drive the next generation of AI applications, unlocking even greater potential for problem-solving and innovation.</a:t>
            </a:r>
            <a:endParaRPr lang="en-US" sz="1750" dirty="0"/>
          </a:p>
        </p:txBody>
      </p:sp>
      <p:sp>
        <p:nvSpPr>
          <p:cNvPr id="4" name="Rectangle 3">
            <a:extLst>
              <a:ext uri="{FF2B5EF4-FFF2-40B4-BE49-F238E27FC236}">
                <a16:creationId xmlns:a16="http://schemas.microsoft.com/office/drawing/2014/main" id="{3642A081-F0C3-CA10-408F-A75D99127442}"/>
              </a:ext>
            </a:extLst>
          </p:cNvPr>
          <p:cNvSpPr/>
          <p:nvPr/>
        </p:nvSpPr>
        <p:spPr>
          <a:xfrm>
            <a:off x="11742037" y="7477231"/>
            <a:ext cx="2888363" cy="745066"/>
          </a:xfrm>
          <a:prstGeom prst="rect">
            <a:avLst/>
          </a:prstGeom>
          <a:solidFill>
            <a:srgbClr val="FFFFFF"/>
          </a:solidFill>
          <a:ln>
            <a:solidFill>
              <a:srgbClr val="FFFF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M"/>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TotalTime>
  <Words>1089</Words>
  <Application>Microsoft Office PowerPoint</Application>
  <PresentationFormat>Custom</PresentationFormat>
  <Paragraphs>58</Paragraphs>
  <Slides>8</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Inter</vt:lpstr>
      <vt:lpstr>Inter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Jack Brayan</cp:lastModifiedBy>
  <cp:revision>2</cp:revision>
  <dcterms:created xsi:type="dcterms:W3CDTF">2025-03-09T21:34:53Z</dcterms:created>
  <dcterms:modified xsi:type="dcterms:W3CDTF">2025-03-09T21:48:24Z</dcterms:modified>
</cp:coreProperties>
</file>