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Roboto" panose="02000000000000000000" pitchFamily="2" charset="0"/>
      <p:regular r:id="rId11"/>
    </p:embeddedFont>
    <p:embeddedFont>
      <p:font typeface="Roboto Slab" pitchFamily="2" charset="0"/>
      <p:regular r:id="rId12"/>
    </p:embeddedFont>
  </p:embeddedFontLst>
  <p:defaultTextStyle>
    <a:defPPr>
      <a:defRPr lang="en-C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CFE"/>
    <a:srgbClr val="F9F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241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29753"/>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Chapter 4: Navigating Uncertainty in Artificial Intelligence</a:t>
            </a:r>
            <a:endParaRPr lang="en-US" sz="4450" dirty="0"/>
          </a:p>
        </p:txBody>
      </p:sp>
      <p:sp>
        <p:nvSpPr>
          <p:cNvPr id="4" name="Text 1"/>
          <p:cNvSpPr/>
          <p:nvPr/>
        </p:nvSpPr>
        <p:spPr>
          <a:xfrm>
            <a:off x="793790" y="4296251"/>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Uncertainty is a fundamental aspect of real-world AI applications, influencing how we build reliable and effective systems. This presentation dives into the concept of uncertainty in AI, exploring its sources, how AI systems address it, and the important trade-offs involved.</a:t>
            </a:r>
            <a:endParaRPr lang="en-US" sz="1750" dirty="0"/>
          </a:p>
        </p:txBody>
      </p:sp>
      <p:sp>
        <p:nvSpPr>
          <p:cNvPr id="5" name="Shape 2"/>
          <p:cNvSpPr/>
          <p:nvPr/>
        </p:nvSpPr>
        <p:spPr>
          <a:xfrm>
            <a:off x="793790" y="6019919"/>
            <a:ext cx="362903" cy="362903"/>
          </a:xfrm>
          <a:prstGeom prst="roundRect">
            <a:avLst>
              <a:gd name="adj" fmla="val 25194296"/>
            </a:avLst>
          </a:prstGeom>
          <a:noFill/>
          <a:ln w="7620">
            <a:solidFill>
              <a:srgbClr val="FFFFFF"/>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01954"/>
            <a:ext cx="7146250"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What is Uncertainty in AI?</a:t>
            </a:r>
            <a:endParaRPr lang="en-US" sz="4450" dirty="0"/>
          </a:p>
        </p:txBody>
      </p:sp>
      <p:sp>
        <p:nvSpPr>
          <p:cNvPr id="3" name="Text 1"/>
          <p:cNvSpPr/>
          <p:nvPr/>
        </p:nvSpPr>
        <p:spPr>
          <a:xfrm>
            <a:off x="793790" y="357770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257B8"/>
                </a:solidFill>
                <a:latin typeface="Roboto Slab" pitchFamily="34" charset="0"/>
                <a:ea typeface="Roboto Slab" pitchFamily="34" charset="-122"/>
                <a:cs typeface="Roboto Slab" pitchFamily="34" charset="-120"/>
              </a:rPr>
              <a:t>Definition</a:t>
            </a:r>
            <a:endParaRPr lang="en-US" sz="2200" dirty="0"/>
          </a:p>
        </p:txBody>
      </p:sp>
      <p:sp>
        <p:nvSpPr>
          <p:cNvPr id="4" name="Text 2"/>
          <p:cNvSpPr/>
          <p:nvPr/>
        </p:nvSpPr>
        <p:spPr>
          <a:xfrm>
            <a:off x="793790" y="4158853"/>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Uncertainty in AI refers to a lack of complete knowledge about the state of the environment or the outcomes of actions. It arises from various sources, making it a crucial factor to consider when developing AI systems.</a:t>
            </a:r>
            <a:endParaRPr lang="en-US" sz="1750" dirty="0"/>
          </a:p>
        </p:txBody>
      </p:sp>
      <p:sp>
        <p:nvSpPr>
          <p:cNvPr id="5" name="Text 3"/>
          <p:cNvSpPr/>
          <p:nvPr/>
        </p:nvSpPr>
        <p:spPr>
          <a:xfrm>
            <a:off x="7599521" y="3577709"/>
            <a:ext cx="3055977" cy="354330"/>
          </a:xfrm>
          <a:prstGeom prst="rect">
            <a:avLst/>
          </a:prstGeom>
          <a:noFill/>
          <a:ln/>
        </p:spPr>
        <p:txBody>
          <a:bodyPr wrap="none" lIns="0" tIns="0" rIns="0" bIns="0" rtlCol="0" anchor="t"/>
          <a:lstStyle/>
          <a:p>
            <a:pPr marL="0" indent="0">
              <a:lnSpc>
                <a:spcPts val="2750"/>
              </a:lnSpc>
              <a:buNone/>
            </a:pPr>
            <a:r>
              <a:rPr lang="en-US" sz="2200" dirty="0">
                <a:solidFill>
                  <a:srgbClr val="3257B8"/>
                </a:solidFill>
                <a:latin typeface="Roboto Slab" pitchFamily="34" charset="0"/>
                <a:ea typeface="Roboto Slab" pitchFamily="34" charset="-122"/>
                <a:cs typeface="Roboto Slab" pitchFamily="34" charset="-120"/>
              </a:rPr>
              <a:t>Sources of Uncertainty</a:t>
            </a:r>
            <a:endParaRPr lang="en-US" sz="2200" dirty="0"/>
          </a:p>
        </p:txBody>
      </p:sp>
      <p:sp>
        <p:nvSpPr>
          <p:cNvPr id="6" name="Text 4"/>
          <p:cNvSpPr/>
          <p:nvPr/>
        </p:nvSpPr>
        <p:spPr>
          <a:xfrm>
            <a:off x="7599521" y="4158853"/>
            <a:ext cx="6244709"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Incomplete data</a:t>
            </a:r>
            <a:endParaRPr lang="en-US" sz="1750" dirty="0"/>
          </a:p>
        </p:txBody>
      </p:sp>
      <p:sp>
        <p:nvSpPr>
          <p:cNvPr id="7" name="Text 5"/>
          <p:cNvSpPr/>
          <p:nvPr/>
        </p:nvSpPr>
        <p:spPr>
          <a:xfrm>
            <a:off x="7599521" y="4601051"/>
            <a:ext cx="6244709"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Imperfect models</a:t>
            </a:r>
            <a:endParaRPr lang="en-US" sz="1750" dirty="0"/>
          </a:p>
        </p:txBody>
      </p:sp>
      <p:sp>
        <p:nvSpPr>
          <p:cNvPr id="8" name="Text 6"/>
          <p:cNvSpPr/>
          <p:nvPr/>
        </p:nvSpPr>
        <p:spPr>
          <a:xfrm>
            <a:off x="7599521" y="5043249"/>
            <a:ext cx="6244709"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Stochastic environments</a:t>
            </a:r>
            <a:endParaRPr lang="en-US" sz="1750" dirty="0"/>
          </a:p>
        </p:txBody>
      </p:sp>
      <p:sp>
        <p:nvSpPr>
          <p:cNvPr id="9" name="Text 7"/>
          <p:cNvSpPr/>
          <p:nvPr/>
        </p:nvSpPr>
        <p:spPr>
          <a:xfrm>
            <a:off x="7599521" y="5485448"/>
            <a:ext cx="6244709"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Sensor Limitations</a:t>
            </a:r>
            <a:endParaRPr lang="en-US" sz="1750" dirty="0"/>
          </a:p>
        </p:txBody>
      </p:sp>
      <p:sp>
        <p:nvSpPr>
          <p:cNvPr id="10" name="Rectangle 9">
            <a:extLst>
              <a:ext uri="{FF2B5EF4-FFF2-40B4-BE49-F238E27FC236}">
                <a16:creationId xmlns:a16="http://schemas.microsoft.com/office/drawing/2014/main" id="{D355627D-8311-3762-34F8-33085E7B7790}"/>
              </a:ext>
            </a:extLst>
          </p:cNvPr>
          <p:cNvSpPr/>
          <p:nvPr/>
        </p:nvSpPr>
        <p:spPr>
          <a:xfrm>
            <a:off x="11742037" y="7477231"/>
            <a:ext cx="2888363" cy="745066"/>
          </a:xfrm>
          <a:prstGeom prst="rect">
            <a:avLst/>
          </a:prstGeom>
          <a:solidFill>
            <a:srgbClr val="FBFCFE"/>
          </a:solidFill>
          <a:ln>
            <a:solidFill>
              <a:srgbClr val="FBFC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995607"/>
            <a:ext cx="10959227"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Real-World Example: Weather Prediction</a:t>
            </a:r>
            <a:endParaRPr lang="en-US" sz="4450" dirty="0"/>
          </a:p>
        </p:txBody>
      </p:sp>
      <p:sp>
        <p:nvSpPr>
          <p:cNvPr id="3" name="Text 1"/>
          <p:cNvSpPr/>
          <p:nvPr/>
        </p:nvSpPr>
        <p:spPr>
          <a:xfrm>
            <a:off x="793790" y="3271361"/>
            <a:ext cx="3888462" cy="354330"/>
          </a:xfrm>
          <a:prstGeom prst="rect">
            <a:avLst/>
          </a:prstGeom>
          <a:noFill/>
          <a:ln/>
        </p:spPr>
        <p:txBody>
          <a:bodyPr wrap="none" lIns="0" tIns="0" rIns="0" bIns="0" rtlCol="0" anchor="t"/>
          <a:lstStyle/>
          <a:p>
            <a:pPr marL="0" indent="0">
              <a:lnSpc>
                <a:spcPts val="2750"/>
              </a:lnSpc>
              <a:buNone/>
            </a:pPr>
            <a:r>
              <a:rPr lang="en-US" sz="2200" dirty="0">
                <a:solidFill>
                  <a:srgbClr val="3257B8"/>
                </a:solidFill>
                <a:latin typeface="Roboto Slab" pitchFamily="34" charset="0"/>
                <a:ea typeface="Roboto Slab" pitchFamily="34" charset="-122"/>
                <a:cs typeface="Roboto Slab" pitchFamily="34" charset="-120"/>
              </a:rPr>
              <a:t>The Challenge of Forecasting</a:t>
            </a:r>
            <a:endParaRPr lang="en-US" sz="2200" dirty="0"/>
          </a:p>
        </p:txBody>
      </p:sp>
      <p:sp>
        <p:nvSpPr>
          <p:cNvPr id="4" name="Text 2"/>
          <p:cNvSpPr/>
          <p:nvPr/>
        </p:nvSpPr>
        <p:spPr>
          <a:xfrm>
            <a:off x="793790" y="3852505"/>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Weather prediction is a classic example of an AI application dealing with uncertainty. Forecasting relies on data like temperature, pressure, humidity, and wind speed, all of which contain inherent measurement errors.</a:t>
            </a:r>
            <a:endParaRPr lang="en-US" sz="1750" dirty="0"/>
          </a:p>
        </p:txBody>
      </p:sp>
      <p:sp>
        <p:nvSpPr>
          <p:cNvPr id="5" name="Text 3"/>
          <p:cNvSpPr/>
          <p:nvPr/>
        </p:nvSpPr>
        <p:spPr>
          <a:xfrm>
            <a:off x="7599521" y="3271361"/>
            <a:ext cx="3020497" cy="354330"/>
          </a:xfrm>
          <a:prstGeom prst="rect">
            <a:avLst/>
          </a:prstGeom>
          <a:noFill/>
          <a:ln/>
        </p:spPr>
        <p:txBody>
          <a:bodyPr wrap="none" lIns="0" tIns="0" rIns="0" bIns="0" rtlCol="0" anchor="t"/>
          <a:lstStyle/>
          <a:p>
            <a:pPr marL="0" indent="0">
              <a:lnSpc>
                <a:spcPts val="2750"/>
              </a:lnSpc>
              <a:buNone/>
            </a:pPr>
            <a:r>
              <a:rPr lang="en-US" sz="2200" dirty="0">
                <a:solidFill>
                  <a:srgbClr val="3257B8"/>
                </a:solidFill>
                <a:latin typeface="Roboto Slab" pitchFamily="34" charset="0"/>
                <a:ea typeface="Roboto Slab" pitchFamily="34" charset="-122"/>
                <a:cs typeface="Roboto Slab" pitchFamily="34" charset="-120"/>
              </a:rPr>
              <a:t>Probabilistic Forecasts</a:t>
            </a:r>
            <a:endParaRPr lang="en-US" sz="2200" dirty="0"/>
          </a:p>
        </p:txBody>
      </p:sp>
      <p:sp>
        <p:nvSpPr>
          <p:cNvPr id="6" name="Text 4"/>
          <p:cNvSpPr/>
          <p:nvPr/>
        </p:nvSpPr>
        <p:spPr>
          <a:xfrm>
            <a:off x="7599521" y="3852505"/>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Weather models are complex numerical simulations with inherent approximations. As a result, outputs are probabilistic forecasts, expressing the likelihood of different weather events. For instance, a forecast might state a "70% chance of rain," reflecting the model's uncertainty about the actual outcome.</a:t>
            </a:r>
            <a:endParaRPr lang="en-US" sz="1750" dirty="0"/>
          </a:p>
        </p:txBody>
      </p:sp>
      <p:sp>
        <p:nvSpPr>
          <p:cNvPr id="7" name="Rectangle 6">
            <a:extLst>
              <a:ext uri="{FF2B5EF4-FFF2-40B4-BE49-F238E27FC236}">
                <a16:creationId xmlns:a16="http://schemas.microsoft.com/office/drawing/2014/main" id="{143A71DD-607E-E314-E623-7165D1257EEA}"/>
              </a:ext>
            </a:extLst>
          </p:cNvPr>
          <p:cNvSpPr/>
          <p:nvPr/>
        </p:nvSpPr>
        <p:spPr>
          <a:xfrm>
            <a:off x="11742037" y="7477231"/>
            <a:ext cx="2888363" cy="745066"/>
          </a:xfrm>
          <a:prstGeom prst="rect">
            <a:avLst/>
          </a:prstGeom>
          <a:solidFill>
            <a:srgbClr val="FBFCFE"/>
          </a:solidFill>
          <a:ln>
            <a:solidFill>
              <a:srgbClr val="FBFC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169075"/>
            <a:ext cx="10910173"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Probabilistic Models: Bayesian Networks</a:t>
            </a:r>
            <a:endParaRPr lang="en-US" sz="4450" dirty="0"/>
          </a:p>
        </p:txBody>
      </p:sp>
      <p:sp>
        <p:nvSpPr>
          <p:cNvPr id="3" name="Shape 1"/>
          <p:cNvSpPr/>
          <p:nvPr/>
        </p:nvSpPr>
        <p:spPr>
          <a:xfrm>
            <a:off x="793790" y="2586633"/>
            <a:ext cx="510302" cy="510302"/>
          </a:xfrm>
          <a:prstGeom prst="roundRect">
            <a:avLst>
              <a:gd name="adj" fmla="val 6667"/>
            </a:avLst>
          </a:prstGeom>
          <a:solidFill>
            <a:srgbClr val="E9ECF2"/>
          </a:solidFill>
          <a:ln/>
        </p:spPr>
      </p:sp>
      <p:sp>
        <p:nvSpPr>
          <p:cNvPr id="4" name="Text 2"/>
          <p:cNvSpPr/>
          <p:nvPr/>
        </p:nvSpPr>
        <p:spPr>
          <a:xfrm>
            <a:off x="878860" y="2629138"/>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1</a:t>
            </a:r>
            <a:endParaRPr lang="en-US" sz="2650" dirty="0"/>
          </a:p>
        </p:txBody>
      </p:sp>
      <p:sp>
        <p:nvSpPr>
          <p:cNvPr id="5" name="Text 3"/>
          <p:cNvSpPr/>
          <p:nvPr/>
        </p:nvSpPr>
        <p:spPr>
          <a:xfrm>
            <a:off x="1530906" y="2586633"/>
            <a:ext cx="3459242" cy="1062990"/>
          </a:xfrm>
          <a:prstGeom prst="rect">
            <a:avLst/>
          </a:prstGeom>
          <a:noFill/>
          <a:ln/>
        </p:spPr>
        <p:txBody>
          <a:bodyPr wrap="squar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1. Representation of Probabilistic Relationships</a:t>
            </a:r>
            <a:endParaRPr lang="en-US" sz="2200" dirty="0"/>
          </a:p>
        </p:txBody>
      </p:sp>
      <p:sp>
        <p:nvSpPr>
          <p:cNvPr id="6" name="Text 4"/>
          <p:cNvSpPr/>
          <p:nvPr/>
        </p:nvSpPr>
        <p:spPr>
          <a:xfrm>
            <a:off x="1530906" y="3785711"/>
            <a:ext cx="3459242" cy="3266123"/>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Bayesian Networks provide a visual and mathematical framework for representing and reasoning about uncertain relationships among variables. They are particularly useful when dealing with complex systems where dependencies between events play a crucial role.</a:t>
            </a:r>
            <a:endParaRPr lang="en-US" sz="1750" dirty="0"/>
          </a:p>
        </p:txBody>
      </p:sp>
      <p:sp>
        <p:nvSpPr>
          <p:cNvPr id="7" name="Shape 5"/>
          <p:cNvSpPr/>
          <p:nvPr/>
        </p:nvSpPr>
        <p:spPr>
          <a:xfrm>
            <a:off x="5216962" y="2586633"/>
            <a:ext cx="510302" cy="510302"/>
          </a:xfrm>
          <a:prstGeom prst="roundRect">
            <a:avLst>
              <a:gd name="adj" fmla="val 6667"/>
            </a:avLst>
          </a:prstGeom>
          <a:solidFill>
            <a:srgbClr val="E9ECF2"/>
          </a:solidFill>
          <a:ln/>
        </p:spPr>
      </p:sp>
      <p:sp>
        <p:nvSpPr>
          <p:cNvPr id="8" name="Text 6"/>
          <p:cNvSpPr/>
          <p:nvPr/>
        </p:nvSpPr>
        <p:spPr>
          <a:xfrm>
            <a:off x="5302032" y="2629138"/>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2</a:t>
            </a:r>
            <a:endParaRPr lang="en-US" sz="2650" dirty="0"/>
          </a:p>
        </p:txBody>
      </p:sp>
      <p:sp>
        <p:nvSpPr>
          <p:cNvPr id="9" name="Text 7"/>
          <p:cNvSpPr/>
          <p:nvPr/>
        </p:nvSpPr>
        <p:spPr>
          <a:xfrm>
            <a:off x="5954078" y="258663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2. Nodes and Edges</a:t>
            </a:r>
            <a:endParaRPr lang="en-US" sz="2200" dirty="0"/>
          </a:p>
        </p:txBody>
      </p:sp>
      <p:sp>
        <p:nvSpPr>
          <p:cNvPr id="10" name="Text 8"/>
          <p:cNvSpPr/>
          <p:nvPr/>
        </p:nvSpPr>
        <p:spPr>
          <a:xfrm>
            <a:off x="5954078" y="3077051"/>
            <a:ext cx="3459242" cy="3266123"/>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Nodes in a Bayesian Network represent variables, such as "Cloudy," "Rain," or "Sprinkler," while edges signify probabilistic dependencies between these variables. For instance, an edge from "Cloudy" to "Rain" indicates that the presence of clouds influences the probability of rain.</a:t>
            </a:r>
            <a:endParaRPr lang="en-US" sz="1750" dirty="0"/>
          </a:p>
        </p:txBody>
      </p:sp>
      <p:sp>
        <p:nvSpPr>
          <p:cNvPr id="11" name="Shape 9"/>
          <p:cNvSpPr/>
          <p:nvPr/>
        </p:nvSpPr>
        <p:spPr>
          <a:xfrm>
            <a:off x="9640133" y="2586633"/>
            <a:ext cx="510302" cy="510302"/>
          </a:xfrm>
          <a:prstGeom prst="roundRect">
            <a:avLst>
              <a:gd name="adj" fmla="val 6667"/>
            </a:avLst>
          </a:prstGeom>
          <a:solidFill>
            <a:srgbClr val="E9ECF2"/>
          </a:solidFill>
          <a:ln/>
        </p:spPr>
      </p:sp>
      <p:sp>
        <p:nvSpPr>
          <p:cNvPr id="12" name="Text 10"/>
          <p:cNvSpPr/>
          <p:nvPr/>
        </p:nvSpPr>
        <p:spPr>
          <a:xfrm>
            <a:off x="9725204" y="2629138"/>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3</a:t>
            </a:r>
            <a:endParaRPr lang="en-US" sz="2650" dirty="0"/>
          </a:p>
        </p:txBody>
      </p:sp>
      <p:sp>
        <p:nvSpPr>
          <p:cNvPr id="13" name="Text 11"/>
          <p:cNvSpPr/>
          <p:nvPr/>
        </p:nvSpPr>
        <p:spPr>
          <a:xfrm>
            <a:off x="10377249" y="2586633"/>
            <a:ext cx="3459242" cy="708660"/>
          </a:xfrm>
          <a:prstGeom prst="rect">
            <a:avLst/>
          </a:prstGeom>
          <a:noFill/>
          <a:ln/>
        </p:spPr>
        <p:txBody>
          <a:bodyPr wrap="squar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3. Conditional Probabilities</a:t>
            </a:r>
            <a:endParaRPr lang="en-US" sz="2200" dirty="0"/>
          </a:p>
        </p:txBody>
      </p:sp>
      <p:sp>
        <p:nvSpPr>
          <p:cNvPr id="14" name="Text 12"/>
          <p:cNvSpPr/>
          <p:nvPr/>
        </p:nvSpPr>
        <p:spPr>
          <a:xfrm>
            <a:off x="10377249" y="3431381"/>
            <a:ext cx="3459242" cy="362902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Conditional probabilities are used to quantify the strength of these relationships. For example, P(Rain | Cloudy) would represent the probability of rain given that it is cloudy. These probabilities are learned from data or expert knowledge and help inform decisions made based on the network.</a:t>
            </a:r>
            <a:endParaRPr lang="en-US" sz="1750" dirty="0"/>
          </a:p>
        </p:txBody>
      </p:sp>
      <p:sp>
        <p:nvSpPr>
          <p:cNvPr id="15" name="Rectangle 14">
            <a:extLst>
              <a:ext uri="{FF2B5EF4-FFF2-40B4-BE49-F238E27FC236}">
                <a16:creationId xmlns:a16="http://schemas.microsoft.com/office/drawing/2014/main" id="{9C71D691-7AE0-D5D8-4DA1-80892CF9D1D3}"/>
              </a:ext>
            </a:extLst>
          </p:cNvPr>
          <p:cNvSpPr/>
          <p:nvPr/>
        </p:nvSpPr>
        <p:spPr>
          <a:xfrm>
            <a:off x="11742037" y="7477231"/>
            <a:ext cx="2888363" cy="745066"/>
          </a:xfrm>
          <a:prstGeom prst="rect">
            <a:avLst/>
          </a:prstGeom>
          <a:solidFill>
            <a:srgbClr val="FBFCFE"/>
          </a:solidFill>
          <a:ln>
            <a:solidFill>
              <a:srgbClr val="FBFC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13899" y="798195"/>
            <a:ext cx="7716202" cy="1275159"/>
          </a:xfrm>
          <a:prstGeom prst="rect">
            <a:avLst/>
          </a:prstGeom>
          <a:noFill/>
          <a:ln/>
        </p:spPr>
        <p:txBody>
          <a:bodyPr wrap="square" lIns="0" tIns="0" rIns="0" bIns="0" rtlCol="0" anchor="t"/>
          <a:lstStyle/>
          <a:p>
            <a:pPr marL="0" indent="0">
              <a:lnSpc>
                <a:spcPts val="5000"/>
              </a:lnSpc>
              <a:buNone/>
            </a:pPr>
            <a:r>
              <a:rPr lang="en-US" sz="4000" dirty="0">
                <a:solidFill>
                  <a:srgbClr val="3257B8"/>
                </a:solidFill>
                <a:latin typeface="Roboto Slab" pitchFamily="34" charset="0"/>
                <a:ea typeface="Roboto Slab" pitchFamily="34" charset="-122"/>
                <a:cs typeface="Roboto Slab" pitchFamily="34" charset="-120"/>
              </a:rPr>
              <a:t>Probabilistic Models: Markov Decision Processes (MDPs)</a:t>
            </a:r>
            <a:endParaRPr lang="en-US" sz="4000" dirty="0"/>
          </a:p>
        </p:txBody>
      </p:sp>
      <p:sp>
        <p:nvSpPr>
          <p:cNvPr id="4" name="Shape 1"/>
          <p:cNvSpPr/>
          <p:nvPr/>
        </p:nvSpPr>
        <p:spPr>
          <a:xfrm>
            <a:off x="713899" y="2379345"/>
            <a:ext cx="7716202" cy="2153960"/>
          </a:xfrm>
          <a:prstGeom prst="roundRect">
            <a:avLst>
              <a:gd name="adj" fmla="val 1421"/>
            </a:avLst>
          </a:prstGeom>
          <a:solidFill>
            <a:srgbClr val="E9ECF2"/>
          </a:solidFill>
          <a:ln/>
        </p:spPr>
      </p:sp>
      <p:sp>
        <p:nvSpPr>
          <p:cNvPr id="5" name="Text 2"/>
          <p:cNvSpPr/>
          <p:nvPr/>
        </p:nvSpPr>
        <p:spPr>
          <a:xfrm>
            <a:off x="917853" y="2583299"/>
            <a:ext cx="5655707" cy="318730"/>
          </a:xfrm>
          <a:prstGeom prst="rect">
            <a:avLst/>
          </a:prstGeom>
          <a:noFill/>
          <a:ln/>
        </p:spPr>
        <p:txBody>
          <a:bodyPr wrap="none" lIns="0" tIns="0" rIns="0" bIns="0" rtlCol="0" anchor="t"/>
          <a:lstStyle/>
          <a:p>
            <a:pPr marL="0" indent="0">
              <a:lnSpc>
                <a:spcPts val="2500"/>
              </a:lnSpc>
              <a:buNone/>
            </a:pPr>
            <a:r>
              <a:rPr lang="en-US" sz="2000" dirty="0">
                <a:solidFill>
                  <a:srgbClr val="15213F"/>
                </a:solidFill>
                <a:latin typeface="Roboto Slab" pitchFamily="34" charset="0"/>
                <a:ea typeface="Roboto Slab" pitchFamily="34" charset="-122"/>
                <a:cs typeface="Roboto Slab" pitchFamily="34" charset="-120"/>
              </a:rPr>
              <a:t>Mathematical Framework for Decision Making</a:t>
            </a:r>
            <a:endParaRPr lang="en-US" sz="2000" dirty="0"/>
          </a:p>
        </p:txBody>
      </p:sp>
      <p:sp>
        <p:nvSpPr>
          <p:cNvPr id="6" name="Text 3"/>
          <p:cNvSpPr/>
          <p:nvPr/>
        </p:nvSpPr>
        <p:spPr>
          <a:xfrm>
            <a:off x="917853" y="3024426"/>
            <a:ext cx="7308294" cy="1304925"/>
          </a:xfrm>
          <a:prstGeom prst="rect">
            <a:avLst/>
          </a:prstGeom>
          <a:noFill/>
          <a:ln/>
        </p:spPr>
        <p:txBody>
          <a:bodyPr wrap="square" lIns="0" tIns="0" rIns="0" bIns="0" rtlCol="0" anchor="t"/>
          <a:lstStyle/>
          <a:p>
            <a:pPr marL="0" indent="0">
              <a:lnSpc>
                <a:spcPts val="2550"/>
              </a:lnSpc>
              <a:buNone/>
            </a:pPr>
            <a:r>
              <a:rPr lang="en-US" sz="1600" dirty="0">
                <a:solidFill>
                  <a:srgbClr val="15213F"/>
                </a:solidFill>
                <a:latin typeface="Roboto" pitchFamily="34" charset="0"/>
                <a:ea typeface="Roboto" pitchFamily="34" charset="-122"/>
                <a:cs typeface="Roboto" pitchFamily="34" charset="-120"/>
              </a:rPr>
              <a:t>Markov Decision Processes (MDPs) are a mathematical framework that models decision-making under uncertainty. They are particularly useful when an agent needs to make sequential decisions in an environment with unpredictable outcomes.</a:t>
            </a:r>
            <a:endParaRPr lang="en-US" sz="1600" dirty="0"/>
          </a:p>
        </p:txBody>
      </p:sp>
      <p:sp>
        <p:nvSpPr>
          <p:cNvPr id="7" name="Shape 4"/>
          <p:cNvSpPr/>
          <p:nvPr/>
        </p:nvSpPr>
        <p:spPr>
          <a:xfrm>
            <a:off x="713899" y="4737259"/>
            <a:ext cx="7716202" cy="2694146"/>
          </a:xfrm>
          <a:prstGeom prst="roundRect">
            <a:avLst>
              <a:gd name="adj" fmla="val 1136"/>
            </a:avLst>
          </a:prstGeom>
          <a:solidFill>
            <a:srgbClr val="E9ECF2"/>
          </a:solidFill>
          <a:ln/>
        </p:spPr>
      </p:sp>
      <p:sp>
        <p:nvSpPr>
          <p:cNvPr id="8" name="Text 5"/>
          <p:cNvSpPr/>
          <p:nvPr/>
        </p:nvSpPr>
        <p:spPr>
          <a:xfrm>
            <a:off x="917853" y="4941213"/>
            <a:ext cx="2822972" cy="318730"/>
          </a:xfrm>
          <a:prstGeom prst="rect">
            <a:avLst/>
          </a:prstGeom>
          <a:noFill/>
          <a:ln/>
        </p:spPr>
        <p:txBody>
          <a:bodyPr wrap="none" lIns="0" tIns="0" rIns="0" bIns="0" rtlCol="0" anchor="t"/>
          <a:lstStyle/>
          <a:p>
            <a:pPr marL="0" indent="0">
              <a:lnSpc>
                <a:spcPts val="2500"/>
              </a:lnSpc>
              <a:buNone/>
            </a:pPr>
            <a:r>
              <a:rPr lang="en-US" sz="2000" dirty="0">
                <a:solidFill>
                  <a:srgbClr val="15213F"/>
                </a:solidFill>
                <a:latin typeface="Roboto Slab" pitchFamily="34" charset="0"/>
                <a:ea typeface="Roboto Slab" pitchFamily="34" charset="-122"/>
                <a:cs typeface="Roboto Slab" pitchFamily="34" charset="-120"/>
              </a:rPr>
              <a:t>Components of an MDP</a:t>
            </a:r>
            <a:endParaRPr lang="en-US" sz="2000" dirty="0"/>
          </a:p>
        </p:txBody>
      </p:sp>
      <p:sp>
        <p:nvSpPr>
          <p:cNvPr id="9" name="Text 6"/>
          <p:cNvSpPr/>
          <p:nvPr/>
        </p:nvSpPr>
        <p:spPr>
          <a:xfrm>
            <a:off x="917853" y="5382339"/>
            <a:ext cx="7308294" cy="326231"/>
          </a:xfrm>
          <a:prstGeom prst="rect">
            <a:avLst/>
          </a:prstGeom>
          <a:noFill/>
          <a:ln/>
        </p:spPr>
        <p:txBody>
          <a:bodyPr wrap="none" lIns="0" tIns="0" rIns="0" bIns="0" rtlCol="0" anchor="t"/>
          <a:lstStyle/>
          <a:p>
            <a:pPr marL="342900" indent="-342900">
              <a:lnSpc>
                <a:spcPts val="2550"/>
              </a:lnSpc>
              <a:buSzPct val="100000"/>
              <a:buChar char="•"/>
            </a:pPr>
            <a:r>
              <a:rPr lang="en-US" sz="1600" dirty="0">
                <a:solidFill>
                  <a:srgbClr val="15213F"/>
                </a:solidFill>
                <a:latin typeface="Roboto" pitchFamily="34" charset="0"/>
                <a:ea typeface="Roboto" pitchFamily="34" charset="-122"/>
                <a:cs typeface="Roboto" pitchFamily="34" charset="-120"/>
              </a:rPr>
              <a:t>States: Possible situations the agent can be in</a:t>
            </a:r>
            <a:endParaRPr lang="en-US" sz="1600" dirty="0"/>
          </a:p>
        </p:txBody>
      </p:sp>
      <p:sp>
        <p:nvSpPr>
          <p:cNvPr id="10" name="Text 7"/>
          <p:cNvSpPr/>
          <p:nvPr/>
        </p:nvSpPr>
        <p:spPr>
          <a:xfrm>
            <a:off x="917853" y="5779889"/>
            <a:ext cx="7308294" cy="326231"/>
          </a:xfrm>
          <a:prstGeom prst="rect">
            <a:avLst/>
          </a:prstGeom>
          <a:noFill/>
          <a:ln/>
        </p:spPr>
        <p:txBody>
          <a:bodyPr wrap="none" lIns="0" tIns="0" rIns="0" bIns="0" rtlCol="0" anchor="t"/>
          <a:lstStyle/>
          <a:p>
            <a:pPr marL="342900" indent="-342900">
              <a:lnSpc>
                <a:spcPts val="2550"/>
              </a:lnSpc>
              <a:buSzPct val="100000"/>
              <a:buChar char="•"/>
            </a:pPr>
            <a:r>
              <a:rPr lang="en-US" sz="1600" dirty="0">
                <a:solidFill>
                  <a:srgbClr val="15213F"/>
                </a:solidFill>
                <a:latin typeface="Roboto" pitchFamily="34" charset="0"/>
                <a:ea typeface="Roboto" pitchFamily="34" charset="-122"/>
                <a:cs typeface="Roboto" pitchFamily="34" charset="-120"/>
              </a:rPr>
              <a:t>Actions: Choices the agent can make</a:t>
            </a:r>
            <a:endParaRPr lang="en-US" sz="1600" dirty="0"/>
          </a:p>
        </p:txBody>
      </p:sp>
      <p:sp>
        <p:nvSpPr>
          <p:cNvPr id="11" name="Text 8"/>
          <p:cNvSpPr/>
          <p:nvPr/>
        </p:nvSpPr>
        <p:spPr>
          <a:xfrm>
            <a:off x="917853" y="6177439"/>
            <a:ext cx="7308294" cy="326231"/>
          </a:xfrm>
          <a:prstGeom prst="rect">
            <a:avLst/>
          </a:prstGeom>
          <a:noFill/>
          <a:ln/>
        </p:spPr>
        <p:txBody>
          <a:bodyPr wrap="none" lIns="0" tIns="0" rIns="0" bIns="0" rtlCol="0" anchor="t"/>
          <a:lstStyle/>
          <a:p>
            <a:pPr marL="342900" indent="-342900">
              <a:lnSpc>
                <a:spcPts val="2550"/>
              </a:lnSpc>
              <a:buSzPct val="100000"/>
              <a:buChar char="•"/>
            </a:pPr>
            <a:r>
              <a:rPr lang="en-US" sz="1600" dirty="0">
                <a:solidFill>
                  <a:srgbClr val="15213F"/>
                </a:solidFill>
                <a:latin typeface="Roboto" pitchFamily="34" charset="0"/>
                <a:ea typeface="Roboto" pitchFamily="34" charset="-122"/>
                <a:cs typeface="Roboto" pitchFamily="34" charset="-120"/>
              </a:rPr>
              <a:t>Rewards: Numerical values representing the desirability of outcomes</a:t>
            </a:r>
            <a:endParaRPr lang="en-US" sz="1600" dirty="0"/>
          </a:p>
        </p:txBody>
      </p:sp>
      <p:sp>
        <p:nvSpPr>
          <p:cNvPr id="12" name="Text 9"/>
          <p:cNvSpPr/>
          <p:nvPr/>
        </p:nvSpPr>
        <p:spPr>
          <a:xfrm>
            <a:off x="917853" y="6574988"/>
            <a:ext cx="7308294" cy="652462"/>
          </a:xfrm>
          <a:prstGeom prst="rect">
            <a:avLst/>
          </a:prstGeom>
          <a:noFill/>
          <a:ln/>
        </p:spPr>
        <p:txBody>
          <a:bodyPr wrap="square" lIns="0" tIns="0" rIns="0" bIns="0" rtlCol="0" anchor="t"/>
          <a:lstStyle/>
          <a:p>
            <a:pPr marL="342900" indent="-342900">
              <a:lnSpc>
                <a:spcPts val="2550"/>
              </a:lnSpc>
              <a:buSzPct val="100000"/>
              <a:buChar char="•"/>
            </a:pPr>
            <a:r>
              <a:rPr lang="en-US" sz="1600" dirty="0">
                <a:solidFill>
                  <a:srgbClr val="15213F"/>
                </a:solidFill>
                <a:latin typeface="Roboto" pitchFamily="34" charset="0"/>
                <a:ea typeface="Roboto" pitchFamily="34" charset="-122"/>
                <a:cs typeface="Roboto" pitchFamily="34" charset="-120"/>
              </a:rPr>
              <a:t>Transition Probabilities: Probability of moving from one state to another given an action</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621274"/>
            <a:ext cx="9825514"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How AI Systems Handle Uncertainty</a:t>
            </a:r>
            <a:endParaRPr lang="en-US" sz="4450" dirty="0"/>
          </a:p>
        </p:txBody>
      </p:sp>
      <p:pic>
        <p:nvPicPr>
          <p:cNvPr id="3" name="Image 0" descr="preencoded.png"/>
          <p:cNvPicPr>
            <a:picLocks noChangeAspect="1"/>
          </p:cNvPicPr>
          <p:nvPr/>
        </p:nvPicPr>
        <p:blipFill>
          <a:blip r:embed="rId3"/>
          <a:stretch>
            <a:fillRect/>
          </a:stretch>
        </p:blipFill>
        <p:spPr>
          <a:xfrm>
            <a:off x="793790" y="2783681"/>
            <a:ext cx="566976" cy="566976"/>
          </a:xfrm>
          <a:prstGeom prst="rect">
            <a:avLst/>
          </a:prstGeom>
        </p:spPr>
      </p:pic>
      <p:sp>
        <p:nvSpPr>
          <p:cNvPr id="4" name="Text 1"/>
          <p:cNvSpPr/>
          <p:nvPr/>
        </p:nvSpPr>
        <p:spPr>
          <a:xfrm>
            <a:off x="793790" y="3577471"/>
            <a:ext cx="3159681"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Probabilistic Reasoning</a:t>
            </a:r>
            <a:endParaRPr lang="en-US" sz="2200" dirty="0"/>
          </a:p>
        </p:txBody>
      </p:sp>
      <p:sp>
        <p:nvSpPr>
          <p:cNvPr id="5" name="Text 2"/>
          <p:cNvSpPr/>
          <p:nvPr/>
        </p:nvSpPr>
        <p:spPr>
          <a:xfrm>
            <a:off x="793790" y="4067889"/>
            <a:ext cx="4120753" cy="2540318"/>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AI systems often employ probabilistic reasoning to make inferences and predictions in the presence of uncertainty. This involves using probabilities to quantify beliefs about the likelihood of events and updating those beliefs as new data becomes available.</a:t>
            </a:r>
            <a:endParaRPr lang="en-US" sz="1750" dirty="0"/>
          </a:p>
        </p:txBody>
      </p:sp>
      <p:pic>
        <p:nvPicPr>
          <p:cNvPr id="6" name="Image 1" descr="preencoded.png"/>
          <p:cNvPicPr>
            <a:picLocks noChangeAspect="1"/>
          </p:cNvPicPr>
          <p:nvPr/>
        </p:nvPicPr>
        <p:blipFill>
          <a:blip r:embed="rId4"/>
          <a:stretch>
            <a:fillRect/>
          </a:stretch>
        </p:blipFill>
        <p:spPr>
          <a:xfrm>
            <a:off x="5254704" y="2783681"/>
            <a:ext cx="566976" cy="566976"/>
          </a:xfrm>
          <a:prstGeom prst="rect">
            <a:avLst/>
          </a:prstGeom>
        </p:spPr>
      </p:pic>
      <p:sp>
        <p:nvSpPr>
          <p:cNvPr id="7" name="Text 3"/>
          <p:cNvSpPr/>
          <p:nvPr/>
        </p:nvSpPr>
        <p:spPr>
          <a:xfrm>
            <a:off x="5254704" y="357747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Machine Learning</a:t>
            </a:r>
            <a:endParaRPr lang="en-US" sz="2200" dirty="0"/>
          </a:p>
        </p:txBody>
      </p:sp>
      <p:sp>
        <p:nvSpPr>
          <p:cNvPr id="8" name="Text 4"/>
          <p:cNvSpPr/>
          <p:nvPr/>
        </p:nvSpPr>
        <p:spPr>
          <a:xfrm>
            <a:off x="5254704" y="4067889"/>
            <a:ext cx="4120872" cy="2177415"/>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Machine learning techniques are frequently used to train models on uncertain data. This allows AI systems to learn patterns and make predictions even when faced with imperfect or incomplete information.</a:t>
            </a:r>
            <a:endParaRPr lang="en-US" sz="1750" dirty="0"/>
          </a:p>
        </p:txBody>
      </p:sp>
      <p:pic>
        <p:nvPicPr>
          <p:cNvPr id="9" name="Image 2" descr="preencoded.png"/>
          <p:cNvPicPr>
            <a:picLocks noChangeAspect="1"/>
          </p:cNvPicPr>
          <p:nvPr/>
        </p:nvPicPr>
        <p:blipFill>
          <a:blip r:embed="rId5"/>
          <a:stretch>
            <a:fillRect/>
          </a:stretch>
        </p:blipFill>
        <p:spPr>
          <a:xfrm>
            <a:off x="9715738" y="2783681"/>
            <a:ext cx="566976" cy="566976"/>
          </a:xfrm>
          <a:prstGeom prst="rect">
            <a:avLst/>
          </a:prstGeom>
        </p:spPr>
      </p:pic>
      <p:sp>
        <p:nvSpPr>
          <p:cNvPr id="10" name="Text 5"/>
          <p:cNvSpPr/>
          <p:nvPr/>
        </p:nvSpPr>
        <p:spPr>
          <a:xfrm>
            <a:off x="9715738" y="3577471"/>
            <a:ext cx="326576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Reinforcement Learning</a:t>
            </a:r>
            <a:endParaRPr lang="en-US" sz="2200" dirty="0"/>
          </a:p>
        </p:txBody>
      </p:sp>
      <p:sp>
        <p:nvSpPr>
          <p:cNvPr id="11" name="Text 6"/>
          <p:cNvSpPr/>
          <p:nvPr/>
        </p:nvSpPr>
        <p:spPr>
          <a:xfrm>
            <a:off x="9715738" y="4067889"/>
            <a:ext cx="4120753" cy="2540318"/>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Reinforcement learning is a powerful approach for learning optimal policies in uncertain environments. It involves an agent interacting with its surroundings, receiving feedback in the form of rewards, and gradually improving its behavior through trial and error.</a:t>
            </a:r>
            <a:endParaRPr lang="en-US" sz="1750" dirty="0"/>
          </a:p>
        </p:txBody>
      </p:sp>
      <p:sp>
        <p:nvSpPr>
          <p:cNvPr id="12" name="Rectangle 11">
            <a:extLst>
              <a:ext uri="{FF2B5EF4-FFF2-40B4-BE49-F238E27FC236}">
                <a16:creationId xmlns:a16="http://schemas.microsoft.com/office/drawing/2014/main" id="{A53AB2AF-955F-C8D8-F57D-0B60E9D9733A}"/>
              </a:ext>
            </a:extLst>
          </p:cNvPr>
          <p:cNvSpPr/>
          <p:nvPr/>
        </p:nvSpPr>
        <p:spPr>
          <a:xfrm>
            <a:off x="11742037" y="7477231"/>
            <a:ext cx="2888363" cy="745066"/>
          </a:xfrm>
          <a:prstGeom prst="rect">
            <a:avLst/>
          </a:prstGeom>
          <a:solidFill>
            <a:srgbClr val="FBFCFE"/>
          </a:solidFill>
          <a:ln>
            <a:solidFill>
              <a:srgbClr val="FBFC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22194" y="926306"/>
            <a:ext cx="7579281" cy="567571"/>
          </a:xfrm>
          <a:prstGeom prst="rect">
            <a:avLst/>
          </a:prstGeom>
          <a:noFill/>
          <a:ln/>
        </p:spPr>
        <p:txBody>
          <a:bodyPr wrap="none" lIns="0" tIns="0" rIns="0" bIns="0" rtlCol="0" anchor="t"/>
          <a:lstStyle/>
          <a:p>
            <a:pPr marL="0" indent="0">
              <a:lnSpc>
                <a:spcPts val="4450"/>
              </a:lnSpc>
              <a:buNone/>
            </a:pPr>
            <a:r>
              <a:rPr lang="en-US" sz="3550" dirty="0">
                <a:solidFill>
                  <a:srgbClr val="3257B8"/>
                </a:solidFill>
                <a:latin typeface="Roboto Slab" pitchFamily="34" charset="0"/>
                <a:ea typeface="Roboto Slab" pitchFamily="34" charset="-122"/>
                <a:cs typeface="Roboto Slab" pitchFamily="34" charset="-120"/>
              </a:rPr>
              <a:t>Trade-offs in Handling Uncertainty</a:t>
            </a:r>
            <a:endParaRPr lang="en-US" sz="3550" dirty="0"/>
          </a:p>
        </p:txBody>
      </p:sp>
      <p:sp>
        <p:nvSpPr>
          <p:cNvPr id="4" name="Shape 1"/>
          <p:cNvSpPr/>
          <p:nvPr/>
        </p:nvSpPr>
        <p:spPr>
          <a:xfrm>
            <a:off x="6326505" y="1766292"/>
            <a:ext cx="22860" cy="5536883"/>
          </a:xfrm>
          <a:prstGeom prst="roundRect">
            <a:avLst>
              <a:gd name="adj" fmla="val 119199"/>
            </a:avLst>
          </a:prstGeom>
          <a:solidFill>
            <a:srgbClr val="CFD2D8"/>
          </a:solidFill>
          <a:ln/>
        </p:spPr>
      </p:sp>
      <p:sp>
        <p:nvSpPr>
          <p:cNvPr id="5" name="Shape 2"/>
          <p:cNvSpPr/>
          <p:nvPr/>
        </p:nvSpPr>
        <p:spPr>
          <a:xfrm>
            <a:off x="6507956" y="2163485"/>
            <a:ext cx="544949" cy="22860"/>
          </a:xfrm>
          <a:prstGeom prst="roundRect">
            <a:avLst>
              <a:gd name="adj" fmla="val 119199"/>
            </a:avLst>
          </a:prstGeom>
          <a:solidFill>
            <a:srgbClr val="CFD2D8"/>
          </a:solidFill>
          <a:ln/>
        </p:spPr>
      </p:sp>
      <p:sp>
        <p:nvSpPr>
          <p:cNvPr id="6" name="Shape 3"/>
          <p:cNvSpPr/>
          <p:nvPr/>
        </p:nvSpPr>
        <p:spPr>
          <a:xfrm>
            <a:off x="6122194" y="1970603"/>
            <a:ext cx="408623" cy="408623"/>
          </a:xfrm>
          <a:prstGeom prst="roundRect">
            <a:avLst>
              <a:gd name="adj" fmla="val 6668"/>
            </a:avLst>
          </a:prstGeom>
          <a:solidFill>
            <a:srgbClr val="E9ECF2"/>
          </a:solidFill>
          <a:ln/>
        </p:spPr>
      </p:sp>
      <p:sp>
        <p:nvSpPr>
          <p:cNvPr id="7" name="Text 4"/>
          <p:cNvSpPr/>
          <p:nvPr/>
        </p:nvSpPr>
        <p:spPr>
          <a:xfrm>
            <a:off x="6190298" y="2004655"/>
            <a:ext cx="272415" cy="340519"/>
          </a:xfrm>
          <a:prstGeom prst="rect">
            <a:avLst/>
          </a:prstGeom>
          <a:noFill/>
          <a:ln/>
        </p:spPr>
        <p:txBody>
          <a:bodyPr wrap="none" lIns="0" tIns="0" rIns="0" bIns="0" rtlCol="0" anchor="t"/>
          <a:lstStyle/>
          <a:p>
            <a:pPr marL="0" indent="0" algn="ctr">
              <a:lnSpc>
                <a:spcPts val="2100"/>
              </a:lnSpc>
              <a:buNone/>
            </a:pPr>
            <a:r>
              <a:rPr lang="en-US" sz="2100" dirty="0">
                <a:solidFill>
                  <a:srgbClr val="15213F"/>
                </a:solidFill>
                <a:latin typeface="Roboto Slab" pitchFamily="34" charset="0"/>
                <a:ea typeface="Roboto Slab" pitchFamily="34" charset="-122"/>
                <a:cs typeface="Roboto Slab" pitchFamily="34" charset="-120"/>
              </a:rPr>
              <a:t>1</a:t>
            </a:r>
            <a:endParaRPr lang="en-US" sz="2100" dirty="0"/>
          </a:p>
        </p:txBody>
      </p:sp>
      <p:sp>
        <p:nvSpPr>
          <p:cNvPr id="8" name="Text 5"/>
          <p:cNvSpPr/>
          <p:nvPr/>
        </p:nvSpPr>
        <p:spPr>
          <a:xfrm>
            <a:off x="7234833" y="1947862"/>
            <a:ext cx="3533656" cy="283726"/>
          </a:xfrm>
          <a:prstGeom prst="rect">
            <a:avLst/>
          </a:prstGeom>
          <a:noFill/>
          <a:ln/>
        </p:spPr>
        <p:txBody>
          <a:bodyPr wrap="none" lIns="0" tIns="0" rIns="0" bIns="0" rtlCol="0" anchor="t"/>
          <a:lstStyle/>
          <a:p>
            <a:pPr marL="0" indent="0" algn="l">
              <a:lnSpc>
                <a:spcPts val="2200"/>
              </a:lnSpc>
              <a:buNone/>
            </a:pPr>
            <a:r>
              <a:rPr lang="en-US" sz="1750" dirty="0">
                <a:solidFill>
                  <a:srgbClr val="15213F"/>
                </a:solidFill>
                <a:latin typeface="Roboto Slab" pitchFamily="34" charset="0"/>
                <a:ea typeface="Roboto Slab" pitchFamily="34" charset="-122"/>
                <a:cs typeface="Roboto Slab" pitchFamily="34" charset="-120"/>
              </a:rPr>
              <a:t>Accuracy vs. Computational Cost</a:t>
            </a:r>
            <a:endParaRPr lang="en-US" sz="1750" dirty="0"/>
          </a:p>
        </p:txBody>
      </p:sp>
      <p:sp>
        <p:nvSpPr>
          <p:cNvPr id="9" name="Text 6"/>
          <p:cNvSpPr/>
          <p:nvPr/>
        </p:nvSpPr>
        <p:spPr>
          <a:xfrm>
            <a:off x="7234833" y="2340531"/>
            <a:ext cx="6759773" cy="871895"/>
          </a:xfrm>
          <a:prstGeom prst="rect">
            <a:avLst/>
          </a:prstGeom>
          <a:noFill/>
          <a:ln/>
        </p:spPr>
        <p:txBody>
          <a:bodyPr wrap="square" lIns="0" tIns="0" rIns="0" bIns="0" rtlCol="0" anchor="t"/>
          <a:lstStyle/>
          <a:p>
            <a:pPr marL="0" indent="0" algn="l">
              <a:lnSpc>
                <a:spcPts val="2250"/>
              </a:lnSpc>
              <a:buNone/>
            </a:pPr>
            <a:r>
              <a:rPr lang="en-US" sz="1400" dirty="0">
                <a:solidFill>
                  <a:srgbClr val="15213F"/>
                </a:solidFill>
                <a:latin typeface="Roboto" pitchFamily="34" charset="0"/>
                <a:ea typeface="Roboto" pitchFamily="34" charset="-122"/>
                <a:cs typeface="Roboto" pitchFamily="34" charset="-120"/>
              </a:rPr>
              <a:t>A common trade-off is between accuracy and computational cost. More complex models can potentially achieve higher accuracy but often require more computational resources, making them less practical for real-time applications.</a:t>
            </a:r>
            <a:endParaRPr lang="en-US" sz="1400" dirty="0"/>
          </a:p>
        </p:txBody>
      </p:sp>
      <p:sp>
        <p:nvSpPr>
          <p:cNvPr id="10" name="Shape 7"/>
          <p:cNvSpPr/>
          <p:nvPr/>
        </p:nvSpPr>
        <p:spPr>
          <a:xfrm>
            <a:off x="6507956" y="3972758"/>
            <a:ext cx="544949" cy="22860"/>
          </a:xfrm>
          <a:prstGeom prst="roundRect">
            <a:avLst>
              <a:gd name="adj" fmla="val 119199"/>
            </a:avLst>
          </a:prstGeom>
          <a:solidFill>
            <a:srgbClr val="CFD2D8"/>
          </a:solidFill>
          <a:ln/>
        </p:spPr>
      </p:sp>
      <p:sp>
        <p:nvSpPr>
          <p:cNvPr id="11" name="Shape 8"/>
          <p:cNvSpPr/>
          <p:nvPr/>
        </p:nvSpPr>
        <p:spPr>
          <a:xfrm>
            <a:off x="6122194" y="3779877"/>
            <a:ext cx="408623" cy="408623"/>
          </a:xfrm>
          <a:prstGeom prst="roundRect">
            <a:avLst>
              <a:gd name="adj" fmla="val 6668"/>
            </a:avLst>
          </a:prstGeom>
          <a:solidFill>
            <a:srgbClr val="E9ECF2"/>
          </a:solidFill>
          <a:ln/>
        </p:spPr>
      </p:sp>
      <p:sp>
        <p:nvSpPr>
          <p:cNvPr id="12" name="Text 9"/>
          <p:cNvSpPr/>
          <p:nvPr/>
        </p:nvSpPr>
        <p:spPr>
          <a:xfrm>
            <a:off x="6190298" y="3813929"/>
            <a:ext cx="272415" cy="340519"/>
          </a:xfrm>
          <a:prstGeom prst="rect">
            <a:avLst/>
          </a:prstGeom>
          <a:noFill/>
          <a:ln/>
        </p:spPr>
        <p:txBody>
          <a:bodyPr wrap="none" lIns="0" tIns="0" rIns="0" bIns="0" rtlCol="0" anchor="t"/>
          <a:lstStyle/>
          <a:p>
            <a:pPr marL="0" indent="0" algn="ctr">
              <a:lnSpc>
                <a:spcPts val="2100"/>
              </a:lnSpc>
              <a:buNone/>
            </a:pPr>
            <a:r>
              <a:rPr lang="en-US" sz="2100" dirty="0">
                <a:solidFill>
                  <a:srgbClr val="15213F"/>
                </a:solidFill>
                <a:latin typeface="Roboto Slab" pitchFamily="34" charset="0"/>
                <a:ea typeface="Roboto Slab" pitchFamily="34" charset="-122"/>
                <a:cs typeface="Roboto Slab" pitchFamily="34" charset="-120"/>
              </a:rPr>
              <a:t>2</a:t>
            </a:r>
            <a:endParaRPr lang="en-US" sz="2100" dirty="0"/>
          </a:p>
        </p:txBody>
      </p:sp>
      <p:sp>
        <p:nvSpPr>
          <p:cNvPr id="13" name="Text 10"/>
          <p:cNvSpPr/>
          <p:nvPr/>
        </p:nvSpPr>
        <p:spPr>
          <a:xfrm>
            <a:off x="7234833" y="3757136"/>
            <a:ext cx="2797969" cy="283726"/>
          </a:xfrm>
          <a:prstGeom prst="rect">
            <a:avLst/>
          </a:prstGeom>
          <a:noFill/>
          <a:ln/>
        </p:spPr>
        <p:txBody>
          <a:bodyPr wrap="none" lIns="0" tIns="0" rIns="0" bIns="0" rtlCol="0" anchor="t"/>
          <a:lstStyle/>
          <a:p>
            <a:pPr marL="0" indent="0" algn="l">
              <a:lnSpc>
                <a:spcPts val="2200"/>
              </a:lnSpc>
              <a:buNone/>
            </a:pPr>
            <a:r>
              <a:rPr lang="en-US" sz="1750" dirty="0">
                <a:solidFill>
                  <a:srgbClr val="15213F"/>
                </a:solidFill>
                <a:latin typeface="Roboto Slab" pitchFamily="34" charset="0"/>
                <a:ea typeface="Roboto Slab" pitchFamily="34" charset="-122"/>
                <a:cs typeface="Roboto Slab" pitchFamily="34" charset="-120"/>
              </a:rPr>
              <a:t>Robustness vs. Sensitivity</a:t>
            </a:r>
            <a:endParaRPr lang="en-US" sz="1750" dirty="0"/>
          </a:p>
        </p:txBody>
      </p:sp>
      <p:sp>
        <p:nvSpPr>
          <p:cNvPr id="14" name="Text 11"/>
          <p:cNvSpPr/>
          <p:nvPr/>
        </p:nvSpPr>
        <p:spPr>
          <a:xfrm>
            <a:off x="7234833" y="4149804"/>
            <a:ext cx="6759773" cy="1162526"/>
          </a:xfrm>
          <a:prstGeom prst="rect">
            <a:avLst/>
          </a:prstGeom>
          <a:noFill/>
          <a:ln/>
        </p:spPr>
        <p:txBody>
          <a:bodyPr wrap="square" lIns="0" tIns="0" rIns="0" bIns="0" rtlCol="0" anchor="t"/>
          <a:lstStyle/>
          <a:p>
            <a:pPr marL="0" indent="0" algn="l">
              <a:lnSpc>
                <a:spcPts val="2250"/>
              </a:lnSpc>
              <a:buNone/>
            </a:pPr>
            <a:r>
              <a:rPr lang="en-US" sz="1400" dirty="0">
                <a:solidFill>
                  <a:srgbClr val="15213F"/>
                </a:solidFill>
                <a:latin typeface="Roboto" pitchFamily="34" charset="0"/>
                <a:ea typeface="Roboto" pitchFamily="34" charset="-122"/>
                <a:cs typeface="Roboto" pitchFamily="34" charset="-120"/>
              </a:rPr>
              <a:t>Another trade-off involves robustness versus sensitivity. Models that are robust to uncertainty may be less sensitive to subtle changes in data or environmental conditions, while more sensitive models might perform better under ideal circumstances but struggle with noisy or unpredictable inputs.</a:t>
            </a:r>
            <a:endParaRPr lang="en-US" sz="1400" dirty="0"/>
          </a:p>
        </p:txBody>
      </p:sp>
      <p:sp>
        <p:nvSpPr>
          <p:cNvPr id="15" name="Shape 12"/>
          <p:cNvSpPr/>
          <p:nvPr/>
        </p:nvSpPr>
        <p:spPr>
          <a:xfrm>
            <a:off x="6507956" y="6072664"/>
            <a:ext cx="544949" cy="22860"/>
          </a:xfrm>
          <a:prstGeom prst="roundRect">
            <a:avLst>
              <a:gd name="adj" fmla="val 119199"/>
            </a:avLst>
          </a:prstGeom>
          <a:solidFill>
            <a:srgbClr val="CFD2D8"/>
          </a:solidFill>
          <a:ln/>
        </p:spPr>
      </p:sp>
      <p:sp>
        <p:nvSpPr>
          <p:cNvPr id="16" name="Shape 13"/>
          <p:cNvSpPr/>
          <p:nvPr/>
        </p:nvSpPr>
        <p:spPr>
          <a:xfrm>
            <a:off x="6122194" y="5879782"/>
            <a:ext cx="408623" cy="408623"/>
          </a:xfrm>
          <a:prstGeom prst="roundRect">
            <a:avLst>
              <a:gd name="adj" fmla="val 6668"/>
            </a:avLst>
          </a:prstGeom>
          <a:solidFill>
            <a:srgbClr val="E9ECF2"/>
          </a:solidFill>
          <a:ln/>
        </p:spPr>
      </p:sp>
      <p:sp>
        <p:nvSpPr>
          <p:cNvPr id="17" name="Text 14"/>
          <p:cNvSpPr/>
          <p:nvPr/>
        </p:nvSpPr>
        <p:spPr>
          <a:xfrm>
            <a:off x="6190298" y="5913834"/>
            <a:ext cx="272415" cy="340519"/>
          </a:xfrm>
          <a:prstGeom prst="rect">
            <a:avLst/>
          </a:prstGeom>
          <a:noFill/>
          <a:ln/>
        </p:spPr>
        <p:txBody>
          <a:bodyPr wrap="none" lIns="0" tIns="0" rIns="0" bIns="0" rtlCol="0" anchor="t"/>
          <a:lstStyle/>
          <a:p>
            <a:pPr marL="0" indent="0" algn="ctr">
              <a:lnSpc>
                <a:spcPts val="2100"/>
              </a:lnSpc>
              <a:buNone/>
            </a:pPr>
            <a:r>
              <a:rPr lang="en-US" sz="2100" dirty="0">
                <a:solidFill>
                  <a:srgbClr val="15213F"/>
                </a:solidFill>
                <a:latin typeface="Roboto Slab" pitchFamily="34" charset="0"/>
                <a:ea typeface="Roboto Slab" pitchFamily="34" charset="-122"/>
                <a:cs typeface="Roboto Slab" pitchFamily="34" charset="-120"/>
              </a:rPr>
              <a:t>3</a:t>
            </a:r>
            <a:endParaRPr lang="en-US" sz="2100" dirty="0"/>
          </a:p>
        </p:txBody>
      </p:sp>
      <p:sp>
        <p:nvSpPr>
          <p:cNvPr id="18" name="Text 15"/>
          <p:cNvSpPr/>
          <p:nvPr/>
        </p:nvSpPr>
        <p:spPr>
          <a:xfrm>
            <a:off x="7234833" y="5857042"/>
            <a:ext cx="2972276" cy="283726"/>
          </a:xfrm>
          <a:prstGeom prst="rect">
            <a:avLst/>
          </a:prstGeom>
          <a:noFill/>
          <a:ln/>
        </p:spPr>
        <p:txBody>
          <a:bodyPr wrap="none" lIns="0" tIns="0" rIns="0" bIns="0" rtlCol="0" anchor="t"/>
          <a:lstStyle/>
          <a:p>
            <a:pPr marL="0" indent="0" algn="l">
              <a:lnSpc>
                <a:spcPts val="2200"/>
              </a:lnSpc>
              <a:buNone/>
            </a:pPr>
            <a:r>
              <a:rPr lang="en-US" sz="1750" dirty="0">
                <a:solidFill>
                  <a:srgbClr val="15213F"/>
                </a:solidFill>
                <a:latin typeface="Roboto Slab" pitchFamily="34" charset="0"/>
                <a:ea typeface="Roboto Slab" pitchFamily="34" charset="-122"/>
                <a:cs typeface="Roboto Slab" pitchFamily="34" charset="-120"/>
              </a:rPr>
              <a:t>Exploration vs. Exploitation</a:t>
            </a:r>
            <a:endParaRPr lang="en-US" sz="1750" dirty="0"/>
          </a:p>
        </p:txBody>
      </p:sp>
      <p:sp>
        <p:nvSpPr>
          <p:cNvPr id="19" name="Text 16"/>
          <p:cNvSpPr/>
          <p:nvPr/>
        </p:nvSpPr>
        <p:spPr>
          <a:xfrm>
            <a:off x="7234833" y="6249710"/>
            <a:ext cx="6759773" cy="871895"/>
          </a:xfrm>
          <a:prstGeom prst="rect">
            <a:avLst/>
          </a:prstGeom>
          <a:noFill/>
          <a:ln/>
        </p:spPr>
        <p:txBody>
          <a:bodyPr wrap="square" lIns="0" tIns="0" rIns="0" bIns="0" rtlCol="0" anchor="t"/>
          <a:lstStyle/>
          <a:p>
            <a:pPr marL="0" indent="0" algn="l">
              <a:lnSpc>
                <a:spcPts val="2250"/>
              </a:lnSpc>
              <a:buNone/>
            </a:pPr>
            <a:r>
              <a:rPr lang="en-US" sz="1400" dirty="0">
                <a:solidFill>
                  <a:srgbClr val="15213F"/>
                </a:solidFill>
                <a:latin typeface="Roboto" pitchFamily="34" charset="0"/>
                <a:ea typeface="Roboto" pitchFamily="34" charset="-122"/>
                <a:cs typeface="Roboto" pitchFamily="34" charset="-120"/>
              </a:rPr>
              <a:t>This trade-off is particularly relevant to reinforcement learning. AI agents need to balance exploring new possibilities to discover potentially better solutions with exploiting known information to maximize immediate rewards.</a:t>
            </a:r>
            <a:endParaRPr lang="en-US" sz="1400" dirty="0"/>
          </a:p>
        </p:txBody>
      </p:sp>
      <p:sp>
        <p:nvSpPr>
          <p:cNvPr id="20" name="Rectangle 19">
            <a:extLst>
              <a:ext uri="{FF2B5EF4-FFF2-40B4-BE49-F238E27FC236}">
                <a16:creationId xmlns:a16="http://schemas.microsoft.com/office/drawing/2014/main" id="{B0D44010-3220-2E02-CCA8-62B9557ECADD}"/>
              </a:ext>
            </a:extLst>
          </p:cNvPr>
          <p:cNvSpPr/>
          <p:nvPr/>
        </p:nvSpPr>
        <p:spPr>
          <a:xfrm>
            <a:off x="11742037" y="7477231"/>
            <a:ext cx="2888363" cy="745066"/>
          </a:xfrm>
          <a:prstGeom prst="rect">
            <a:avLst/>
          </a:prstGeom>
          <a:solidFill>
            <a:srgbClr val="FBFCFE"/>
          </a:solidFill>
          <a:ln>
            <a:solidFill>
              <a:srgbClr val="FBFCF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602819"/>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Conclusion: Embracing Uncertainty in AI</a:t>
            </a:r>
            <a:endParaRPr lang="en-US" sz="4450" dirty="0"/>
          </a:p>
        </p:txBody>
      </p:sp>
      <p:sp>
        <p:nvSpPr>
          <p:cNvPr id="4" name="Text 1"/>
          <p:cNvSpPr/>
          <p:nvPr/>
        </p:nvSpPr>
        <p:spPr>
          <a:xfrm>
            <a:off x="793790" y="3360539"/>
            <a:ext cx="7556421" cy="3266123"/>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Uncertainty is an integral part of real-world AI applications. By understanding its sources and developing effective methods for handling it, we can build more robust and reliable AI systems. Probabilistic models provide powerful tools for representing and reasoning about uncertainty, while recognizing the trade-offs involved is crucial for designing systems that strike the right balance between performance and practicality. As AI research continues to advance, ongoing advancements in uncertainty-aware AI will be essential for unlocking the full potential of this transformative technology.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822</Words>
  <Application>Microsoft Office PowerPoint</Application>
  <PresentationFormat>Custom</PresentationFormat>
  <Paragraphs>60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Roboto Slab</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Jack Brayan</cp:lastModifiedBy>
  <cp:revision>2</cp:revision>
  <dcterms:created xsi:type="dcterms:W3CDTF">2025-03-09T21:37:18Z</dcterms:created>
  <dcterms:modified xsi:type="dcterms:W3CDTF">2025-03-09T21:47:11Z</dcterms:modified>
</cp:coreProperties>
</file>