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1" r:id="rId2"/>
  </p:sldMasterIdLst>
  <p:notesMasterIdLst>
    <p:notesMasterId r:id="rId23"/>
  </p:notesMasterIdLst>
  <p:sldIdLst>
    <p:sldId id="256" r:id="rId3"/>
    <p:sldId id="261" r:id="rId4"/>
    <p:sldId id="312" r:id="rId5"/>
    <p:sldId id="260" r:id="rId6"/>
    <p:sldId id="313" r:id="rId7"/>
    <p:sldId id="314" r:id="rId8"/>
    <p:sldId id="337" r:id="rId9"/>
    <p:sldId id="338" r:id="rId10"/>
    <p:sldId id="339" r:id="rId11"/>
    <p:sldId id="315" r:id="rId12"/>
    <p:sldId id="316" r:id="rId13"/>
    <p:sldId id="340" r:id="rId14"/>
    <p:sldId id="317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9144000" cy="5143500" type="screen16x9"/>
  <p:notesSz cx="6858000" cy="9144000"/>
  <p:embeddedFontLst>
    <p:embeddedFont>
      <p:font typeface="DM Sans" pitchFamily="2" charset="0"/>
      <p:regular r:id="rId24"/>
    </p:embeddedFont>
    <p:embeddedFont>
      <p:font typeface="Inter" panose="020B0604020202020204" charset="0"/>
      <p:regular r:id="rId25"/>
    </p:embeddedFont>
    <p:embeddedFont>
      <p:font typeface="Nunito Light" pitchFamily="2" charset="0"/>
      <p:regular r:id="rId26"/>
      <p:italic r:id="rId27"/>
    </p:embeddedFont>
    <p:embeddedFont>
      <p:font typeface="Plus Jakarta San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>
            <a:spLocks noGrp="1"/>
          </p:cNvSpPr>
          <p:nvPr>
            <p:ph type="ctrTitle"/>
          </p:nvPr>
        </p:nvSpPr>
        <p:spPr>
          <a:xfrm>
            <a:off x="638977" y="1668214"/>
            <a:ext cx="4697100" cy="816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 dirty="0"/>
              <a:t>Neural Networks</a:t>
            </a:r>
            <a:endParaRPr lang="en-US" altLang="en-GB" sz="3700" dirty="0"/>
          </a:p>
        </p:txBody>
      </p:sp>
      <p:sp>
        <p:nvSpPr>
          <p:cNvPr id="923" name="Google Shape;923;p37"/>
          <p:cNvSpPr txBox="1">
            <a:spLocks noGrp="1"/>
          </p:cNvSpPr>
          <p:nvPr>
            <p:ph type="subTitle" idx="1"/>
          </p:nvPr>
        </p:nvSpPr>
        <p:spPr>
          <a:xfrm>
            <a:off x="679867" y="2201112"/>
            <a:ext cx="2535900" cy="108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Definition, Activation Functions, Overfitting &amp; Drop Out</a:t>
            </a:r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73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Network Structures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9C58076-F33F-01C5-EBED-340A37635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D182CCE-2267-156E-2B89-1ABAE3C5BB9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DB93F3E-F917-FDB9-7915-1DEC85ECB75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10A8F734-4571-56ED-D58D-C411481AC20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CM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675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Components of a Neural Network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1613535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Input Layer </a:t>
            </a:r>
            <a:r>
              <a:rPr lang="en-US" altLang="en-US" dirty="0"/>
              <a:t>: Receives raw input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Hidden Layers </a:t>
            </a:r>
            <a:r>
              <a:rPr lang="en-US" altLang="en-US" dirty="0"/>
              <a:t>: Process inputs through weighted connections and activation functions.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Output Layer</a:t>
            </a:r>
            <a:r>
              <a:rPr lang="en-US" altLang="en-US" dirty="0"/>
              <a:t>: Produces final predictions based on learned representations.-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Weights &amp; Biases </a:t>
            </a:r>
            <a:r>
              <a:rPr lang="en-US" altLang="en-US" dirty="0"/>
              <a:t>: Parameters that adjust during training to minimize error.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3421B9E4-2156-FA5C-F8FC-9A295CD91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8750"/>
            <a:ext cx="77025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Components of a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926D0-3C13-C0B0-77A7-57E9C7E5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0" y="1115455"/>
            <a:ext cx="6784055" cy="29125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158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Multilayer Neural Networks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816610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Depiction of a Multilayer 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9C080CFF-66F6-D5CA-5494-40C36827E2C3}"/>
              </a:ext>
            </a:extLst>
          </p:cNvPr>
          <p:cNvSpPr txBox="1">
            <a:spLocks/>
          </p:cNvSpPr>
          <p:nvPr/>
        </p:nvSpPr>
        <p:spPr>
          <a:xfrm>
            <a:off x="872400" y="3104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-US" altLang="en-GB"/>
              <a:t>Multilayer Neural Networks</a:t>
            </a:r>
            <a:endParaRPr lang="en-US" alt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B8ABD-A127-0F43-DBCB-A79EAC8E200B}"/>
              </a:ext>
            </a:extLst>
          </p:cNvPr>
          <p:cNvSpPr txBox="1"/>
          <p:nvPr/>
        </p:nvSpPr>
        <p:spPr>
          <a:xfrm>
            <a:off x="750498" y="1174580"/>
            <a:ext cx="4813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b="1" dirty="0"/>
              <a:t>Python Code for Multilayer Perceptron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4C38F-C5D6-4AF9-7C18-E270702C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8" y="1773832"/>
            <a:ext cx="7306503" cy="22164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158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Overfitting and Dropout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1006391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Overfitting occurs when a neural network learns patterns specific to the training data, including noise, rather than generalizing well to new, unseen data.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This results in high accuracy on training data but poor performance on validation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772" y="1017588"/>
            <a:ext cx="7704455" cy="384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Solution: Dropout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Dropout is a regularization technique that randomly deactivates a percentage of neurons during training, preventing the model from relying too much on specific features.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Python Code with Dropout: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</p:txBody>
      </p:sp>
      <p:sp>
        <p:nvSpPr>
          <p:cNvPr id="4" name="Google Shape;1150;p42">
            <a:extLst>
              <a:ext uri="{FF2B5EF4-FFF2-40B4-BE49-F238E27FC236}">
                <a16:creationId xmlns:a16="http://schemas.microsoft.com/office/drawing/2014/main" id="{AD2D07E1-DAA7-0EE6-01E3-0813BA33A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Overfitting and Dropout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2298-D4C5-C043-25D3-7BE47C4F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00" y="2571750"/>
            <a:ext cx="6923789" cy="17402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158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TensorFlow Code for OCR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816610"/>
            <a:ext cx="7704455" cy="3789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Optical Character Recognition (OCR) using TensorFlow involves using convolutional neural networks (CNNs) to process and recognize text in images.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Python Code for OCR with TensorFlow</a:t>
            </a:r>
            <a:r>
              <a:rPr lang="en-US" altLang="en-US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7EAB2-0A4B-37DE-1D25-170183AD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95" y="1939937"/>
            <a:ext cx="5031010" cy="30455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158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Computer Vision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816609"/>
            <a:ext cx="7704455" cy="416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Convolution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Convolution is the process of applying a filter (kernel) to an image to extract important features like edges, shapes, and textures.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Max Pooling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Max pooling is a </a:t>
            </a:r>
            <a:r>
              <a:rPr lang="en-US" altLang="en-US" dirty="0" err="1"/>
              <a:t>downsampling</a:t>
            </a:r>
            <a:r>
              <a:rPr lang="en-US" altLang="en-US" dirty="0"/>
              <a:t> operation that reduces the size of feature maps while preserving key information. It helps in reducing computational complexity and preventing overfitting.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Python Code for Max Pooling: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28715-15FB-3CDA-F29F-D1466DAC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10" y="4031575"/>
            <a:ext cx="5401429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748623C4-B6DC-0A50-D599-842BAB01879C}"/>
              </a:ext>
            </a:extLst>
          </p:cNvPr>
          <p:cNvSpPr txBox="1">
            <a:spLocks/>
          </p:cNvSpPr>
          <p:nvPr/>
        </p:nvSpPr>
        <p:spPr>
          <a:xfrm>
            <a:off x="752067" y="225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-US" altLang="en-GB"/>
              <a:t>Computer Vision</a:t>
            </a:r>
            <a:endParaRPr lang="en-US" alt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DBF69-46AE-4E5F-0A81-22AA364D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1" y="1372813"/>
            <a:ext cx="8353058" cy="2940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228090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chapter, we are going to talk about neural networks, one of the most powerful and versatile machine learning techniques.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models are designed to mimic the way the human brain processes information, allowing computers to learn patterns, recognize complex relationships, and make accurate predictions.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explore the fundamental components of neural networks, including activation functions, network structures, and multilayer architectures.</a:t>
            </a:r>
            <a:br>
              <a:rPr lang="en-US" altLang="en-GB" dirty="0"/>
            </a:br>
            <a:endParaRPr lang="en-US" alt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175385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 the end of this course, you'll be able to: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Understand the fundamental principles of neural networks and how they mimic the human brain to process information.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Explain the role of activation functions and how they impact learning in neural networks.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Build and train neural networks using Python and TensorFlow for various machine learning tasks.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different network architectures, including multilayer </a:t>
            </a:r>
            <a:r>
              <a:rPr lang="en-US" dirty="0" err="1"/>
              <a:t>perceptrons</a:t>
            </a:r>
            <a:r>
              <a:rPr lang="en-US" dirty="0"/>
              <a:t> (MLPs) and convolutional neural networks (CNNs).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models for real-world applications, including image classification, optical character recognition (OCR), and predictive analytics.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2492900" y="2771150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Definitions</a:t>
            </a:r>
          </a:p>
        </p:txBody>
      </p:sp>
      <p:sp>
        <p:nvSpPr>
          <p:cNvPr id="1068" name="Google Shape;1068;p41"/>
          <p:cNvSpPr txBox="1">
            <a:spLocks noGrp="1"/>
          </p:cNvSpPr>
          <p:nvPr>
            <p:ph type="title" idx="2"/>
          </p:nvPr>
        </p:nvSpPr>
        <p:spPr>
          <a:xfrm>
            <a:off x="3745980" y="171491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grpSp>
        <p:nvGrpSpPr>
          <p:cNvPr id="1070" name="Google Shape;1070;p41"/>
          <p:cNvGrpSpPr/>
          <p:nvPr/>
        </p:nvGrpSpPr>
        <p:grpSpPr>
          <a:xfrm>
            <a:off x="-228750" y="-157600"/>
            <a:ext cx="1764193" cy="5458675"/>
            <a:chOff x="-228750" y="-157600"/>
            <a:chExt cx="1764193" cy="5458675"/>
          </a:xfrm>
        </p:grpSpPr>
        <p:grpSp>
          <p:nvGrpSpPr>
            <p:cNvPr id="1071" name="Google Shape;1071;p41"/>
            <p:cNvGrpSpPr/>
            <p:nvPr/>
          </p:nvGrpSpPr>
          <p:grpSpPr>
            <a:xfrm rot="-5400000">
              <a:off x="-228762" y="3801863"/>
              <a:ext cx="1499225" cy="1499200"/>
              <a:chOff x="150800" y="379988"/>
              <a:chExt cx="1499225" cy="1499200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150800" y="379988"/>
                <a:ext cx="6941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7" extrusionOk="0">
                    <a:moveTo>
                      <a:pt x="27767" y="0"/>
                    </a:moveTo>
                    <a:lnTo>
                      <a:pt x="0" y="27767"/>
                    </a:ln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955825" y="11850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958925" y="118913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497875" y="118913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497875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958925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" y="0"/>
                    </a:moveTo>
                    <a:lnTo>
                      <a:pt x="13760" y="13759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1675" y="95188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28" y="0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>
              <a:off x="-228750" y="1822650"/>
              <a:ext cx="1499225" cy="1498200"/>
              <a:chOff x="1416625" y="2290438"/>
              <a:chExt cx="1499225" cy="1498200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41"/>
            <p:cNvGrpSpPr/>
            <p:nvPr/>
          </p:nvGrpSpPr>
          <p:grpSpPr>
            <a:xfrm rot="-5400000">
              <a:off x="-228762" y="-157587"/>
              <a:ext cx="1499225" cy="1499200"/>
              <a:chOff x="6581450" y="2637538"/>
              <a:chExt cx="1499225" cy="1499200"/>
            </a:xfrm>
          </p:grpSpPr>
          <p:sp>
            <p:nvSpPr>
              <p:cNvPr id="1090" name="Google Shape;1090;p4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41"/>
            <p:cNvGrpSpPr/>
            <p:nvPr/>
          </p:nvGrpSpPr>
          <p:grpSpPr>
            <a:xfrm rot="-2700246" flipH="1">
              <a:off x="926632" y="1289913"/>
              <a:ext cx="504327" cy="504327"/>
              <a:chOff x="3490600" y="4349100"/>
              <a:chExt cx="509775" cy="50977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41"/>
            <p:cNvGrpSpPr/>
            <p:nvPr/>
          </p:nvGrpSpPr>
          <p:grpSpPr>
            <a:xfrm>
              <a:off x="822254" y="3144507"/>
              <a:ext cx="713189" cy="714203"/>
              <a:chOff x="2751838" y="727063"/>
              <a:chExt cx="738750" cy="739800"/>
            </a:xfrm>
          </p:grpSpPr>
          <p:sp>
            <p:nvSpPr>
              <p:cNvPr id="1104" name="Google Shape;1104;p41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8" name="Google Shape;1108;p41"/>
          <p:cNvGrpSpPr/>
          <p:nvPr/>
        </p:nvGrpSpPr>
        <p:grpSpPr>
          <a:xfrm>
            <a:off x="7608700" y="-157600"/>
            <a:ext cx="1764193" cy="5458675"/>
            <a:chOff x="7608700" y="-157600"/>
            <a:chExt cx="1764193" cy="5458675"/>
          </a:xfrm>
        </p:grpSpPr>
        <p:grpSp>
          <p:nvGrpSpPr>
            <p:cNvPr id="1109" name="Google Shape;1109;p41"/>
            <p:cNvGrpSpPr/>
            <p:nvPr/>
          </p:nvGrpSpPr>
          <p:grpSpPr>
            <a:xfrm rot="5400000" flipH="1">
              <a:off x="7873681" y="3801863"/>
              <a:ext cx="1499225" cy="1499200"/>
              <a:chOff x="150800" y="379988"/>
              <a:chExt cx="1499225" cy="1499200"/>
            </a:xfrm>
          </p:grpSpPr>
          <p:sp>
            <p:nvSpPr>
              <p:cNvPr id="1110" name="Google Shape;1110;p41"/>
              <p:cNvSpPr/>
              <p:nvPr/>
            </p:nvSpPr>
            <p:spPr>
              <a:xfrm>
                <a:off x="150800" y="379988"/>
                <a:ext cx="6941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7" extrusionOk="0">
                    <a:moveTo>
                      <a:pt x="27767" y="0"/>
                    </a:moveTo>
                    <a:lnTo>
                      <a:pt x="0" y="27767"/>
                    </a:ln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955825" y="11850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958925" y="118913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497875" y="118913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497875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958925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" y="0"/>
                    </a:moveTo>
                    <a:lnTo>
                      <a:pt x="13760" y="13759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21675" y="95188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28" y="0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41"/>
            <p:cNvGrpSpPr/>
            <p:nvPr/>
          </p:nvGrpSpPr>
          <p:grpSpPr>
            <a:xfrm flipH="1">
              <a:off x="7873668" y="1822650"/>
              <a:ext cx="1499225" cy="1498200"/>
              <a:chOff x="1416625" y="2290438"/>
              <a:chExt cx="1499225" cy="1498200"/>
            </a:xfrm>
          </p:grpSpPr>
          <p:sp>
            <p:nvSpPr>
              <p:cNvPr id="1118" name="Google Shape;1118;p41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1"/>
            <p:cNvGrpSpPr/>
            <p:nvPr/>
          </p:nvGrpSpPr>
          <p:grpSpPr>
            <a:xfrm rot="5400000" flipH="1">
              <a:off x="7873681" y="-157587"/>
              <a:ext cx="1499225" cy="1499200"/>
              <a:chOff x="6581450" y="2637538"/>
              <a:chExt cx="1499225" cy="1499200"/>
            </a:xfrm>
          </p:grpSpPr>
          <p:sp>
            <p:nvSpPr>
              <p:cNvPr id="1128" name="Google Shape;1128;p4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41"/>
            <p:cNvGrpSpPr/>
            <p:nvPr/>
          </p:nvGrpSpPr>
          <p:grpSpPr>
            <a:xfrm rot="2700246">
              <a:off x="7713184" y="1289913"/>
              <a:ext cx="504327" cy="504327"/>
              <a:chOff x="3490600" y="4349100"/>
              <a:chExt cx="509775" cy="509775"/>
            </a:xfrm>
          </p:grpSpPr>
          <p:sp>
            <p:nvSpPr>
              <p:cNvPr id="1136" name="Google Shape;1136;p41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1"/>
            <p:cNvGrpSpPr/>
            <p:nvPr/>
          </p:nvGrpSpPr>
          <p:grpSpPr>
            <a:xfrm flipH="1">
              <a:off x="7608700" y="3144507"/>
              <a:ext cx="713189" cy="714203"/>
              <a:chOff x="2751838" y="727063"/>
              <a:chExt cx="738750" cy="739800"/>
            </a:xfrm>
          </p:grpSpPr>
          <p:sp>
            <p:nvSpPr>
              <p:cNvPr id="1142" name="Google Shape;1142;p41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Definition 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175385"/>
            <a:ext cx="7704455" cy="232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Neural networks are a class of machine learning models designed to simulate the way the human brain processes information.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They consist of layers of artificial neurons that process input data, learn patterns, and make predictions.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These networks are widely used in applications such as image recognition, natural language processing, and autonomous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Why Neural Networks Are Better Than Other Techniques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1813739"/>
            <a:ext cx="7704455" cy="239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b="1" dirty="0"/>
              <a:t>Feature Learning</a:t>
            </a:r>
            <a:r>
              <a:rPr lang="en-US" altLang="en-US" dirty="0"/>
              <a:t>: Unlike traditional machine learning models that require manual feature engineering, neural networks automatically extract important features from raw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Non-linearity</a:t>
            </a:r>
            <a:r>
              <a:rPr lang="en-US" altLang="en-US" dirty="0"/>
              <a:t>: Activation functions enable neural networks to learn complex, non-linear relationships in data, which linear models cannot handle.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Scalability</a:t>
            </a:r>
            <a:r>
              <a:rPr lang="en-US" altLang="en-US" dirty="0"/>
              <a:t>: Neural networks can process large amounts of data efficiently, making them suitable for large-scale tasks.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Generalization</a:t>
            </a:r>
            <a:r>
              <a:rPr lang="en-US" altLang="en-US" dirty="0"/>
              <a:t>: When trained properly with regularization techniques, neural networks can make accurate predictions on unseen data by capturing essential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Activation Functions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175385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Activation functions are mathematical functions applied to the output of each neuron in a neural network to introduce non-linearity. This allows the network to learn complex patterns and relationships in data. Without activation functions, a neural network would behave like a simple linear model, limiting its ability to solve complex problems.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HTTP clients use different </a:t>
            </a:r>
            <a:r>
              <a:rPr lang="en-US" altLang="en-US" dirty="0">
                <a:highlight>
                  <a:srgbClr val="FFFF00"/>
                </a:highlight>
              </a:rPr>
              <a:t>HTTP methods</a:t>
            </a:r>
            <a:r>
              <a:rPr lang="en-US" altLang="en-US" dirty="0"/>
              <a:t> to request for resources from the server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GET: used to retrieve data from the server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POST: submit data to be processed by the server, used for resource creation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PUT: Update/add a resource to the server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DELETE: remove data from the server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PATCH: apply partial modifications to a resource.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Types of Activation Functions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975359"/>
            <a:ext cx="7704455" cy="3951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For Classification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Sigmoid Function</a:t>
            </a:r>
            <a:r>
              <a:rPr lang="en-US" altLang="en-US" dirty="0"/>
              <a:t>: Outputs values between 0 and 1, making it suitable for binary classification problems.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 err="1"/>
              <a:t>Softmax</a:t>
            </a:r>
            <a:r>
              <a:rPr lang="en-US" altLang="en-US" b="1" dirty="0"/>
              <a:t> Function</a:t>
            </a:r>
            <a:r>
              <a:rPr lang="en-US" altLang="en-US" dirty="0"/>
              <a:t>: Used for multi-class classification, producing probabilities for each class.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2A4F3-6524-E618-F976-68E5A75F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11" y="1865642"/>
            <a:ext cx="5086974" cy="101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789C9-663F-B7B4-4B45-CC62583C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62" y="3593855"/>
            <a:ext cx="5344271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909743"/>
            <a:ext cx="7704455" cy="4017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For Regression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 err="1"/>
              <a:t>ReLU</a:t>
            </a:r>
            <a:r>
              <a:rPr lang="en-US" altLang="en-US" b="1" dirty="0"/>
              <a:t> (Rectified Linear Unit): </a:t>
            </a:r>
            <a:r>
              <a:rPr lang="en-US" altLang="en-US" dirty="0"/>
              <a:t>Outputs max(0, x), which helps prevent vanishing gradients and improves learning efficiency.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Leaky </a:t>
            </a:r>
            <a:r>
              <a:rPr lang="en-US" altLang="en-US" b="1" dirty="0" err="1"/>
              <a:t>ReLU</a:t>
            </a:r>
            <a:r>
              <a:rPr lang="en-US" altLang="en-US" dirty="0"/>
              <a:t>: Addresses the issue of zero gradients in standard </a:t>
            </a:r>
            <a:r>
              <a:rPr lang="en-US" altLang="en-US" dirty="0" err="1"/>
              <a:t>ReLU</a:t>
            </a:r>
            <a:r>
              <a:rPr lang="en-US" altLang="en-US" dirty="0"/>
              <a:t> by allowing small gradients for negative values.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B52CDE19-CBE9-F58A-7294-B18125AAC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Types of Activation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C95F-19A1-FECA-B28E-285CC3D4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1869036"/>
            <a:ext cx="6640874" cy="95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285AF-DB3B-F21F-8098-286E532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01" y="3590726"/>
            <a:ext cx="6640874" cy="1044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B0F0"/>
      </a:hlink>
      <a:folHlink>
        <a:srgbClr val="5F76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B0F0"/>
      </a:hlink>
      <a:folHlink>
        <a:srgbClr val="5F76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812</Words>
  <Application>Microsoft Office PowerPoint</Application>
  <PresentationFormat>On-screen Show (16:9)</PresentationFormat>
  <Paragraphs>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Plus Jakarta Sans</vt:lpstr>
      <vt:lpstr>Nunito Light</vt:lpstr>
      <vt:lpstr>Inter Light</vt:lpstr>
      <vt:lpstr>Arial</vt:lpstr>
      <vt:lpstr>Inter</vt:lpstr>
      <vt:lpstr>DM Sans</vt:lpstr>
      <vt:lpstr>Plus Jakarta Sans Medium</vt:lpstr>
      <vt:lpstr>Tips to Design Effective Diagrams for Education by Slidesgo</vt:lpstr>
      <vt:lpstr>1_Tips to Design Effective Diagrams for Education by Slidesgo</vt:lpstr>
      <vt:lpstr>Neural Networks</vt:lpstr>
      <vt:lpstr>Introduction</vt:lpstr>
      <vt:lpstr>Introduction</vt:lpstr>
      <vt:lpstr>Definitions</vt:lpstr>
      <vt:lpstr>Definition </vt:lpstr>
      <vt:lpstr>Why Neural Networks Are Better Than Other Techniques</vt:lpstr>
      <vt:lpstr>Activation Functions</vt:lpstr>
      <vt:lpstr>Types of Activation Functions</vt:lpstr>
      <vt:lpstr>Types of Activation Functions</vt:lpstr>
      <vt:lpstr>Network Structures</vt:lpstr>
      <vt:lpstr>Components of a Neural Network</vt:lpstr>
      <vt:lpstr>Components of a Neural Network</vt:lpstr>
      <vt:lpstr>Multilayer Neural Networks</vt:lpstr>
      <vt:lpstr>PowerPoint Presentation</vt:lpstr>
      <vt:lpstr>Overfitting and Dropout</vt:lpstr>
      <vt:lpstr>Overfitting and Dropout</vt:lpstr>
      <vt:lpstr>TensorFlow Code for OCR</vt:lpstr>
      <vt:lpstr>Computer Vision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Jack Brayan</dc:creator>
  <cp:lastModifiedBy>Jack Brayan</cp:lastModifiedBy>
  <cp:revision>61</cp:revision>
  <dcterms:created xsi:type="dcterms:W3CDTF">2025-02-16T20:37:00Z</dcterms:created>
  <dcterms:modified xsi:type="dcterms:W3CDTF">2025-03-25T23:35:16Z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755D05CBF88B4C44AC850D5600B9E335_12</vt:lpwstr>
  </property>
  <property fmtid="{D5CDD505-2E9C-101B-9397-08002B2CF9AE}" pid="3" name="KSOProductBuildVer">
    <vt:lpwstr>1033-12.2.0.20326</vt:lpwstr>
  </property>
</Properties>
</file>