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1" r:id="rId2"/>
  </p:sldMasterIdLst>
  <p:notesMasterIdLst>
    <p:notesMasterId r:id="rId16"/>
  </p:notesMasterIdLst>
  <p:sldIdLst>
    <p:sldId id="256" r:id="rId3"/>
    <p:sldId id="261" r:id="rId4"/>
    <p:sldId id="312" r:id="rId5"/>
    <p:sldId id="260" r:id="rId6"/>
    <p:sldId id="313" r:id="rId7"/>
    <p:sldId id="314" r:id="rId8"/>
    <p:sldId id="337" r:id="rId9"/>
    <p:sldId id="338" r:id="rId10"/>
    <p:sldId id="339" r:id="rId11"/>
    <p:sldId id="315" r:id="rId12"/>
    <p:sldId id="316" r:id="rId13"/>
    <p:sldId id="340" r:id="rId14"/>
    <p:sldId id="347" r:id="rId15"/>
  </p:sldIdLst>
  <p:sldSz cx="9144000" cy="5143500" type="screen16x9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Plus Jakarta San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>
            <a:spLocks noGrp="1"/>
          </p:cNvSpPr>
          <p:nvPr>
            <p:ph type="ctrTitle"/>
          </p:nvPr>
        </p:nvSpPr>
        <p:spPr>
          <a:xfrm>
            <a:off x="638977" y="1668214"/>
            <a:ext cx="4697100" cy="816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 dirty="0"/>
              <a:t>Search Algorithms</a:t>
            </a:r>
            <a:endParaRPr lang="en-US" altLang="en-GB" sz="3700" dirty="0"/>
          </a:p>
        </p:txBody>
      </p:sp>
      <p:sp>
        <p:nvSpPr>
          <p:cNvPr id="923" name="Google Shape;923;p37"/>
          <p:cNvSpPr txBox="1">
            <a:spLocks noGrp="1"/>
          </p:cNvSpPr>
          <p:nvPr>
            <p:ph type="subTitle" idx="1"/>
          </p:nvPr>
        </p:nvSpPr>
        <p:spPr>
          <a:xfrm>
            <a:off x="679867" y="2201112"/>
            <a:ext cx="2535900" cy="108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Understanding search problems, concepts, &amp; solving search problems.</a:t>
            </a:r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73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Adversarial Search (Game Playing)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D182CCE-2267-156E-2B89-1ABAE3C5BB9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79894" y="898168"/>
            <a:ext cx="7418717" cy="3347163"/>
          </a:xfrm>
        </p:spPr>
        <p:txBody>
          <a:bodyPr/>
          <a:lstStyle/>
          <a:p>
            <a:pPr algn="l"/>
            <a:r>
              <a:rPr lang="en-US" dirty="0"/>
              <a:t>Adversarial search is used in games where opponents compete.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Minimax Algorithm</a:t>
            </a:r>
          </a:p>
          <a:p>
            <a:pPr algn="l"/>
            <a:r>
              <a:rPr lang="en-US" dirty="0"/>
              <a:t>- Minimax is used in two-player games to minimize the opponent’s maximum possible gain.</a:t>
            </a:r>
            <a:endParaRPr lang="en-CM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675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Alpha-Beta Pruning (</a:t>
            </a:r>
            <a:r>
              <a:rPr lang="el-GR" altLang="en-GB" dirty="0"/>
              <a:t>α-β </a:t>
            </a:r>
            <a:r>
              <a:rPr lang="en-US" altLang="en-GB" dirty="0"/>
              <a:t>Pruning)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1441007"/>
            <a:ext cx="7704455" cy="332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Alpha-beta pruning is an optimization technique for the </a:t>
            </a:r>
            <a:r>
              <a:rPr lang="en-US" altLang="en-US" b="1" dirty="0"/>
              <a:t>Minimax algorithm</a:t>
            </a:r>
            <a:r>
              <a:rPr lang="en-US" altLang="en-US" dirty="0"/>
              <a:t>, which is used in decision-making and game theory (e.g., chess, tic-tac-toe). The goal of alpha-beta pruning is to reduce the number of nodes evaluated in the minimax tree by "pruning" branches that </a:t>
            </a:r>
            <a:r>
              <a:rPr lang="en-US" altLang="en-US" b="1" dirty="0"/>
              <a:t>will not affect the final decision</a:t>
            </a:r>
            <a:r>
              <a:rPr lang="en-US" alt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How it Works</a:t>
            </a:r>
            <a:r>
              <a:rPr lang="en-US" altLang="en-US" dirty="0"/>
              <a:t>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- Alpha (α) represents the </a:t>
            </a:r>
            <a:r>
              <a:rPr lang="en-US" altLang="en-US" b="1" dirty="0"/>
              <a:t>best (highest) value</a:t>
            </a:r>
            <a:r>
              <a:rPr lang="en-US" altLang="en-US" dirty="0"/>
              <a:t> a </a:t>
            </a:r>
            <a:r>
              <a:rPr lang="en-US" altLang="en-US" b="1" dirty="0"/>
              <a:t>maximizing</a:t>
            </a:r>
            <a:r>
              <a:rPr lang="en-US" altLang="en-US" dirty="0"/>
              <a:t> player can guarantee.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dirty="0"/>
              <a:t>Beta (β) represents the </a:t>
            </a:r>
            <a:r>
              <a:rPr lang="en-US" altLang="en-US" b="1" dirty="0"/>
              <a:t>best (lowest) value</a:t>
            </a:r>
            <a:r>
              <a:rPr lang="en-US" altLang="en-US" dirty="0"/>
              <a:t> a </a:t>
            </a:r>
            <a:r>
              <a:rPr lang="en-US" altLang="en-US" b="1" dirty="0"/>
              <a:t>minimizing</a:t>
            </a:r>
            <a:r>
              <a:rPr lang="en-US" altLang="en-US" dirty="0"/>
              <a:t> player can guarantee.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dirty="0"/>
              <a:t>During tree traversal, if we find a move that guarantees a worse outcome than a previously evaluated move, we </a:t>
            </a:r>
            <a:r>
              <a:rPr lang="en-US" altLang="en-US" b="1" dirty="0"/>
              <a:t>stop evaluating that branch</a:t>
            </a:r>
            <a:r>
              <a:rPr lang="en-US" alt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This pruning helps the algorithm ignore parts of the tree that do not influence the final result, reducing the number of computations.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0;p42">
            <a:extLst>
              <a:ext uri="{FF2B5EF4-FFF2-40B4-BE49-F238E27FC236}">
                <a16:creationId xmlns:a16="http://schemas.microsoft.com/office/drawing/2014/main" id="{3421B9E4-2156-FA5C-F8FC-9A295CD91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8750"/>
            <a:ext cx="77025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Depth-Limited Minimax</a:t>
            </a:r>
          </a:p>
        </p:txBody>
      </p:sp>
      <p:sp>
        <p:nvSpPr>
          <p:cNvPr id="7" name="Google Shape;1152;p42">
            <a:extLst>
              <a:ext uri="{FF2B5EF4-FFF2-40B4-BE49-F238E27FC236}">
                <a16:creationId xmlns:a16="http://schemas.microsoft.com/office/drawing/2014/main" id="{13CE6D7A-ED54-9A34-766E-5EFC2999A50B}"/>
              </a:ext>
            </a:extLst>
          </p:cNvPr>
          <p:cNvSpPr txBox="1">
            <a:spLocks/>
          </p:cNvSpPr>
          <p:nvPr/>
        </p:nvSpPr>
        <p:spPr>
          <a:xfrm>
            <a:off x="720725" y="1182214"/>
            <a:ext cx="7704455" cy="332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None/>
              <a:defRPr sz="1400" b="0" i="0" u="none" strike="noStrike" cap="none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indent="0"/>
            <a:r>
              <a:rPr lang="en-US" altLang="en-US" dirty="0"/>
              <a:t>Depth-limited minimax is a variation of the </a:t>
            </a:r>
            <a:r>
              <a:rPr lang="en-US" altLang="en-US" b="1" dirty="0"/>
              <a:t>Minimax algorithm</a:t>
            </a:r>
            <a:r>
              <a:rPr lang="en-US" altLang="en-US" dirty="0"/>
              <a:t> that limits the depth of the search tree to a fixed value. Instead of exploring the entire game tree to determine the best possible move, the algorithm only searches up to a specific depth and uses a heuristic evaluation to estimate the value of leaf nodes beyond that depth.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This approach is useful in games where the state space is large, and exploring the entire tree is computationally expensive or impractical. By setting a fixed depth limit, you can balance between </a:t>
            </a:r>
            <a:r>
              <a:rPr lang="en-US" altLang="en-US" b="1" dirty="0"/>
              <a:t>computation time</a:t>
            </a:r>
            <a:r>
              <a:rPr lang="en-US" altLang="en-US" dirty="0"/>
              <a:t> and </a:t>
            </a:r>
            <a:r>
              <a:rPr lang="en-US" altLang="en-US" b="1" dirty="0"/>
              <a:t>strategic depth</a:t>
            </a:r>
            <a:r>
              <a:rPr lang="en-US" altLang="en-US" dirty="0"/>
              <a:t> (the number of moves ahead considered by the algorithm).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85" y="8255"/>
            <a:ext cx="93618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228090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chapter, we're going to talk about search problems—how they are defined, analyzed, and solved. At their core, search problems are about finding a path from an initial state to a goal state, navigating through a space of possibilities using various strategies.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explore key concepts like state spaces, actions, and path costs, then dive into classical search algorithms such as Depth-First Search (DFS) and Breadth-First Search (BFS). As we progress, we'll also examine heuristic approaches like Greedy Best-First Search and adversarial search techniques like Minimax with Alpha-Beta Pruning.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Whether it's solving puzzles, optimizing routes, or making AI-driven decisions in games, understanding search problems is fundamental to artificial intelligence and computational problem-solving.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175385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 the end of this course, you'll be able to: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and analyze search problems, identifying key components such as initial states, goal states, state spaces, and actions.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fundamental search algorithms, including Depth-First Search (DFS) and Breadth-First Search (BFS).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Optimize search strategies using heuristic-based methods like Greedy Best-First Search.</a:t>
            </a: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adversarial search techniques, including the Minimax algorithm with Alpha-Beta Pruning.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intelligent systems capable of decision-making in competitive environments..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1"/>
          <p:cNvSpPr txBox="1">
            <a:spLocks noGrp="1"/>
          </p:cNvSpPr>
          <p:nvPr>
            <p:ph type="title"/>
          </p:nvPr>
        </p:nvSpPr>
        <p:spPr>
          <a:xfrm>
            <a:off x="2105521" y="3273401"/>
            <a:ext cx="5828846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Understanding Search Problems</a:t>
            </a:r>
          </a:p>
        </p:txBody>
      </p:sp>
      <p:sp>
        <p:nvSpPr>
          <p:cNvPr id="1068" name="Google Shape;1068;p41"/>
          <p:cNvSpPr txBox="1">
            <a:spLocks noGrp="1"/>
          </p:cNvSpPr>
          <p:nvPr>
            <p:ph type="title" idx="2"/>
          </p:nvPr>
        </p:nvSpPr>
        <p:spPr>
          <a:xfrm>
            <a:off x="3745980" y="171491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grpSp>
        <p:nvGrpSpPr>
          <p:cNvPr id="1070" name="Google Shape;1070;p41"/>
          <p:cNvGrpSpPr/>
          <p:nvPr/>
        </p:nvGrpSpPr>
        <p:grpSpPr>
          <a:xfrm>
            <a:off x="-228750" y="-157600"/>
            <a:ext cx="1764193" cy="5458675"/>
            <a:chOff x="-228750" y="-157600"/>
            <a:chExt cx="1764193" cy="5458675"/>
          </a:xfrm>
        </p:grpSpPr>
        <p:grpSp>
          <p:nvGrpSpPr>
            <p:cNvPr id="1071" name="Google Shape;1071;p41"/>
            <p:cNvGrpSpPr/>
            <p:nvPr/>
          </p:nvGrpSpPr>
          <p:grpSpPr>
            <a:xfrm rot="-5400000">
              <a:off x="-228762" y="3801863"/>
              <a:ext cx="1499225" cy="1499200"/>
              <a:chOff x="150800" y="379988"/>
              <a:chExt cx="1499225" cy="1499200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150800" y="379988"/>
                <a:ext cx="694175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7" extrusionOk="0">
                    <a:moveTo>
                      <a:pt x="27767" y="0"/>
                    </a:moveTo>
                    <a:lnTo>
                      <a:pt x="0" y="27767"/>
                    </a:ln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955825" y="11850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958925" y="118913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497875" y="118913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497875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958925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" y="0"/>
                    </a:moveTo>
                    <a:lnTo>
                      <a:pt x="13760" y="13759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1675" y="95188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28" y="0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41"/>
            <p:cNvGrpSpPr/>
            <p:nvPr/>
          </p:nvGrpSpPr>
          <p:grpSpPr>
            <a:xfrm>
              <a:off x="-228750" y="1822650"/>
              <a:ext cx="1499225" cy="1498200"/>
              <a:chOff x="1416625" y="2290438"/>
              <a:chExt cx="1499225" cy="1498200"/>
            </a:xfrm>
          </p:grpSpPr>
          <p:sp>
            <p:nvSpPr>
              <p:cNvPr id="1080" name="Google Shape;1080;p41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41"/>
            <p:cNvGrpSpPr/>
            <p:nvPr/>
          </p:nvGrpSpPr>
          <p:grpSpPr>
            <a:xfrm rot="-5400000">
              <a:off x="-228762" y="-157587"/>
              <a:ext cx="1499225" cy="1499200"/>
              <a:chOff x="6581450" y="2637538"/>
              <a:chExt cx="1499225" cy="1499200"/>
            </a:xfrm>
          </p:grpSpPr>
          <p:sp>
            <p:nvSpPr>
              <p:cNvPr id="1090" name="Google Shape;1090;p4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41"/>
            <p:cNvGrpSpPr/>
            <p:nvPr/>
          </p:nvGrpSpPr>
          <p:grpSpPr>
            <a:xfrm rot="-2700246" flipH="1">
              <a:off x="926632" y="1289913"/>
              <a:ext cx="504327" cy="504327"/>
              <a:chOff x="3490600" y="4349100"/>
              <a:chExt cx="509775" cy="50977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41"/>
            <p:cNvGrpSpPr/>
            <p:nvPr/>
          </p:nvGrpSpPr>
          <p:grpSpPr>
            <a:xfrm>
              <a:off x="822254" y="3144507"/>
              <a:ext cx="713189" cy="714203"/>
              <a:chOff x="2751838" y="727063"/>
              <a:chExt cx="738750" cy="739800"/>
            </a:xfrm>
          </p:grpSpPr>
          <p:sp>
            <p:nvSpPr>
              <p:cNvPr id="1104" name="Google Shape;1104;p41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8" name="Google Shape;1108;p41"/>
          <p:cNvGrpSpPr/>
          <p:nvPr/>
        </p:nvGrpSpPr>
        <p:grpSpPr>
          <a:xfrm>
            <a:off x="7608700" y="-157600"/>
            <a:ext cx="1764193" cy="5458675"/>
            <a:chOff x="7608700" y="-157600"/>
            <a:chExt cx="1764193" cy="5458675"/>
          </a:xfrm>
        </p:grpSpPr>
        <p:grpSp>
          <p:nvGrpSpPr>
            <p:cNvPr id="1109" name="Google Shape;1109;p41"/>
            <p:cNvGrpSpPr/>
            <p:nvPr/>
          </p:nvGrpSpPr>
          <p:grpSpPr>
            <a:xfrm rot="5400000" flipH="1">
              <a:off x="7873681" y="3801863"/>
              <a:ext cx="1499225" cy="1499200"/>
              <a:chOff x="150800" y="379988"/>
              <a:chExt cx="1499225" cy="1499200"/>
            </a:xfrm>
          </p:grpSpPr>
          <p:sp>
            <p:nvSpPr>
              <p:cNvPr id="1110" name="Google Shape;1110;p41"/>
              <p:cNvSpPr/>
              <p:nvPr/>
            </p:nvSpPr>
            <p:spPr>
              <a:xfrm>
                <a:off x="150800" y="379988"/>
                <a:ext cx="694175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7" extrusionOk="0">
                    <a:moveTo>
                      <a:pt x="27767" y="0"/>
                    </a:moveTo>
                    <a:lnTo>
                      <a:pt x="0" y="27767"/>
                    </a:ln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955825" y="11850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958925" y="118913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497875" y="118913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497875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958925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" y="0"/>
                    </a:moveTo>
                    <a:lnTo>
                      <a:pt x="13760" y="13759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21675" y="95188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28" y="0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41"/>
            <p:cNvGrpSpPr/>
            <p:nvPr/>
          </p:nvGrpSpPr>
          <p:grpSpPr>
            <a:xfrm flipH="1">
              <a:off x="7873668" y="1822650"/>
              <a:ext cx="1499225" cy="1498200"/>
              <a:chOff x="1416625" y="2290438"/>
              <a:chExt cx="1499225" cy="1498200"/>
            </a:xfrm>
          </p:grpSpPr>
          <p:sp>
            <p:nvSpPr>
              <p:cNvPr id="1118" name="Google Shape;1118;p41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1"/>
            <p:cNvGrpSpPr/>
            <p:nvPr/>
          </p:nvGrpSpPr>
          <p:grpSpPr>
            <a:xfrm rot="5400000" flipH="1">
              <a:off x="7873681" y="-157587"/>
              <a:ext cx="1499225" cy="1499200"/>
              <a:chOff x="6581450" y="2637538"/>
              <a:chExt cx="1499225" cy="1499200"/>
            </a:xfrm>
          </p:grpSpPr>
          <p:sp>
            <p:nvSpPr>
              <p:cNvPr id="1128" name="Google Shape;1128;p4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5" name="Google Shape;1135;p41"/>
            <p:cNvGrpSpPr/>
            <p:nvPr/>
          </p:nvGrpSpPr>
          <p:grpSpPr>
            <a:xfrm rot="2700246">
              <a:off x="7713184" y="1289913"/>
              <a:ext cx="504327" cy="504327"/>
              <a:chOff x="3490600" y="4349100"/>
              <a:chExt cx="509775" cy="509775"/>
            </a:xfrm>
          </p:grpSpPr>
          <p:sp>
            <p:nvSpPr>
              <p:cNvPr id="1136" name="Google Shape;1136;p41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1"/>
            <p:cNvGrpSpPr/>
            <p:nvPr/>
          </p:nvGrpSpPr>
          <p:grpSpPr>
            <a:xfrm flipH="1">
              <a:off x="7608700" y="3144507"/>
              <a:ext cx="713189" cy="714203"/>
              <a:chOff x="2751838" y="727063"/>
              <a:chExt cx="738750" cy="739800"/>
            </a:xfrm>
          </p:grpSpPr>
          <p:sp>
            <p:nvSpPr>
              <p:cNvPr id="1142" name="Google Shape;1142;p41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Understanding Search Problems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90" y="1175384"/>
            <a:ext cx="7704455" cy="3968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 search problem is a computational problem where an agent must find a sequence of actions that lead from an initial state to a goal state. Identifying a search problem involves recognizing: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Initial State</a:t>
            </a:r>
            <a:r>
              <a:rPr lang="en-US" altLang="en-US" dirty="0"/>
              <a:t>: Where the search begins.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Goal State</a:t>
            </a:r>
            <a:r>
              <a:rPr lang="en-US" altLang="en-US" dirty="0"/>
              <a:t>: The desired outcome.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State Space</a:t>
            </a:r>
            <a:r>
              <a:rPr lang="en-US" altLang="en-US" dirty="0"/>
              <a:t>: The set of all possible states.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Actions:</a:t>
            </a:r>
            <a:r>
              <a:rPr lang="en-US" altLang="en-US" dirty="0"/>
              <a:t> Possible moves or transitions.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Path Cost</a:t>
            </a:r>
            <a:r>
              <a:rPr lang="en-US" altLang="en-US" dirty="0"/>
              <a:t>: The cost associated with a sequence of 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Concepts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Agent</a:t>
            </a:r>
            <a:r>
              <a:rPr lang="en-US" altLang="en-US" dirty="0"/>
              <a:t>: An entity making decisions to solve the search problem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State:</a:t>
            </a:r>
            <a:r>
              <a:rPr lang="en-US" altLang="en-US" dirty="0"/>
              <a:t> A representation of a configuration in the problem space.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en-US" b="1" dirty="0"/>
              <a:t>Actions</a:t>
            </a:r>
            <a:r>
              <a:rPr lang="en-US" altLang="en-US" dirty="0"/>
              <a:t>: The possible moves the agent can take from a given state.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Solving Search Problems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1373774"/>
            <a:ext cx="7704455" cy="239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b="1" dirty="0"/>
              <a:t>Solution and Optimal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 solution to a search problem is a sequence of actions leading from the initial state to the goal state. The </a:t>
            </a:r>
            <a:r>
              <a:rPr lang="en-US" altLang="en-US" b="1" dirty="0"/>
              <a:t>optimal solution</a:t>
            </a:r>
            <a:r>
              <a:rPr lang="en-US" altLang="en-US" dirty="0"/>
              <a:t> is the one with the least cost or shortest path.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1954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Depth-First Search (DFS)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19545" y="572700"/>
            <a:ext cx="7704455" cy="191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 dirty="0"/>
              <a:t>DFS explores as far down a branch as possible before backtracking.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 b="1" dirty="0"/>
              <a:t>Algorithm: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4A019-C263-8AC3-D3FF-F8B370A1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1" y="1018448"/>
            <a:ext cx="5641675" cy="40867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720000" y="-699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Breadth-First Search (BFS)</a:t>
            </a:r>
          </a:p>
        </p:txBody>
      </p:sp>
      <p:sp>
        <p:nvSpPr>
          <p:cNvPr id="1152" name="Google Shape;1152;p42"/>
          <p:cNvSpPr txBox="1">
            <a:spLocks noGrp="1"/>
          </p:cNvSpPr>
          <p:nvPr>
            <p:ph type="subTitle" idx="2"/>
          </p:nvPr>
        </p:nvSpPr>
        <p:spPr>
          <a:xfrm>
            <a:off x="720000" y="595893"/>
            <a:ext cx="7704455" cy="432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BFS explores all neighbors of a node before moving to the next level.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774F0-FC25-0424-456C-4DA3BCD8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82" y="1028196"/>
            <a:ext cx="6411216" cy="3951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0;p42">
            <a:extLst>
              <a:ext uri="{FF2B5EF4-FFF2-40B4-BE49-F238E27FC236}">
                <a16:creationId xmlns:a16="http://schemas.microsoft.com/office/drawing/2014/main" id="{B52CDE19-CBE9-F58A-7294-B18125AAC8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Greedy Best-First Search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D07608-17BB-F84E-C362-E1D9FFA39A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54346" y="1082317"/>
            <a:ext cx="8086137" cy="1916700"/>
          </a:xfrm>
        </p:spPr>
        <p:txBody>
          <a:bodyPr/>
          <a:lstStyle/>
          <a:p>
            <a:r>
              <a:rPr lang="en-US" dirty="0"/>
              <a:t>This heuristic-based search prioritizes nodes based on an estimated cost function.</a:t>
            </a:r>
          </a:p>
          <a:p>
            <a:endParaRPr lang="en-US" dirty="0"/>
          </a:p>
          <a:p>
            <a:r>
              <a:rPr lang="en-US" b="1" dirty="0"/>
              <a:t>Algorithm (Pseudocode):</a:t>
            </a:r>
          </a:p>
          <a:p>
            <a:endParaRPr lang="en-US" b="1" dirty="0"/>
          </a:p>
          <a:p>
            <a:pPr marL="482600" indent="-342900">
              <a:buAutoNum type="arabicPeriod"/>
            </a:pPr>
            <a:r>
              <a:rPr lang="en-US" dirty="0"/>
              <a:t>Initialize an open list with the start node.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Remove the node with the lowest heuristic value.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If the node is the goal, return the path.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Expand the node’s neighbors and add them to the open list.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Repeat until a solution is found.</a:t>
            </a:r>
            <a:endParaRPr lang="en-CM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B0F0"/>
      </a:hlink>
      <a:folHlink>
        <a:srgbClr val="5F76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B0F0"/>
      </a:hlink>
      <a:folHlink>
        <a:srgbClr val="5F76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805</Words>
  <Application>Microsoft Office PowerPoint</Application>
  <PresentationFormat>On-screen Show (16:9)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Plus Jakarta Sans</vt:lpstr>
      <vt:lpstr>Nunito Light</vt:lpstr>
      <vt:lpstr>Inter Light</vt:lpstr>
      <vt:lpstr>Arial</vt:lpstr>
      <vt:lpstr>Inter</vt:lpstr>
      <vt:lpstr>DM Sans</vt:lpstr>
      <vt:lpstr>Plus Jakarta Sans Medium</vt:lpstr>
      <vt:lpstr>Tips to Design Effective Diagrams for Education by Slidesgo</vt:lpstr>
      <vt:lpstr>1_Tips to Design Effective Diagrams for Education by Slidesgo</vt:lpstr>
      <vt:lpstr>Search Algorithms</vt:lpstr>
      <vt:lpstr>Introduction</vt:lpstr>
      <vt:lpstr>Introduction</vt:lpstr>
      <vt:lpstr>Understanding Search Problems</vt:lpstr>
      <vt:lpstr>Understanding Search Problems</vt:lpstr>
      <vt:lpstr>Solving Search Problems</vt:lpstr>
      <vt:lpstr>Depth-First Search (DFS)</vt:lpstr>
      <vt:lpstr>Breadth-First Search (BFS)</vt:lpstr>
      <vt:lpstr>Greedy Best-First Search</vt:lpstr>
      <vt:lpstr>Adversarial Search (Game Playing)</vt:lpstr>
      <vt:lpstr>Alpha-Beta Pruning (α-β Pruning)</vt:lpstr>
      <vt:lpstr>Depth-Limited Minimax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Jack Brayan</dc:creator>
  <cp:lastModifiedBy>Jack Brayan</cp:lastModifiedBy>
  <cp:revision>62</cp:revision>
  <dcterms:created xsi:type="dcterms:W3CDTF">2025-02-16T20:37:00Z</dcterms:created>
  <dcterms:modified xsi:type="dcterms:W3CDTF">2025-03-25T23:59:15Z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755D05CBF88B4C44AC850D5600B9E335_12</vt:lpwstr>
  </property>
  <property fmtid="{D5CDD505-2E9C-101B-9397-08002B2CF9AE}" pid="3" name="KSOProductBuildVer">
    <vt:lpwstr>1033-12.2.0.20326</vt:lpwstr>
  </property>
</Properties>
</file>