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313" r:id="rId6"/>
    <p:sldId id="314" r:id="rId7"/>
    <p:sldId id="317" r:id="rId8"/>
    <p:sldId id="315" r:id="rId9"/>
    <p:sldId id="316" r:id="rId10"/>
    <p:sldId id="318" r:id="rId11"/>
    <p:sldId id="319" r:id="rId12"/>
    <p:sldId id="320" r:id="rId13"/>
    <p:sldId id="321" r:id="rId14"/>
    <p:sldId id="322" r:id="rId15"/>
  </p:sldIdLst>
  <p:sldSz cx="9144000" cy="5143500"/>
  <p:notesSz cx="6858000" cy="9144000"/>
  <p:embeddedFontLst>
    <p:embeddedFont>
      <p:font typeface="Plus Jakarta Sans"/>
      <p:regular r:id="rId19"/>
    </p:embeddedFont>
    <p:embeddedFont>
      <p:font typeface="Inter" panose="02000503000000020004"/>
      <p:regular r:id="rId20"/>
    </p:embeddedFont>
    <p:embeddedFont>
      <p:font typeface="DM Sans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/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/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6" name="Google Shape;296;p13"/>
          <p:cNvSpPr txBox="1"/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14"/>
          <p:cNvSpPr txBox="1"/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71" name="Google Shape;37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6" name="Google Shape;39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5" name="Google Shape;43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/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p18"/>
          <p:cNvSpPr txBox="1"/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8"/>
          <p:cNvSpPr/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p20"/>
          <p:cNvSpPr txBox="1"/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/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22"/>
          <p:cNvSpPr txBox="1"/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23"/>
          <p:cNvSpPr txBox="1"/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4"/>
          <p:cNvSpPr txBox="1"/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24"/>
          <p:cNvSpPr txBox="1"/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4"/>
          <p:cNvSpPr txBox="1"/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8" name="Google Shape;588;p24"/>
          <p:cNvSpPr txBox="1"/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5"/>
          <p:cNvSpPr txBox="1"/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5"/>
          <p:cNvSpPr txBox="1"/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7" name="Google Shape;647;p26"/>
          <p:cNvSpPr txBox="1"/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6"/>
          <p:cNvSpPr txBox="1"/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6"/>
          <p:cNvSpPr txBox="1"/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6"/>
          <p:cNvSpPr txBox="1"/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1" name="Google Shape;651;p26"/>
          <p:cNvSpPr txBox="1"/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2" name="Google Shape;652;p26"/>
          <p:cNvSpPr txBox="1"/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2" name="Google Shape;692;p27"/>
          <p:cNvSpPr txBox="1"/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7"/>
          <p:cNvSpPr txBox="1"/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7"/>
          <p:cNvSpPr txBox="1"/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7"/>
          <p:cNvSpPr txBox="1"/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7"/>
          <p:cNvSpPr txBox="1"/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7" name="Google Shape;697;p27"/>
          <p:cNvSpPr txBox="1"/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8" name="Google Shape;698;p27"/>
          <p:cNvSpPr txBox="1"/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9" name="Google Shape;699;p27"/>
          <p:cNvSpPr txBox="1"/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7" name="Google Shape;737;p28"/>
          <p:cNvSpPr txBox="1"/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28"/>
          <p:cNvSpPr txBox="1"/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8"/>
          <p:cNvSpPr txBox="1"/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8"/>
          <p:cNvSpPr txBox="1"/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8"/>
          <p:cNvSpPr txBox="1"/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8"/>
          <p:cNvSpPr txBox="1"/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8"/>
          <p:cNvSpPr txBox="1"/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5" name="Google Shape;745;p28"/>
          <p:cNvSpPr txBox="1"/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6" name="Google Shape;746;p28"/>
          <p:cNvSpPr txBox="1"/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7" name="Google Shape;747;p28"/>
          <p:cNvSpPr txBox="1"/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/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/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9" name="Google Shape;779;p29"/>
          <p:cNvSpPr txBox="1"/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/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29"/>
          <p:cNvSpPr txBox="1"/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/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/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/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0"/>
          <p:cNvSpPr txBox="1"/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0" name="Google Shape;810;p30"/>
          <p:cNvSpPr txBox="1"/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/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2" name="Google Shape;812;p30"/>
          <p:cNvSpPr txBox="1"/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3" name="Google Shape;813;p30"/>
          <p:cNvSpPr txBox="1"/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/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5" name="Google Shape;815;p30"/>
          <p:cNvSpPr txBox="1"/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6" name="Google Shape;816;p30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700" b="0"/>
              <a:t>CHAPTER 1: Python Review</a:t>
            </a:r>
            <a:endParaRPr lang="en-US" altLang="en-GB" sz="3700" b="0"/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Creating a Django project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After verifying that Django has been successfully installed, create a new folder in the Advanced_OOP folder called </a:t>
            </a:r>
            <a:r>
              <a:rPr lang="en-US">
                <a:highlight>
                  <a:srgbClr val="FFFF00"/>
                </a:highlight>
              </a:rPr>
              <a:t>Exercises</a:t>
            </a:r>
            <a:r>
              <a:rPr lang="en-US"/>
              <a:t> (please respect the casing)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Open a terminal in the Exercises folder created above. We are going to create our first django project here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On the terminal, type </a:t>
            </a:r>
            <a:r>
              <a:rPr lang="en-US">
                <a:highlight>
                  <a:srgbClr val="FFFF00"/>
                </a:highlight>
              </a:rPr>
              <a:t>django-admin startproject example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Navigate into the example project: cd example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Run the development server: </a:t>
            </a:r>
            <a:r>
              <a:rPr lang="en-US">
                <a:highlight>
                  <a:srgbClr val="FFFF00"/>
                </a:highlight>
              </a:rPr>
              <a:t>python manage.py runserver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Navigate to http://localhost:8000 on your browser.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Exercises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altLang="en-US"/>
              <a:t>Create a list of numbers from 1 to 10 and print only even numbers.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Write a function that takes a name as input and returns "Hello, !".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Write a program that asks for a user's age and prints if they are a minor or an adult.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Write a while loop that prints numbers from 5 to 0.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Use the `math` module to compute the square root of a number entered by the user.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Use a regular expression to extract all email addresses from a given text.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-108585" y="8255"/>
            <a:ext cx="9361805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Python Syntax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Python is a dynamically-typed language i.e. a variable does not need to be declared with a type and one variable can take on different data types.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Python code is written and executed line by line. We typically separate different instructions with lines but semicolons are also valid.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It uses indentation instead of curly brackets for code blocks.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Python promotes code readability and ease of understanding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Lists and tuples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List</a:t>
            </a:r>
            <a:endParaRPr lang="en-US"/>
          </a:p>
          <a:p>
            <a:pPr lvl="1" algn="l"/>
            <a:r>
              <a:rPr lang="en-US"/>
              <a:t>An ordered, mutable collection of elements (the list’s structure can be modified after it has been created)</a:t>
            </a:r>
            <a:endParaRPr lang="en-US"/>
          </a:p>
          <a:p>
            <a:pPr lvl="1" algn="l"/>
            <a:r>
              <a:rPr lang="en-US"/>
              <a:t>Has methods for adding and removing elements (append, extend, pop, etc.)</a:t>
            </a:r>
            <a:endParaRPr lang="en-US"/>
          </a:p>
          <a:p>
            <a:pPr lvl="1" algn="l"/>
            <a:endParaRPr lang="en-US"/>
          </a:p>
          <a:p>
            <a:pPr lvl="0" algn="l"/>
            <a:endParaRPr lang="en-US"/>
          </a:p>
          <a:p>
            <a:pPr lvl="0" algn="l"/>
            <a:endParaRPr lang="en-US"/>
          </a:p>
          <a:p>
            <a:pPr lvl="0" algn="l"/>
            <a:endParaRPr lang="en-US"/>
          </a:p>
          <a:p>
            <a:pPr lvl="0" algn="l"/>
            <a:r>
              <a:rPr lang="en-US"/>
              <a:t>Tuples</a:t>
            </a:r>
            <a:endParaRPr lang="en-US"/>
          </a:p>
          <a:p>
            <a:pPr lvl="1" algn="l"/>
            <a:r>
              <a:rPr lang="en-US"/>
              <a:t>An immutable ordered collection of elements (cannot be modified after creation, to put it simply)</a:t>
            </a:r>
            <a:endParaRPr lang="en-US"/>
          </a:p>
          <a:p>
            <a:pPr lvl="1" algn="l"/>
            <a:endParaRPr lang="en-US"/>
          </a:p>
          <a:p>
            <a:pPr lvl="1" algn="l"/>
            <a:endParaRPr lang="en-US"/>
          </a:p>
          <a:p>
            <a:pPr lvl="0" algn="l"/>
            <a:endParaRPr lang="en-US"/>
          </a:p>
          <a:p>
            <a:pPr marL="139700" lvl="0" indent="0" algn="l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211705"/>
            <a:ext cx="4667250" cy="684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839845"/>
            <a:ext cx="31337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Sets and dictionaries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Sets</a:t>
            </a:r>
            <a:endParaRPr lang="en-US"/>
          </a:p>
          <a:p>
            <a:pPr lvl="1" algn="l"/>
            <a:r>
              <a:rPr lang="en-US"/>
              <a:t>An unordered collection of unique elements</a:t>
            </a:r>
            <a:endParaRPr lang="en-US"/>
          </a:p>
          <a:p>
            <a:pPr lvl="1" algn="l"/>
            <a:r>
              <a:rPr lang="en-US"/>
              <a:t>Can be created from other iterables like lists, strings and tuples</a:t>
            </a:r>
            <a:endParaRPr lang="en-US"/>
          </a:p>
          <a:p>
            <a:pPr marL="596900" lvl="1" indent="0" algn="l">
              <a:buNone/>
            </a:pPr>
            <a:endParaRPr lang="en-US"/>
          </a:p>
          <a:p>
            <a:pPr lvl="1" algn="l"/>
            <a:endParaRPr lang="en-US"/>
          </a:p>
          <a:p>
            <a:pPr lvl="1" algn="l"/>
            <a:endParaRPr lang="en-US"/>
          </a:p>
          <a:p>
            <a:pPr lvl="1" algn="l"/>
            <a:endParaRPr lang="en-US"/>
          </a:p>
          <a:p>
            <a:pPr lvl="0" algn="l"/>
            <a:endParaRPr lang="en-US"/>
          </a:p>
          <a:p>
            <a:pPr lvl="0" algn="l"/>
            <a:r>
              <a:rPr lang="en-US"/>
              <a:t>Dictionaries</a:t>
            </a:r>
            <a:endParaRPr lang="en-US"/>
          </a:p>
          <a:p>
            <a:pPr lvl="1" algn="l"/>
            <a:r>
              <a:rPr lang="en-US"/>
              <a:t>Store key-value pairs. The key can only be </a:t>
            </a:r>
            <a:r>
              <a:rPr lang="en-US" b="1"/>
              <a:t>hashable </a:t>
            </a:r>
            <a:r>
              <a:rPr lang="en-US"/>
              <a:t>data types like numbers, strings or tuples.</a:t>
            </a:r>
            <a:endParaRPr lang="en-US"/>
          </a:p>
          <a:p>
            <a:pPr lvl="1" algn="l"/>
            <a:r>
              <a:rPr lang="en-US"/>
              <a:t>The values can be any Python object</a:t>
            </a:r>
            <a:endParaRPr lang="en-US"/>
          </a:p>
          <a:p>
            <a:pPr lvl="1" algn="l"/>
            <a:endParaRPr lang="en-US"/>
          </a:p>
          <a:p>
            <a:pPr lvl="1" algn="l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4011295"/>
            <a:ext cx="572452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55" y="2037715"/>
            <a:ext cx="4094480" cy="92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Conditionals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Conditional statements control the flow of execution</a:t>
            </a:r>
            <a:endParaRPr lang="en-US"/>
          </a:p>
          <a:p>
            <a:pPr marL="139700" indent="0" algn="l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1730375"/>
            <a:ext cx="585787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Loops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lvl="0" algn="l"/>
            <a:r>
              <a:rPr lang="en-US"/>
              <a:t>Python offers for loops and while loops. You can also add an else statement to the end of a loop.</a:t>
            </a:r>
            <a:endParaRPr lang="en-US"/>
          </a:p>
          <a:p>
            <a:pPr lvl="0" algn="l"/>
            <a:r>
              <a:rPr lang="en-US"/>
              <a:t>Both loops support break and continue.</a:t>
            </a:r>
            <a:endParaRPr lang="en-US"/>
          </a:p>
        </p:txBody>
      </p:sp>
      <p:sp>
        <p:nvSpPr>
          <p:cNvPr id="6" name="Text Placeholder 2"/>
          <p:cNvSpPr/>
          <p:nvPr/>
        </p:nvSpPr>
        <p:spPr>
          <a:xfrm>
            <a:off x="847090" y="1917065"/>
            <a:ext cx="3724910" cy="3276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139700" lvl="0" indent="0" algn="l">
              <a:buNone/>
            </a:pPr>
            <a:r>
              <a:rPr lang="en-US"/>
              <a:t>For loop </a:t>
            </a:r>
            <a:endParaRPr lang="en-US"/>
          </a:p>
          <a:p>
            <a:pPr marL="139700" lvl="0" indent="0" algn="l">
              <a:buNone/>
            </a:pPr>
            <a:endParaRPr lang="en-US"/>
          </a:p>
        </p:txBody>
      </p:sp>
      <p:sp>
        <p:nvSpPr>
          <p:cNvPr id="7" name="Text Placeholder 2"/>
          <p:cNvSpPr/>
          <p:nvPr/>
        </p:nvSpPr>
        <p:spPr>
          <a:xfrm>
            <a:off x="4572000" y="1917065"/>
            <a:ext cx="3978910" cy="3276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139700" lvl="0" indent="0" algn="l">
              <a:buNone/>
            </a:pPr>
            <a:r>
              <a:rPr lang="en-US"/>
              <a:t>While loop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437130"/>
            <a:ext cx="3578860" cy="1998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2454910"/>
            <a:ext cx="357822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0090" y="1216025"/>
            <a:ext cx="3426460" cy="327660"/>
          </a:xfrm>
        </p:spPr>
        <p:txBody>
          <a:bodyPr/>
          <a:p>
            <a:pPr lvl="0" algn="l"/>
            <a:r>
              <a:rPr lang="en-US"/>
              <a:t>Functions allow code reusability</a:t>
            </a:r>
            <a:endParaRPr lang="en-US"/>
          </a:p>
          <a:p>
            <a:pPr lvl="0" algn="l"/>
            <a:r>
              <a:rPr lang="en-US"/>
              <a:t>Python functions can accept 0 or more arguments and even permit the use of placeholders (*args, **kwargs)</a:t>
            </a:r>
            <a:endParaRPr lang="en-US"/>
          </a:p>
          <a:p>
            <a:pPr lvl="0" algn="l"/>
            <a:r>
              <a:rPr lang="en-US"/>
              <a:t>Functions can also return multiple values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1203325"/>
            <a:ext cx="4185920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24375" y="1483508"/>
            <a:ext cx="4697100" cy="2175900"/>
          </a:xfrm>
        </p:spPr>
        <p:txBody>
          <a:bodyPr/>
          <a:p>
            <a:r>
              <a:rPr lang="en-US"/>
              <a:t>Django Installation and Setup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Django Installation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Before getting started, please create a new folder on your computer for this course titled </a:t>
            </a:r>
            <a:r>
              <a:rPr lang="en-US">
                <a:highlight>
                  <a:srgbClr val="FFFF00"/>
                </a:highlight>
              </a:rPr>
              <a:t>Advanced_OOP</a:t>
            </a:r>
            <a:r>
              <a:rPr lang="en-US"/>
              <a:t>. Please take note of where this folder is located.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Now open a terminal and type the pip command to install django: </a:t>
            </a:r>
            <a:r>
              <a:rPr lang="en-US">
                <a:highlight>
                  <a:srgbClr val="FFFF00"/>
                </a:highlight>
              </a:rPr>
              <a:t>pip install django </a:t>
            </a:r>
            <a:r>
              <a:rPr lang="en-US"/>
              <a:t>or </a:t>
            </a:r>
            <a:r>
              <a:rPr lang="en-US">
                <a:highlight>
                  <a:srgbClr val="FFFF00"/>
                </a:highlight>
              </a:rPr>
              <a:t>python -m pip install django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Once installation has successfully completed, check the version: </a:t>
            </a:r>
            <a:r>
              <a:rPr lang="en-US">
                <a:highlight>
                  <a:srgbClr val="FFFF00"/>
                </a:highlight>
              </a:rPr>
              <a:t>django-admin --version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If the above check doesn’t work, try </a:t>
            </a:r>
            <a:endParaRPr lang="en-US"/>
          </a:p>
          <a:p>
            <a:pPr lvl="1" algn="l"/>
            <a:r>
              <a:rPr lang="en-US"/>
              <a:t>running </a:t>
            </a:r>
            <a:r>
              <a:rPr lang="en-US">
                <a:highlight>
                  <a:srgbClr val="FFFF00"/>
                </a:highlight>
              </a:rPr>
              <a:t>python -m django-admin --version</a:t>
            </a:r>
            <a:r>
              <a:rPr lang="en-US"/>
              <a:t> instead</a:t>
            </a:r>
            <a:endParaRPr lang="en-US"/>
          </a:p>
          <a:p>
            <a:pPr lvl="1" algn="l"/>
            <a:r>
              <a:rPr lang="en-US"/>
              <a:t>opening a python shell and importing django</a:t>
            </a:r>
            <a:endParaRPr lang="en-US"/>
          </a:p>
          <a:p>
            <a:pPr lvl="1"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Simple Light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363E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2879</Words>
  <Application>WPS Presentation</Application>
  <PresentationFormat/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SimSun</vt:lpstr>
      <vt:lpstr>Wingdings</vt:lpstr>
      <vt:lpstr>Arial</vt:lpstr>
      <vt:lpstr>Plus Jakarta Sans</vt:lpstr>
      <vt:lpstr>Inter</vt:lpstr>
      <vt:lpstr>Nunito Light</vt:lpstr>
      <vt:lpstr>Segoe Print</vt:lpstr>
      <vt:lpstr>DM Sans</vt:lpstr>
      <vt:lpstr>Plus Jakarta Sans Medium</vt:lpstr>
      <vt:lpstr>Inter Light</vt:lpstr>
      <vt:lpstr>Proxima Nova</vt:lpstr>
      <vt:lpstr>Anaheim</vt:lpstr>
      <vt:lpstr>Microsoft YaHei</vt:lpstr>
      <vt:lpstr>Arial Unicode MS</vt:lpstr>
      <vt:lpstr>Inter Medium</vt:lpstr>
      <vt:lpstr>DM Sans Medium</vt:lpstr>
      <vt:lpstr>Lato</vt:lpstr>
      <vt:lpstr>Calibri</vt:lpstr>
      <vt:lpstr>Amatic SC</vt:lpstr>
      <vt:lpstr>Roboto Medium</vt:lpstr>
      <vt:lpstr>Tips to Design Effective Diagrams for Education by Slidesgo</vt:lpstr>
      <vt:lpstr>Tips to Design Effective Diagrams for Education</vt:lpstr>
      <vt:lpstr>PowerPoint 演示文稿</vt:lpstr>
      <vt:lpstr>Python Syntax</vt:lpstr>
      <vt:lpstr>PowerPoint 演示文稿</vt:lpstr>
      <vt:lpstr>PowerPoint 演示文稿</vt:lpstr>
      <vt:lpstr>Sets and dictionaries</vt:lpstr>
      <vt:lpstr>Loops</vt:lpstr>
      <vt:lpstr>PowerPoint 演示文稿</vt:lpstr>
      <vt:lpstr>PowerPoint 演示文稿</vt:lpstr>
      <vt:lpstr>Django Installation</vt:lpstr>
      <vt:lpstr>Creating a Django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Review</dc:title>
  <dc:creator/>
  <cp:lastModifiedBy>Jamie</cp:lastModifiedBy>
  <cp:revision>16</cp:revision>
  <dcterms:created xsi:type="dcterms:W3CDTF">2025-03-09T19:56:24Z</dcterms:created>
  <dcterms:modified xsi:type="dcterms:W3CDTF">2025-03-09T20:45:21Z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DF19ABECFF8A4CE7952A62E6B4ABF613_12</vt:lpwstr>
  </property>
  <property fmtid="{D5CDD505-2E9C-101B-9397-08002B2CF9AE}" pid="3" name="KSOProductBuildVer">
    <vt:lpwstr>1033-12.2.0.19805</vt:lpwstr>
  </property>
</Properties>
</file>