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2" r:id="rId5"/>
    <p:sldId id="325" r:id="rId6"/>
    <p:sldId id="345" r:id="rId7"/>
    <p:sldId id="347" r:id="rId8"/>
    <p:sldId id="346" r:id="rId9"/>
    <p:sldId id="313" r:id="rId10"/>
    <p:sldId id="348" r:id="rId11"/>
    <p:sldId id="339" r:id="rId12"/>
    <p:sldId id="349" r:id="rId13"/>
    <p:sldId id="350" r:id="rId14"/>
    <p:sldId id="351" r:id="rId15"/>
    <p:sldId id="352" r:id="rId16"/>
    <p:sldId id="354" r:id="rId17"/>
    <p:sldId id="355" r:id="rId18"/>
    <p:sldId id="356" r:id="rId19"/>
    <p:sldId id="353" r:id="rId20"/>
    <p:sldId id="357" r:id="rId21"/>
    <p:sldId id="360" r:id="rId22"/>
    <p:sldId id="322" r:id="rId23"/>
  </p:sldIdLst>
  <p:sldSz cx="9144000" cy="5143500" type="screen16x9"/>
  <p:notesSz cx="6858000" cy="9144000"/>
  <p:embeddedFontLst>
    <p:embeddedFont>
      <p:font typeface="Plus Jakarta Sans"/>
      <p:regular r:id="rId27"/>
    </p:embeddedFont>
    <p:embeddedFont>
      <p:font typeface="Inter" panose="02000503000000020004"/>
      <p:regular r:id="rId28"/>
    </p:embeddedFont>
    <p:embeddedFont>
      <p:font typeface="Nunito Light"/>
      <p:regular r:id="rId29"/>
    </p:embeddedFont>
    <p:embeddedFont>
      <p:font typeface="DM Sans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>
            <a:spLocks noGrp="1"/>
          </p:cNvSpPr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>
            <a:spLocks noGrp="1"/>
          </p:cNvSpPr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>
            <a:spLocks noGrp="1"/>
          </p:cNvSpPr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>
            <a:spLocks noGrp="1"/>
          </p:cNvSpPr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8" name="Google Shape;268;p13"/>
          <p:cNvSpPr txBox="1">
            <a:spLocks noGrp="1"/>
          </p:cNvSpPr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9" name="Google Shape;269;p13"/>
          <p:cNvSpPr txBox="1">
            <a:spLocks noGrp="1"/>
          </p:cNvSpPr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0" name="Google Shape;270;p13"/>
          <p:cNvSpPr txBox="1">
            <a:spLocks noGrp="1"/>
          </p:cNvSpPr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1" name="Google Shape;271;p13"/>
          <p:cNvSpPr txBox="1">
            <a:spLocks noGrp="1"/>
          </p:cNvSpPr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2" name="Google Shape;272;p13"/>
          <p:cNvSpPr txBox="1">
            <a:spLocks noGrp="1"/>
          </p:cNvSpPr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96" name="Google Shape;29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>
            <a:spLocks noGrp="1"/>
          </p:cNvSpPr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9" name="Google Shape;299;p14"/>
          <p:cNvSpPr txBox="1">
            <a:spLocks noGrp="1"/>
          </p:cNvSpPr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71" name="Google Shape;3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35" name="Google Shape;43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>
            <a:spLocks noGrp="1"/>
          </p:cNvSpPr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8" name="Google Shape;438;p18"/>
          <p:cNvSpPr txBox="1">
            <a:spLocks noGrp="1"/>
          </p:cNvSpPr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8"/>
          <p:cNvSpPr>
            <a:spLocks noGrp="1"/>
          </p:cNvSpPr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1" name="Google Shape;481;p20"/>
          <p:cNvSpPr txBox="1">
            <a:spLocks noGrp="1"/>
          </p:cNvSpPr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9" name="Google Shape;529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" name="Google Shape;555;p23"/>
          <p:cNvSpPr txBox="1">
            <a:spLocks noGrp="1"/>
          </p:cNvSpPr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24"/>
          <p:cNvSpPr txBox="1">
            <a:spLocks noGrp="1"/>
          </p:cNvSpPr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24"/>
          <p:cNvSpPr txBox="1">
            <a:spLocks noGrp="1"/>
          </p:cNvSpPr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4"/>
          <p:cNvSpPr txBox="1">
            <a:spLocks noGrp="1"/>
          </p:cNvSpPr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88" name="Google Shape;588;p24"/>
          <p:cNvSpPr txBox="1">
            <a:spLocks noGrp="1"/>
          </p:cNvSpPr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0" name="Google Shape;620;p25"/>
          <p:cNvSpPr txBox="1">
            <a:spLocks noGrp="1"/>
          </p:cNvSpPr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5"/>
          <p:cNvSpPr txBox="1">
            <a:spLocks noGrp="1"/>
          </p:cNvSpPr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7" name="Google Shape;647;p26"/>
          <p:cNvSpPr txBox="1">
            <a:spLocks noGrp="1"/>
          </p:cNvSpPr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6"/>
          <p:cNvSpPr txBox="1">
            <a:spLocks noGrp="1"/>
          </p:cNvSpPr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6"/>
          <p:cNvSpPr txBox="1">
            <a:spLocks noGrp="1"/>
          </p:cNvSpPr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6"/>
          <p:cNvSpPr txBox="1">
            <a:spLocks noGrp="1"/>
          </p:cNvSpPr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1" name="Google Shape;651;p26"/>
          <p:cNvSpPr txBox="1">
            <a:spLocks noGrp="1"/>
          </p:cNvSpPr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2" name="Google Shape;652;p26"/>
          <p:cNvSpPr txBox="1">
            <a:spLocks noGrp="1"/>
          </p:cNvSpPr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2" name="Google Shape;692;p27"/>
          <p:cNvSpPr txBox="1">
            <a:spLocks noGrp="1"/>
          </p:cNvSpPr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7"/>
          <p:cNvSpPr txBox="1">
            <a:spLocks noGrp="1"/>
          </p:cNvSpPr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7"/>
          <p:cNvSpPr txBox="1">
            <a:spLocks noGrp="1"/>
          </p:cNvSpPr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7"/>
          <p:cNvSpPr txBox="1">
            <a:spLocks noGrp="1"/>
          </p:cNvSpPr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27"/>
          <p:cNvSpPr txBox="1">
            <a:spLocks noGrp="1"/>
          </p:cNvSpPr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7" name="Google Shape;697;p27"/>
          <p:cNvSpPr txBox="1">
            <a:spLocks noGrp="1"/>
          </p:cNvSpPr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8" name="Google Shape;698;p27"/>
          <p:cNvSpPr txBox="1">
            <a:spLocks noGrp="1"/>
          </p:cNvSpPr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9" name="Google Shape;699;p27"/>
          <p:cNvSpPr txBox="1">
            <a:spLocks noGrp="1"/>
          </p:cNvSpPr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28"/>
          <p:cNvSpPr txBox="1">
            <a:spLocks noGrp="1"/>
          </p:cNvSpPr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28"/>
          <p:cNvSpPr txBox="1">
            <a:spLocks noGrp="1"/>
          </p:cNvSpPr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28"/>
          <p:cNvSpPr txBox="1">
            <a:spLocks noGrp="1"/>
          </p:cNvSpPr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28"/>
          <p:cNvSpPr txBox="1">
            <a:spLocks noGrp="1"/>
          </p:cNvSpPr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8"/>
          <p:cNvSpPr txBox="1">
            <a:spLocks noGrp="1"/>
          </p:cNvSpPr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8"/>
          <p:cNvSpPr txBox="1">
            <a:spLocks noGrp="1"/>
          </p:cNvSpPr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4" name="Google Shape;744;p28"/>
          <p:cNvSpPr txBox="1">
            <a:spLocks noGrp="1"/>
          </p:cNvSpPr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5" name="Google Shape;745;p28"/>
          <p:cNvSpPr txBox="1">
            <a:spLocks noGrp="1"/>
          </p:cNvSpPr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6" name="Google Shape;746;p28"/>
          <p:cNvSpPr txBox="1">
            <a:spLocks noGrp="1"/>
          </p:cNvSpPr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7" name="Google Shape;747;p28"/>
          <p:cNvSpPr txBox="1">
            <a:spLocks noGrp="1"/>
          </p:cNvSpPr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8" name="Google Shape;748;p28"/>
          <p:cNvSpPr txBox="1">
            <a:spLocks noGrp="1"/>
          </p:cNvSpPr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>
            <a:spLocks noGrp="1"/>
          </p:cNvSpPr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>
            <a:spLocks noGrp="1"/>
          </p:cNvSpPr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9" name="Google Shape;779;p29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>
            <a:spLocks noGrp="1"/>
          </p:cNvSpPr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29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>
            <a:spLocks noGrp="1"/>
          </p:cNvSpPr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>
            <a:spLocks noGrp="1"/>
          </p:cNvSpPr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>
            <a:spLocks noGrp="1"/>
          </p:cNvSpPr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0"/>
          <p:cNvSpPr txBox="1">
            <a:spLocks noGrp="1"/>
          </p:cNvSpPr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0" name="Google Shape;810;p30"/>
          <p:cNvSpPr txBox="1">
            <a:spLocks noGrp="1"/>
          </p:cNvSpPr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>
            <a:spLocks noGrp="1"/>
          </p:cNvSpPr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2" name="Google Shape;812;p30"/>
          <p:cNvSpPr txBox="1">
            <a:spLocks noGrp="1"/>
          </p:cNvSpPr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3" name="Google Shape;813;p30"/>
          <p:cNvSpPr txBox="1">
            <a:spLocks noGrp="1"/>
          </p:cNvSpPr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>
            <a:spLocks noGrp="1"/>
          </p:cNvSpPr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5" name="Google Shape;815;p30"/>
          <p:cNvSpPr txBox="1">
            <a:spLocks noGrp="1"/>
          </p:cNvSpPr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6" name="Google Shape;816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2" name="Google Shape;842;p31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-12" y="735963"/>
            <a:ext cx="9144000" cy="3671550"/>
            <a:chOff x="-12" y="735963"/>
            <a:chExt cx="9144000" cy="367155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8449813" y="735963"/>
              <a:ext cx="694175" cy="1498200"/>
              <a:chOff x="8449813" y="735963"/>
              <a:chExt cx="694175" cy="1498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8449813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449813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796888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8796888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8449813" y="2909313"/>
              <a:ext cx="694175" cy="1498200"/>
              <a:chOff x="8449813" y="2909313"/>
              <a:chExt cx="694175" cy="149820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8449813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8449813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796888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796888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-12" y="735963"/>
              <a:ext cx="694175" cy="1498200"/>
              <a:chOff x="-12" y="735963"/>
              <a:chExt cx="694175" cy="1498200"/>
            </a:xfrm>
          </p:grpSpPr>
          <p:sp>
            <p:nvSpPr>
              <p:cNvPr id="171" name="Google Shape;171;p8"/>
              <p:cNvSpPr/>
              <p:nvPr/>
            </p:nvSpPr>
            <p:spPr>
              <a:xfrm flipH="1">
                <a:off x="-12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flipH="1">
                <a:off x="-12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 flipH="1">
                <a:off x="4113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flipH="1">
                <a:off x="4113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-12" y="2909313"/>
              <a:ext cx="694175" cy="1498200"/>
              <a:chOff x="-12" y="2909313"/>
              <a:chExt cx="694175" cy="1498200"/>
            </a:xfrm>
          </p:grpSpPr>
          <p:sp>
            <p:nvSpPr>
              <p:cNvPr id="176" name="Google Shape;176;p8"/>
              <p:cNvSpPr/>
              <p:nvPr/>
            </p:nvSpPr>
            <p:spPr>
              <a:xfrm flipH="1">
                <a:off x="-12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 flipH="1">
                <a:off x="-12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flipH="1">
                <a:off x="4113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flipH="1">
                <a:off x="4113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>
            <a:spLocks noGrp="1"/>
          </p:cNvSpPr>
          <p:nvPr>
            <p:ph type="ctrTitle"/>
          </p:nvPr>
        </p:nvSpPr>
        <p:spPr>
          <a:xfrm>
            <a:off x="724375" y="179338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0"/>
              <a:t>CHAPTER 3: Other Construction and Destruction Techniques, Operator Overloading</a:t>
            </a:r>
            <a:endParaRPr lang="en-US" altLang="en-GB" sz="3200" b="0"/>
          </a:p>
        </p:txBody>
      </p:sp>
      <p:grpSp>
        <p:nvGrpSpPr>
          <p:cNvPr id="924" name="Google Shape;924;p37"/>
          <p:cNvGrpSpPr/>
          <p:nvPr/>
        </p:nvGrpSpPr>
        <p:grpSpPr>
          <a:xfrm>
            <a:off x="4163585" y="-210137"/>
            <a:ext cx="4830015" cy="5613288"/>
            <a:chOff x="4163585" y="-210137"/>
            <a:chExt cx="4830015" cy="5613288"/>
          </a:xfrm>
        </p:grpSpPr>
        <p:grpSp>
          <p:nvGrpSpPr>
            <p:cNvPr id="925" name="Google Shape;925;p37"/>
            <p:cNvGrpSpPr/>
            <p:nvPr/>
          </p:nvGrpSpPr>
          <p:grpSpPr>
            <a:xfrm flipH="1">
              <a:off x="7080975" y="2115256"/>
              <a:ext cx="911691" cy="912987"/>
              <a:chOff x="2751838" y="727063"/>
              <a:chExt cx="738750" cy="739800"/>
            </a:xfrm>
          </p:grpSpPr>
          <p:sp>
            <p:nvSpPr>
              <p:cNvPr id="926" name="Google Shape;926;p37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 rot="5400000" flipH="1">
              <a:off x="6370163" y="3854400"/>
              <a:ext cx="1499225" cy="1499200"/>
              <a:chOff x="6581450" y="2637538"/>
              <a:chExt cx="1499225" cy="1499200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494375" y="735963"/>
              <a:ext cx="1499225" cy="1498200"/>
              <a:chOff x="1416625" y="2290438"/>
              <a:chExt cx="1499225" cy="1498200"/>
            </a:xfrm>
          </p:grpSpPr>
          <p:sp>
            <p:nvSpPr>
              <p:cNvPr id="939" name="Google Shape;93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37"/>
            <p:cNvGrpSpPr/>
            <p:nvPr/>
          </p:nvGrpSpPr>
          <p:grpSpPr>
            <a:xfrm>
              <a:off x="7494375" y="2909313"/>
              <a:ext cx="1499225" cy="1498200"/>
              <a:chOff x="1416625" y="2290438"/>
              <a:chExt cx="1499225" cy="1498200"/>
            </a:xfrm>
          </p:grpSpPr>
          <p:sp>
            <p:nvSpPr>
              <p:cNvPr id="949" name="Google Shape;94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8" name="Google Shape;958;p37"/>
            <p:cNvGrpSpPr/>
            <p:nvPr/>
          </p:nvGrpSpPr>
          <p:grpSpPr>
            <a:xfrm rot="5400000">
              <a:off x="6370163" y="-210125"/>
              <a:ext cx="1499225" cy="1499200"/>
              <a:chOff x="6581450" y="2637538"/>
              <a:chExt cx="1499225" cy="1499200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6" name="Google Shape;966;p37"/>
            <p:cNvGrpSpPr/>
            <p:nvPr/>
          </p:nvGrpSpPr>
          <p:grpSpPr>
            <a:xfrm rot="-2700246" flipH="1">
              <a:off x="6587407" y="1625361"/>
              <a:ext cx="504327" cy="504327"/>
              <a:chOff x="3490600" y="4349100"/>
              <a:chExt cx="509775" cy="509775"/>
            </a:xfrm>
          </p:grpSpPr>
          <p:sp>
            <p:nvSpPr>
              <p:cNvPr id="967" name="Google Shape;967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 rot="-2700246" flipH="1">
              <a:off x="6587407" y="3013811"/>
              <a:ext cx="504327" cy="504327"/>
              <a:chOff x="3490600" y="4349100"/>
              <a:chExt cx="509775" cy="509775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 rot="-2699423">
              <a:off x="5786306" y="965922"/>
              <a:ext cx="644620" cy="644584"/>
              <a:chOff x="3490600" y="4349100"/>
              <a:chExt cx="509775" cy="509775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5421581" y="3456607"/>
              <a:ext cx="951558" cy="950908"/>
              <a:chOff x="1416625" y="2290438"/>
              <a:chExt cx="1499225" cy="1498200"/>
            </a:xfrm>
          </p:grpSpPr>
          <p:sp>
            <p:nvSpPr>
              <p:cNvPr id="985" name="Google Shape;985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4" name="Google Shape;994;p37"/>
            <p:cNvGrpSpPr/>
            <p:nvPr/>
          </p:nvGrpSpPr>
          <p:grpSpPr>
            <a:xfrm rot="8100695">
              <a:off x="4311348" y="4542273"/>
              <a:ext cx="713217" cy="713217"/>
              <a:chOff x="3490600" y="4349100"/>
              <a:chExt cx="509775" cy="509775"/>
            </a:xfrm>
          </p:grpSpPr>
          <p:sp>
            <p:nvSpPr>
              <p:cNvPr id="995" name="Google Shape;995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Destruction techniques - __del__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altLang="en-US"/>
              <a:t>We’ll modify our class created above by creating a class attribute and destructor method.</a:t>
            </a:r>
            <a:endParaRPr lang="en-US" altLang="en-US"/>
          </a:p>
          <a:p>
            <a:pPr lvl="0" algn="l"/>
            <a:endParaRPr lang="en-US" altLang="en-US"/>
          </a:p>
          <a:p>
            <a:pPr lvl="0" algn="l"/>
            <a:r>
              <a:rPr lang="en-US" altLang="en-US"/>
              <a:t>The class method should be called count, with initial value 0.</a:t>
            </a:r>
            <a:endParaRPr lang="en-US" altLang="en-US"/>
          </a:p>
          <a:p>
            <a:pPr lvl="0" algn="l"/>
            <a:endParaRPr lang="en-US" altLang="en-US"/>
          </a:p>
          <a:p>
            <a:pPr lvl="0" algn="l"/>
            <a:r>
              <a:rPr lang="en-US" altLang="en-US"/>
              <a:t>Add this line to the end of the __init__ method of the MyClass class: self.__class__.count += 1. This increases the count by 1 every time a new object is created.</a:t>
            </a:r>
            <a:endParaRPr lang="en-US" altLang="en-US"/>
          </a:p>
          <a:p>
            <a:pPr lvl="0" algn="l"/>
            <a:endParaRPr lang="en-US" altLang="en-US"/>
          </a:p>
          <a:p>
            <a:pPr lvl="0" algn="l"/>
            <a:r>
              <a:rPr lang="en-US" altLang="en-US"/>
              <a:t>Add the following __del__ method to the class.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3877310"/>
            <a:ext cx="46005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Destruction techniques - __del__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altLang="en-US"/>
              <a:t>The class should look like this at the end</a:t>
            </a:r>
            <a:endParaRPr lang="en-US" altLang="en-US"/>
          </a:p>
          <a:p>
            <a:pPr lvl="0" algn="l"/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1562100"/>
            <a:ext cx="718185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Destruction techniques - context managers</a:t>
            </a:r>
            <a:endParaRPr lang="en-US" sz="28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dirty="0">
                <a:sym typeface="+mn-ea"/>
              </a:rPr>
              <a:t>Context managers allow to allocate and release resources. They are typically used with the `</a:t>
            </a:r>
            <a:r>
              <a:rPr lang="en-US" b="1" dirty="0">
                <a:sym typeface="+mn-ea"/>
              </a:rPr>
              <a:t>with`</a:t>
            </a:r>
            <a:r>
              <a:rPr lang="en-US" dirty="0">
                <a:sym typeface="+mn-ea"/>
              </a:rPr>
              <a:t> statement</a:t>
            </a:r>
            <a:endParaRPr lang="en-US" dirty="0">
              <a:sym typeface="+mn-ea"/>
            </a:endParaRPr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r>
              <a:rPr lang="en-US" dirty="0">
                <a:sym typeface="+mn-ea"/>
              </a:rPr>
              <a:t>Context managers are created by implementing two special methods: __enter__() and __exit__()</a:t>
            </a:r>
            <a:endParaRPr lang="en-US" dirty="0">
              <a:sym typeface="+mn-ea"/>
            </a:endParaRPr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r>
              <a:rPr lang="en-US" dirty="0">
                <a:sym typeface="+mn-ea"/>
              </a:rPr>
              <a:t>Resources are automatically released when exiting the `</a:t>
            </a:r>
            <a:r>
              <a:rPr lang="en-US" b="1" dirty="0">
                <a:sym typeface="+mn-ea"/>
              </a:rPr>
              <a:t>with</a:t>
            </a:r>
            <a:r>
              <a:rPr lang="en-US" dirty="0">
                <a:sym typeface="+mn-ea"/>
              </a:rPr>
              <a:t>` block, even if an exception occurs.</a:t>
            </a:r>
            <a:endParaRPr lang="en-US" dirty="0"/>
          </a:p>
          <a:p>
            <a:pPr lvl="0" algn="l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Destruction techniques - context managers</a:t>
            </a:r>
            <a:endParaRPr lang="en-US" sz="28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dirty="0">
                <a:sym typeface="+mn-ea"/>
              </a:rPr>
              <a:t>Context managers allow to allocate and release resources. They are typically used with the `</a:t>
            </a:r>
            <a:r>
              <a:rPr lang="en-US" b="1" dirty="0">
                <a:sym typeface="+mn-ea"/>
              </a:rPr>
              <a:t>with`</a:t>
            </a:r>
            <a:r>
              <a:rPr lang="en-US" dirty="0">
                <a:sym typeface="+mn-ea"/>
              </a:rPr>
              <a:t> statement</a:t>
            </a:r>
            <a:endParaRPr lang="en-US" dirty="0">
              <a:sym typeface="+mn-ea"/>
            </a:endParaRPr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r>
              <a:rPr lang="en-US" dirty="0">
                <a:sym typeface="+mn-ea"/>
              </a:rPr>
              <a:t>Context managers are created by implementing two special methods: __enter__() and __exit__()</a:t>
            </a:r>
            <a:endParaRPr lang="en-US" dirty="0">
              <a:sym typeface="+mn-ea"/>
            </a:endParaRPr>
          </a:p>
          <a:p>
            <a:pPr lvl="0" algn="l"/>
            <a:endParaRPr lang="en-US" dirty="0"/>
          </a:p>
          <a:p>
            <a:pPr lvl="0" algn="l"/>
            <a:endParaRPr lang="en-US" dirty="0"/>
          </a:p>
          <a:p>
            <a:pPr lvl="0" algn="l"/>
            <a:r>
              <a:rPr lang="en-US" dirty="0">
                <a:sym typeface="+mn-ea"/>
              </a:rPr>
              <a:t>Resources are automatically released when exiting the `</a:t>
            </a:r>
            <a:r>
              <a:rPr lang="en-US" b="1" dirty="0">
                <a:sym typeface="+mn-ea"/>
              </a:rPr>
              <a:t>with</a:t>
            </a:r>
            <a:r>
              <a:rPr lang="en-US" dirty="0">
                <a:sym typeface="+mn-ea"/>
              </a:rPr>
              <a:t>` block, even if an exception occurs.</a:t>
            </a:r>
            <a:endParaRPr lang="en-US" dirty="0">
              <a:sym typeface="+mn-ea"/>
            </a:endParaRPr>
          </a:p>
          <a:p>
            <a:pPr lvl="0" algn="l"/>
            <a:endParaRPr lang="en-US" dirty="0">
              <a:sym typeface="+mn-ea"/>
            </a:endParaRPr>
          </a:p>
          <a:p>
            <a:pPr lvl="0" algn="l"/>
            <a:r>
              <a:rPr lang="en-US" dirty="0">
                <a:sym typeface="+mn-ea"/>
              </a:rPr>
              <a:t>You can create your own context manager functionality by implementing the __enter__ and __exit__ methods in you class. It is a bit out of the scope of this class.</a:t>
            </a:r>
            <a:endParaRPr lang="en-US" dirty="0"/>
          </a:p>
          <a:p>
            <a:pPr lvl="0" algn="l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Destruction techniques - context managers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17716"/>
          <a:stretch>
            <a:fillRect/>
          </a:stretch>
        </p:blipFill>
        <p:spPr>
          <a:xfrm>
            <a:off x="720090" y="1165225"/>
            <a:ext cx="4757420" cy="3419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685" y="2186305"/>
            <a:ext cx="2562225" cy="7715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923280" y="175133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Destruction techniques - libraries</a:t>
            </a:r>
            <a:endParaRPr lang="en-US" sz="28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dirty="0">
                <a:sym typeface="+mn-ea"/>
              </a:rPr>
              <a:t>There are Python libraries designed for managing specific types of resources.</a:t>
            </a:r>
            <a:endParaRPr lang="en-US" dirty="0"/>
          </a:p>
          <a:p>
            <a:pPr lvl="0" algn="l"/>
            <a:endParaRPr lang="en-US" dirty="0"/>
          </a:p>
          <a:p>
            <a:pPr lvl="0" algn="l"/>
            <a:r>
              <a:rPr lang="en-US" dirty="0">
                <a:sym typeface="+mn-ea"/>
              </a:rPr>
              <a:t>Such as file handling (with open() for file I/O), database connections (</a:t>
            </a:r>
            <a:r>
              <a:rPr lang="en-US" dirty="0" err="1">
                <a:sym typeface="+mn-ea"/>
              </a:rPr>
              <a:t>contextlib.closing</a:t>
            </a:r>
            <a:r>
              <a:rPr lang="en-US" dirty="0">
                <a:sym typeface="+mn-ea"/>
              </a:rPr>
              <a:t>()) and networks sockets(</a:t>
            </a:r>
            <a:r>
              <a:rPr lang="en-US" dirty="0" err="1">
                <a:sym typeface="+mn-ea"/>
              </a:rPr>
              <a:t>socketserver</a:t>
            </a:r>
            <a:r>
              <a:rPr lang="en-US" dirty="0">
                <a:sym typeface="+mn-ea"/>
              </a:rPr>
              <a:t> module)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605" y="1655445"/>
            <a:ext cx="8860790" cy="1161415"/>
          </a:xfrm>
        </p:spPr>
        <p:txBody>
          <a:bodyPr/>
          <a:p>
            <a:r>
              <a:rPr lang="en-US" sz="5400"/>
              <a:t>Operator overloading</a:t>
            </a:r>
            <a:endParaRPr lang="en-US" sz="5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dunder methods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ym typeface="+mn-ea"/>
              </a:rPr>
              <a:t>Operator overloading</a:t>
            </a:r>
            <a:endParaRPr lang="en-US" sz="2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/>
            <a:r>
              <a:rPr lang="en-US" dirty="0">
                <a:sym typeface="+mn-ea"/>
              </a:rPr>
              <a:t>A type of compile-time polymorphism that allows developers to define custom behavior for built-in operators like +, -, *. /, ==, != etc. 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It is achieved by defining special methods with double underscore (dunder methods)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Each operator has a corresponding dunder method e.g. __add__() for +, __</a:t>
            </a:r>
            <a:r>
              <a:rPr lang="en-US" dirty="0" err="1">
                <a:sym typeface="+mn-ea"/>
              </a:rPr>
              <a:t>mul</a:t>
            </a:r>
            <a:r>
              <a:rPr lang="en-US" dirty="0">
                <a:sym typeface="+mn-ea"/>
              </a:rPr>
              <a:t>__() for *, and so on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Operator overloading is not passed down through inheritance, it needs to be explicitly defined for subclasses.</a:t>
            </a:r>
            <a:endParaRPr lang="en-US" dirty="0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ym typeface="+mn-ea"/>
              </a:rPr>
              <a:t>Operator overloading</a:t>
            </a:r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1160780"/>
            <a:ext cx="7851140" cy="32473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605" y="1655445"/>
            <a:ext cx="8860790" cy="1161415"/>
          </a:xfrm>
        </p:spPr>
        <p:txBody>
          <a:bodyPr/>
          <a:p>
            <a:r>
              <a:rPr lang="en-US" sz="5400"/>
              <a:t>Exercise</a:t>
            </a:r>
            <a:endParaRPr lang="en-US" sz="5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Factory methods, operator overloading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ym typeface="+mn-ea"/>
              </a:rPr>
              <a:t>Construction techniques</a:t>
            </a:r>
            <a:endParaRPr lang="en-US" dirty="0">
              <a:sym typeface="+mn-ea"/>
            </a:endParaRPr>
          </a:p>
          <a:p>
            <a:pPr lvl="1" algn="l"/>
            <a:r>
              <a:rPr lang="en-US" dirty="0">
                <a:sym typeface="+mn-ea"/>
              </a:rPr>
              <a:t>Factory methods</a:t>
            </a:r>
            <a:endParaRPr lang="en-US" dirty="0">
              <a:sym typeface="+mn-ea"/>
            </a:endParaRPr>
          </a:p>
          <a:p>
            <a:pPr lvl="1" algn="l"/>
            <a:r>
              <a:rPr lang="en-US" dirty="0">
                <a:sym typeface="+mn-ea"/>
              </a:rPr>
              <a:t>Object copying</a:t>
            </a:r>
            <a:endParaRPr lang="en-US" dirty="0"/>
          </a:p>
          <a:p>
            <a:pPr lvl="2"/>
            <a:endParaRPr lang="en-US" dirty="0"/>
          </a:p>
          <a:p>
            <a:pPr algn="l"/>
            <a:r>
              <a:rPr lang="en-US" dirty="0">
                <a:sym typeface="+mn-ea"/>
              </a:rPr>
              <a:t>Destruction techniques</a:t>
            </a:r>
            <a:endParaRPr lang="en-US" dirty="0">
              <a:sym typeface="+mn-ea"/>
            </a:endParaRPr>
          </a:p>
          <a:p>
            <a:pPr lvl="1" algn="l"/>
            <a:r>
              <a:rPr lang="en-US" dirty="0">
                <a:sym typeface="+mn-ea"/>
              </a:rPr>
              <a:t>Context managers</a:t>
            </a:r>
            <a:endParaRPr lang="en-US" dirty="0">
              <a:sym typeface="+mn-ea"/>
            </a:endParaRPr>
          </a:p>
          <a:p>
            <a:pPr lvl="1" algn="l"/>
            <a:r>
              <a:rPr lang="en-US" dirty="0">
                <a:sym typeface="+mn-ea"/>
              </a:rPr>
              <a:t>Resource management libraries</a:t>
            </a:r>
            <a:endParaRPr lang="en-US" dirty="0"/>
          </a:p>
          <a:p>
            <a:pPr lvl="1"/>
            <a:endParaRPr lang="en-US" dirty="0"/>
          </a:p>
          <a:p>
            <a:pPr algn="l"/>
            <a:r>
              <a:rPr lang="en-US" dirty="0">
                <a:sym typeface="+mn-ea"/>
              </a:rPr>
              <a:t>Operator overloading</a:t>
            </a:r>
            <a:endParaRPr lang="en-US" dirty="0"/>
          </a:p>
          <a:p>
            <a:pPr algn="l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-108585" y="8255"/>
            <a:ext cx="9361805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Construction Techniques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/>
              <a:t>The default way to create objects from classes is using the constructor (__init__) method.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dirty="0">
                <a:sym typeface="+mn-ea"/>
              </a:rPr>
              <a:t>Apart from constructors, there are other ways that instances can be created from classes.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These include; using factory methods and using object copying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Factory methods are class methods that return an instance of the class.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They provide flexibility in object creation by allowing different ways to create objects.</a:t>
            </a:r>
            <a:endParaRPr lang="en-US" dirty="0"/>
          </a:p>
          <a:p>
            <a:pPr algn="l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Construction Techniques - Factory method</a:t>
            </a:r>
            <a:endParaRPr lang="en-US" sz="280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/>
              <a:t>Factory method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728470"/>
            <a:ext cx="731520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ym typeface="+mn-ea"/>
              </a:rPr>
              <a:t>Construction Techniques - Object copying</a:t>
            </a:r>
            <a:endParaRPr lang="en-US" sz="2800"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altLang="en-US"/>
              <a:t>You can create an object from another existing object using copying. The copied object has the same attributes as the original</a:t>
            </a:r>
            <a:endParaRPr lang="en-US" altLang="en-US"/>
          </a:p>
          <a:p>
            <a:pPr lvl="0" algn="l"/>
            <a:endParaRPr lang="en-US" altLang="en-US"/>
          </a:p>
          <a:p>
            <a:pPr lvl="0" algn="l"/>
            <a:r>
              <a:rPr lang="en-US" altLang="en-US"/>
              <a:t>There are 2 types of copying, shallow (copy.copy()) and deep copying (copy.deepcopy()).</a:t>
            </a:r>
            <a:endParaRPr lang="en-US" altLang="en-US"/>
          </a:p>
          <a:p>
            <a:pPr lvl="0" algn="l"/>
            <a:endParaRPr lang="en-US" altLang="en-US"/>
          </a:p>
          <a:p>
            <a:pPr lvl="0" algn="l"/>
            <a:r>
              <a:rPr lang="en-US" altLang="en-US"/>
              <a:t>Add the following code to the end of the file with the code from the previous slide</a:t>
            </a:r>
            <a:endParaRPr lang="en-US" altLang="en-US"/>
          </a:p>
          <a:p>
            <a:pPr lvl="0" algn="l"/>
            <a:endParaRPr lang="en-US" altLang="en-US"/>
          </a:p>
          <a:p>
            <a:pPr lvl="0" algn="l"/>
            <a:r>
              <a:rPr lang="en-US" altLang="en-US"/>
              <a:t>The code is meant to illustrate the difference in behavior when shallow copying and deep copying objects with mutable attributes.</a:t>
            </a:r>
            <a:endParaRPr lang="en-US" altLang="en-US"/>
          </a:p>
          <a:p>
            <a:pPr lvl="0" algn="l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292625"/>
            <a:ext cx="7704000" cy="572700"/>
          </a:xfrm>
        </p:spPr>
        <p:txBody>
          <a:bodyPr/>
          <a:lstStyle/>
          <a:p>
            <a:r>
              <a:rPr lang="en-US" sz="2800">
                <a:sym typeface="+mn-ea"/>
              </a:rPr>
              <a:t>Construction Techniques - Object copying</a:t>
            </a:r>
            <a:endParaRPr lang="en-US" sz="280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610" y="867410"/>
            <a:ext cx="801878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ym typeface="+mn-ea"/>
              </a:rPr>
              <a:t>Construction Techniques - Object copying</a:t>
            </a:r>
            <a:endParaRPr lang="en-US" sz="2800"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0000" y="1091926"/>
            <a:ext cx="7704000" cy="327600"/>
          </a:xfrm>
        </p:spPr>
        <p:txBody>
          <a:bodyPr/>
          <a:lstStyle/>
          <a:p>
            <a:pPr lvl="0" algn="l"/>
            <a:r>
              <a:rPr lang="en-US" altLang="en-US"/>
              <a:t>Object copying with lists and nested list (there are errors in this code snippet, should be light work for Python devs like you)</a:t>
            </a:r>
            <a:endParaRPr lang="en-US" altLang="en-US"/>
          </a:p>
          <a:p>
            <a:pPr lvl="0" algn="l"/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75" y="1759585"/>
            <a:ext cx="6680200" cy="3195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605" y="1655445"/>
            <a:ext cx="8860790" cy="1161415"/>
          </a:xfrm>
        </p:spPr>
        <p:txBody>
          <a:bodyPr/>
          <a:p>
            <a:r>
              <a:rPr lang="en-US" sz="5400"/>
              <a:t>Destruction techniques</a:t>
            </a:r>
            <a:endParaRPr lang="en-US" sz="54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__del__ method, context managers, resource management libraries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Destruction techniques - __del__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altLang="en-US"/>
              <a:t>A constructor creates, a destructor destroys objects when they are no longer in use. The destructor method in Python is the __del__.</a:t>
            </a:r>
            <a:endParaRPr lang="en-US" altLang="en-US"/>
          </a:p>
          <a:p>
            <a:pPr lvl="0" algn="l"/>
            <a:endParaRPr lang="en-US" altLang="en-US"/>
          </a:p>
          <a:p>
            <a:pPr lvl="0" algn="l"/>
            <a:r>
              <a:rPr lang="en-US" altLang="en-US"/>
              <a:t>You can use this method to perform special operations when an object is no longer in use.</a:t>
            </a:r>
            <a:endParaRPr lang="en-US" altLang="en-US"/>
          </a:p>
          <a:p>
            <a:pPr lvl="0" algn="l"/>
            <a:endParaRPr lang="en-US" altLang="en-US"/>
          </a:p>
          <a:p>
            <a:pPr lvl="0" algn="l"/>
            <a:r>
              <a:rPr lang="en-US" altLang="en-US"/>
              <a:t>The __del__() method is automatically called when the reference count of an object reaches 0.</a:t>
            </a:r>
            <a:endParaRPr lang="en-US" altLang="en-US"/>
          </a:p>
          <a:p>
            <a:pPr lvl="0" algn="l"/>
            <a:endParaRPr lang="en-US" altLang="en-US"/>
          </a:p>
          <a:p>
            <a:pPr lvl="0" algn="l"/>
            <a:r>
              <a:rPr lang="en-US" altLang="en-US"/>
              <a:t>Other destruction techniques include context managers and special libraries.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ps to Design Effective Diagrams for Education by Slidesgo">
  <a:themeElements>
    <a:clrScheme name="Simple Light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363E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4014</Words>
  <Application>WPS Presentation</Application>
  <PresentationFormat>On-screen Show (16:9)</PresentationFormat>
  <Paragraphs>136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Arial</vt:lpstr>
      <vt:lpstr>Plus Jakarta Sans</vt:lpstr>
      <vt:lpstr>Inter</vt:lpstr>
      <vt:lpstr>Nunito Light</vt:lpstr>
      <vt:lpstr>DM Sans</vt:lpstr>
      <vt:lpstr>Plus Jakarta Sans Medium</vt:lpstr>
      <vt:lpstr>Segoe Print</vt:lpstr>
      <vt:lpstr>Inter Light</vt:lpstr>
      <vt:lpstr>Microsoft YaHei</vt:lpstr>
      <vt:lpstr>Arial Unicode MS</vt:lpstr>
      <vt:lpstr>Tips to Design Effective Diagrams for Education by Slidesgo</vt:lpstr>
      <vt:lpstr>CHAPTER 2: Classes and Objects</vt:lpstr>
      <vt:lpstr>OOP Concepts - Class</vt:lpstr>
      <vt:lpstr>OOP Concepts - Object</vt:lpstr>
      <vt:lpstr>Construction Techniques</vt:lpstr>
      <vt:lpstr>Construction Techniques - Object copying</vt:lpstr>
      <vt:lpstr>Construction Techniques - Object copying</vt:lpstr>
      <vt:lpstr>Instance attributes</vt:lpstr>
      <vt:lpstr>PowerPoint 演示文稿</vt:lpstr>
      <vt:lpstr>Class attributes</vt:lpstr>
      <vt:lpstr>Destruction techniques - __del__</vt:lpstr>
      <vt:lpstr>Destruction techniques - __del__</vt:lpstr>
      <vt:lpstr>Destruction techniques - __del__</vt:lpstr>
      <vt:lpstr>Destruction techniques - context managers</vt:lpstr>
      <vt:lpstr>Destruction techniques - context managers</vt:lpstr>
      <vt:lpstr>Destruction techniques - context managers</vt:lpstr>
      <vt:lpstr>Destruction techniques</vt:lpstr>
      <vt:lpstr>Destruction techniques - context managers</vt:lpstr>
      <vt:lpstr>Operator overloading</vt:lpstr>
      <vt:lpstr>Operator overloading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Review</dc:title>
  <dc:creator/>
  <cp:lastModifiedBy>Jamie</cp:lastModifiedBy>
  <cp:revision>67</cp:revision>
  <dcterms:created xsi:type="dcterms:W3CDTF">2025-03-09T19:56:00Z</dcterms:created>
  <dcterms:modified xsi:type="dcterms:W3CDTF">2025-03-18T09:58:42Z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DF19ABECFF8A4CE7952A62E6B4ABF613_12</vt:lpwstr>
  </property>
  <property fmtid="{D5CDD505-2E9C-101B-9397-08002B2CF9AE}" pid="3" name="KSOProductBuildVer">
    <vt:lpwstr>1033-12.2.0.20326</vt:lpwstr>
  </property>
</Properties>
</file>