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25" r:id="rId4"/>
    <p:sldId id="313" r:id="rId5"/>
    <p:sldId id="339" r:id="rId6"/>
    <p:sldId id="340" r:id="rId7"/>
    <p:sldId id="337" r:id="rId8"/>
    <p:sldId id="341" r:id="rId9"/>
    <p:sldId id="342" r:id="rId10"/>
    <p:sldId id="338" r:id="rId11"/>
    <p:sldId id="314" r:id="rId12"/>
    <p:sldId id="343" r:id="rId13"/>
    <p:sldId id="344" r:id="rId14"/>
    <p:sldId id="322" r:id="rId15"/>
  </p:sldIdLst>
  <p:sldSz cx="9144000" cy="5143500" type="screen16x9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</p:embeddedFont>
    <p:embeddedFont>
      <p:font typeface="Nunito Light" pitchFamily="2" charset="0"/>
      <p:regular r:id="rId22"/>
    </p:embeddedFont>
    <p:embeddedFont>
      <p:font typeface="Plus Jakarta San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/>
              <a:t>CHAPTER 2: Classes and Objects</a:t>
            </a:r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71F012-C6D2-1C3E-F3CA-97F5A3D39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74" y="1172936"/>
            <a:ext cx="5832289" cy="2175900"/>
          </a:xfrm>
        </p:spPr>
        <p:txBody>
          <a:bodyPr/>
          <a:lstStyle/>
          <a:p>
            <a:r>
              <a:rPr lang="en-US" dirty="0"/>
              <a:t>Working with objects in Django</a:t>
            </a:r>
            <a:br>
              <a:rPr lang="en-US" dirty="0"/>
            </a:br>
            <a:r>
              <a:rPr lang="en-US" dirty="0"/>
              <a:t>(practical session)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69B965D-A879-9779-2876-C45DA958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400" y="3457203"/>
            <a:ext cx="2974764" cy="713400"/>
          </a:xfrm>
        </p:spPr>
        <p:txBody>
          <a:bodyPr/>
          <a:lstStyle/>
          <a:p>
            <a:r>
              <a:rPr lang="en-US" dirty="0"/>
              <a:t>Django models and 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 define a model, create a class that inherits from </a:t>
            </a:r>
            <a:r>
              <a:rPr lang="en-US" dirty="0" err="1">
                <a:highlight>
                  <a:srgbClr val="FFFF00"/>
                </a:highlight>
              </a:rPr>
              <a:t>models.Model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and specify fields as class attributes.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AFEF3-FE55-4E56-64B8-049FBF93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26" y="1880755"/>
            <a:ext cx="6836948" cy="31068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5BCF-51BF-11A0-E8B4-6A04515EE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0057-7C18-CD14-1DCE-14436EC4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in Django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A1E0-AF43-F668-3850-F38B5989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Once a model is created (or modified), you need to create and apply migrations to update the database’s structure. Run the following commands: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We can use the Django shell to work with models. Run the command </a:t>
            </a:r>
            <a:r>
              <a:rPr lang="en-US" dirty="0">
                <a:highlight>
                  <a:srgbClr val="FFFF00"/>
                </a:highlight>
              </a:rPr>
              <a:t>python manage.py shell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C1C11-8889-2684-07D9-75918594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69" y="1858200"/>
            <a:ext cx="4201111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72CE4-E452-C66C-61AB-2EF8FF81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79" y="3388146"/>
            <a:ext cx="5112328" cy="16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22F0-7D1D-FC22-EC5C-B0E8FEA8D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752F-6B97-58B3-DC99-12DABC4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model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4D10-AB8B-8E9D-81A9-9ACE9EECF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You can </a:t>
            </a:r>
            <a:r>
              <a:rPr lang="en-US" sz="1800" b="1" dirty="0"/>
              <a:t>modify</a:t>
            </a:r>
            <a:r>
              <a:rPr lang="en-US" dirty="0"/>
              <a:t> a record by modifying the object’s attributes and calling the save method.</a:t>
            </a:r>
          </a:p>
          <a:p>
            <a:pPr lvl="1" algn="l"/>
            <a:r>
              <a:rPr lang="en-US" dirty="0"/>
              <a:t>Change book1’s title to “Advanced OOP in Python”, call the save method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algn="l"/>
            <a:r>
              <a:rPr lang="en-US" dirty="0"/>
              <a:t>Add 2 more books, book2 and book3 (don’t worry too much about being accurate)</a:t>
            </a:r>
          </a:p>
          <a:p>
            <a:pPr lvl="1" algn="l"/>
            <a:r>
              <a:rPr lang="en-US" dirty="0"/>
              <a:t>Get all the books in the DB by calling </a:t>
            </a:r>
            <a:r>
              <a:rPr lang="en-US" dirty="0" err="1">
                <a:highlight>
                  <a:srgbClr val="FFFF00"/>
                </a:highlight>
              </a:rPr>
              <a:t>Book.objects.all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1" algn="l"/>
            <a:r>
              <a:rPr lang="en-US" dirty="0"/>
              <a:t>Delete book3 by calling its </a:t>
            </a:r>
            <a:r>
              <a:rPr lang="en-US" sz="1800" b="1" dirty="0"/>
              <a:t>delete</a:t>
            </a:r>
            <a:r>
              <a:rPr lang="en-US" dirty="0"/>
              <a:t> method</a:t>
            </a:r>
          </a:p>
          <a:p>
            <a:pPr lvl="1" algn="l"/>
            <a:r>
              <a:rPr lang="en-US" dirty="0"/>
              <a:t>Get all the books in the DB again</a:t>
            </a:r>
          </a:p>
          <a:p>
            <a:pPr lvl="1"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0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85" y="8255"/>
            <a:ext cx="93618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Concepts -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/>
              <a:t>Object-Oriented Programming (OOP) is a paradigm that helps structure programs into reusable and modular code. The fundamental building blocks of OOP are classes and </a:t>
            </a:r>
            <a:r>
              <a:rPr lang="en-US" altLang="en-US" b="1"/>
              <a:t>objects</a:t>
            </a:r>
            <a:r>
              <a:rPr lang="en-US" altLang="en-US"/>
              <a:t>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A class is a blueprint for creating objects. It defines attributes (data) and methods (functions) that describe the behavior of the objects.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Syntax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3265170"/>
            <a:ext cx="4988560" cy="1770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Concepts -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/>
              <a:t>An object is an instance of a class. It holds real data and interacts with other objects.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Creating an object from a class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071370"/>
            <a:ext cx="62865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Instance attributes are unique to each object. They are defined inside the `__init__()` method.</a:t>
            </a:r>
          </a:p>
          <a:p>
            <a:pPr lvl="0" algn="l"/>
            <a:endParaRPr lang="en-US" altLang="en-US"/>
          </a:p>
          <a:p>
            <a:pPr lvl="0" algn="l"/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1875155"/>
            <a:ext cx="71342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Class attributes are shared across all instances of a class.</a:t>
            </a:r>
          </a:p>
          <a:p>
            <a:pPr lvl="0" algn="l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10" y="1796415"/>
            <a:ext cx="54483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vs instance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 algn="l"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212850"/>
            <a:ext cx="8013065" cy="2973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Instance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 method, simply put, is a function in a class.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Instance methods are methods that have access to instance. Instance methods must take self as the first parameter.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748530" y="789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05F7-E2CB-CEA9-1DF1-E350B56B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37" y="2448629"/>
            <a:ext cx="6115904" cy="2324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6E2F-CB03-AEB7-7074-4941DDA3B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EFCD-3EC1-215F-531B-DA7C81F9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Class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B4DB-2437-53D0-DBEB-51B75CFCA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Class methods work on the class rather than an instance (they can still be accessed from the instances though).</a:t>
            </a:r>
          </a:p>
          <a:p>
            <a:pPr algn="l"/>
            <a:r>
              <a:rPr lang="en-US" dirty="0"/>
              <a:t>Class methods cannot access the instance attributes or methods, only class attributes/methods </a:t>
            </a:r>
          </a:p>
          <a:p>
            <a:pPr algn="l"/>
            <a:r>
              <a:rPr lang="en-US" dirty="0"/>
              <a:t>There are also static methods that are independent of class and instance attributes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3C1CF93-10E3-85D8-1D1D-7C55F8A58627}"/>
              </a:ext>
            </a:extLst>
          </p:cNvPr>
          <p:cNvSpPr txBox="1"/>
          <p:nvPr/>
        </p:nvSpPr>
        <p:spPr>
          <a:xfrm>
            <a:off x="4748530" y="789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3F18F-25F3-C7A8-250D-BDBC84E1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0" y="2643024"/>
            <a:ext cx="4839375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53AFB-796D-5FE3-35DA-BDFBEAFA2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65" y="2571750"/>
            <a:ext cx="3642666" cy="2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C459E-F7D8-4313-6C0E-F31D80AF9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4B7A-879A-B7B4-5E28-B2A297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Class Methods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123853-E29B-73FA-060F-845528E28C5B}"/>
              </a:ext>
            </a:extLst>
          </p:cNvPr>
          <p:cNvSpPr txBox="1"/>
          <p:nvPr/>
        </p:nvSpPr>
        <p:spPr>
          <a:xfrm>
            <a:off x="4748530" y="789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86F76-0F01-B6CD-E510-BE82B492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9" y="1138950"/>
            <a:ext cx="8560302" cy="27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8939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Simple Light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363E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399</Words>
  <Application>Microsoft Office PowerPoint</Application>
  <PresentationFormat>On-screen Show (16:9)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Nunito Light</vt:lpstr>
      <vt:lpstr>Plus Jakarta Sans</vt:lpstr>
      <vt:lpstr>DM Sans</vt:lpstr>
      <vt:lpstr>Plus Jakarta Sans Medium</vt:lpstr>
      <vt:lpstr>Inter Light</vt:lpstr>
      <vt:lpstr>Inter</vt:lpstr>
      <vt:lpstr>Tips to Design Effective Diagrams for Education by Slidesgo</vt:lpstr>
      <vt:lpstr>CHAPTER 2: Classes and Objects</vt:lpstr>
      <vt:lpstr>OOP Concepts - Class</vt:lpstr>
      <vt:lpstr>OOP Concepts - Object</vt:lpstr>
      <vt:lpstr>Instance attributes</vt:lpstr>
      <vt:lpstr>Class attributes</vt:lpstr>
      <vt:lpstr>Class vs instance attributes</vt:lpstr>
      <vt:lpstr>Instance Methods</vt:lpstr>
      <vt:lpstr>Class Methods</vt:lpstr>
      <vt:lpstr>Class Methods</vt:lpstr>
      <vt:lpstr>Working with objects in Django (practical session)</vt:lpstr>
      <vt:lpstr>Defining a model</vt:lpstr>
      <vt:lpstr>Creating an object in Django shell</vt:lpstr>
      <vt:lpstr>Manipulating model objects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Review</dc:title>
  <dc:creator/>
  <cp:lastModifiedBy>Prince Nguh</cp:lastModifiedBy>
  <cp:revision>43</cp:revision>
  <dcterms:created xsi:type="dcterms:W3CDTF">2025-03-09T19:56:00Z</dcterms:created>
  <dcterms:modified xsi:type="dcterms:W3CDTF">2025-03-10T20:44:58Z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DF19ABECFF8A4CE7952A62E6B4ABF613_12</vt:lpwstr>
  </property>
  <property fmtid="{D5CDD505-2E9C-101B-9397-08002B2CF9AE}" pid="3" name="KSOProductBuildVer">
    <vt:lpwstr>1033-12.2.0.19805</vt:lpwstr>
  </property>
</Properties>
</file>