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49372" autoAdjust="0"/>
  </p:normalViewPr>
  <p:slideViewPr>
    <p:cSldViewPr snapToGrid="0">
      <p:cViewPr varScale="1">
        <p:scale>
          <a:sx n="36" d="100"/>
          <a:sy n="36" d="100"/>
        </p:scale>
        <p:origin x="20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7464A-65C2-45A0-B5F3-8F07F8E10A88}" type="datetimeFigureOut">
              <a:rPr lang="en-IE" smtClean="0"/>
              <a:t>03/03/2018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685DF-A8DA-451E-B79F-AD090C209D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067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Object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oracle.com/javase/8/docs/api/java/lang/Comparable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In Arrays class there is also a method that will sort a partial array: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public static void sort(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lass in java.lang"/>
              </a:rPr>
              <a:t>Object</a:t>
            </a:r>
            <a:r>
              <a:rPr lang="en-IE" dirty="0" smtClean="0"/>
              <a:t>[] a, </a:t>
            </a:r>
            <a:r>
              <a:rPr lang="en-IE" dirty="0" err="1" smtClean="0"/>
              <a:t>int</a:t>
            </a:r>
            <a:r>
              <a:rPr lang="en-IE" dirty="0" smtClean="0"/>
              <a:t> </a:t>
            </a:r>
            <a:r>
              <a:rPr lang="en-IE" dirty="0" err="1" smtClean="0"/>
              <a:t>fromIndex</a:t>
            </a:r>
            <a:r>
              <a:rPr lang="en-IE" dirty="0" smtClean="0"/>
              <a:t>, </a:t>
            </a:r>
            <a:r>
              <a:rPr lang="en-IE" dirty="0" err="1" smtClean="0"/>
              <a:t>int</a:t>
            </a:r>
            <a:r>
              <a:rPr lang="en-IE" dirty="0" smtClean="0"/>
              <a:t> </a:t>
            </a:r>
            <a:r>
              <a:rPr lang="en-IE" dirty="0" err="1" smtClean="0"/>
              <a:t>toIndex</a:t>
            </a:r>
            <a:r>
              <a:rPr lang="en-IE" dirty="0" smtClean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Sorts the specified range of the specified array of objects into ascending order, according to the 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interface in java.lang"/>
              </a:rPr>
              <a:t>natural ordering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its elements. The range to be sorted extends from index </a:t>
            </a:r>
            <a:r>
              <a:rPr lang="en-I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fromIndex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inclusive, to index </a:t>
            </a:r>
            <a:r>
              <a:rPr lang="en-I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toIndex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exclusive. (If </a:t>
            </a:r>
            <a:r>
              <a:rPr lang="en-I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fromIndex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</a:t>
            </a:r>
            <a:r>
              <a:rPr lang="en-I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toIndex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range to be sorted is empty.) All elements in this range must implement the 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interface in java.lang"/>
              </a:rPr>
              <a:t>Comparable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</a:t>
            </a:r>
            <a:r>
              <a:rPr lang="en-IE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685DF-A8DA-451E-B79F-AD090C209D4E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312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example of </a:t>
            </a:r>
            <a:r>
              <a:rPr lang="en-US" b="1" dirty="0" smtClean="0"/>
              <a:t>polymorphism</a:t>
            </a:r>
            <a:r>
              <a:rPr lang="en-US" dirty="0" smtClean="0"/>
              <a:t>: The ability to select different methods according to actual type of object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685DF-A8DA-451E-B79F-AD090C209D4E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505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08000" y="6324600"/>
            <a:ext cx="5791200" cy="40005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  <a:p>
            <a:r>
              <a:rPr lang="en-US" altLang="en-US">
                <a:solidFill>
                  <a:prstClr val="black"/>
                </a:solidFill>
              </a:rPr>
              <a:t>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5491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406400" y="838200"/>
            <a:ext cx="112776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8" y="76200"/>
            <a:ext cx="155998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274638"/>
            <a:ext cx="9448800" cy="7159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43000"/>
            <a:ext cx="11277600" cy="5105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08000" y="6324600"/>
            <a:ext cx="5384800" cy="40005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  <a:p>
            <a:r>
              <a:rPr lang="en-US" altLang="en-US">
                <a:solidFill>
                  <a:prstClr val="black"/>
                </a:solidFill>
              </a:rPr>
              <a:t>Copyright © 2011 by John Wiley &amp; Sons. 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652000" y="64008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1B36BD4E-D87E-4C33-A1BC-94C5682ECA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7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 userDrawn="1"/>
        </p:nvSpPr>
        <p:spPr>
          <a:xfrm>
            <a:off x="609600" y="838200"/>
            <a:ext cx="110744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8" y="76200"/>
            <a:ext cx="155998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  <a:p>
            <a:r>
              <a:rPr lang="en-US" altLang="en-US">
                <a:solidFill>
                  <a:prstClr val="black"/>
                </a:solidFill>
              </a:rPr>
              <a:t>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066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609600" y="838200"/>
            <a:ext cx="110744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8" y="76200"/>
            <a:ext cx="155998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  <a:p>
            <a:r>
              <a:rPr lang="en-US" altLang="en-US">
                <a:solidFill>
                  <a:prstClr val="black"/>
                </a:solidFill>
              </a:rPr>
              <a:t>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162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 userDrawn="1"/>
        </p:nvSpPr>
        <p:spPr>
          <a:xfrm>
            <a:off x="508000" y="838200"/>
            <a:ext cx="111760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8" y="76200"/>
            <a:ext cx="155998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  <a:p>
            <a:r>
              <a:rPr lang="en-US" altLang="en-US">
                <a:solidFill>
                  <a:prstClr val="black"/>
                </a:solidFill>
              </a:rPr>
              <a:t>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4373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  <a:p>
            <a:r>
              <a:rPr lang="en-US" altLang="en-US">
                <a:solidFill>
                  <a:prstClr val="black"/>
                </a:solidFill>
              </a:rPr>
              <a:t>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5998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  <a:p>
            <a:r>
              <a:rPr lang="en-US" altLang="en-US">
                <a:solidFill>
                  <a:prstClr val="black"/>
                </a:solidFill>
              </a:rPr>
              <a:t>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8165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prstClr val="black"/>
                </a:solidFill>
              </a:rPr>
              <a:t> 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3003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41600" y="274638"/>
            <a:ext cx="8940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143001"/>
            <a:ext cx="112776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0" y="6324600"/>
            <a:ext cx="518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  <a:ea typeface="MS PGothic" panose="020B0600070205080204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  <a:ea typeface="MS PGothic" panose="020B0600070205080204" pitchFamily="34" charset="-128"/>
              </a:rPr>
              <a:t>Copyright © 2011 by John Wiley &amp; Sons.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82DFF71-A961-47D6-8C4A-6997AC0DF0CE}" type="slidenum">
              <a:rPr lang="en-US" altLang="en-US"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284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35E01"/>
        </a:buClr>
        <a:buSzPct val="60000"/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35E01"/>
        </a:buClr>
        <a:buSzPct val="10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xfrm>
            <a:off x="2971800" y="274638"/>
            <a:ext cx="7696200" cy="715962"/>
          </a:xfrm>
        </p:spPr>
        <p:txBody>
          <a:bodyPr/>
          <a:lstStyle/>
          <a:p>
            <a:r>
              <a:rPr lang="en-US" altLang="en-US" sz="2800" dirty="0"/>
              <a:t>14.8 Sorting and Searching in the Java Library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spcBef>
                <a:spcPts val="1200"/>
              </a:spcBef>
            </a:pPr>
            <a:r>
              <a:rPr lang="en-US" altLang="en-US" sz="2400"/>
              <a:t> When you write Java programs, you don</a:t>
            </a:r>
            <a:r>
              <a:rPr lang="en-US" altLang="ja-JP" sz="2400"/>
              <a:t>’t have to </a:t>
            </a:r>
            <a:br>
              <a:rPr lang="en-US" altLang="ja-JP" sz="2400"/>
            </a:br>
            <a:r>
              <a:rPr lang="en-US" altLang="ja-JP" sz="2400"/>
              <a:t> implement your own sorting algorithms</a:t>
            </a:r>
          </a:p>
          <a:p>
            <a:pPr marL="236538" indent="-236538">
              <a:spcBef>
                <a:spcPts val="1200"/>
              </a:spcBef>
            </a:pPr>
            <a:r>
              <a:rPr lang="en-US" altLang="en-US" sz="2400">
                <a:solidFill>
                  <a:srgbClr val="6E7069"/>
                </a:solidFill>
                <a:latin typeface="Consolas" panose="020B0609020204030204" pitchFamily="49" charset="0"/>
              </a:rPr>
              <a:t> Arrays</a:t>
            </a:r>
            <a:r>
              <a:rPr lang="en-US" altLang="en-US" sz="2400"/>
              <a:t> and </a:t>
            </a:r>
            <a:r>
              <a:rPr lang="en-US" altLang="en-US" sz="2400">
                <a:solidFill>
                  <a:srgbClr val="6E7069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en-US" sz="2400"/>
              <a:t> classes provide sorting and </a:t>
            </a:r>
            <a:br>
              <a:rPr lang="en-US" altLang="en-US" sz="2400"/>
            </a:br>
            <a:r>
              <a:rPr lang="en-US" altLang="en-US" sz="2400"/>
              <a:t> searching methods</a:t>
            </a:r>
          </a:p>
        </p:txBody>
      </p:sp>
      <p:sp>
        <p:nvSpPr>
          <p:cNvPr id="70659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00">
              <a:solidFill>
                <a:prstClr val="black"/>
              </a:solidFill>
            </a:endParaRPr>
          </a:p>
          <a:p>
            <a:pPr eaLnBrk="1" hangingPunct="1"/>
            <a:r>
              <a:rPr lang="en-US" altLang="en-US" sz="1000">
                <a:solidFill>
                  <a:prstClr val="black"/>
                </a:solidFill>
              </a:rPr>
              <a:t>Copyright © 2013 by John Wiley &amp; Sons.  All rights reserved.</a:t>
            </a:r>
          </a:p>
        </p:txBody>
      </p:sp>
      <p:sp>
        <p:nvSpPr>
          <p:cNvPr id="7066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6DFE3722-DABF-42EC-82ED-3C70CD89B544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7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>
          <a:xfrm>
            <a:off x="2971800" y="274638"/>
            <a:ext cx="7696200" cy="715962"/>
          </a:xfrm>
        </p:spPr>
        <p:txBody>
          <a:bodyPr/>
          <a:lstStyle/>
          <a:p>
            <a:r>
              <a:rPr lang="en-US" altLang="en-US" smtClean="0"/>
              <a:t>Sorting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spcBef>
                <a:spcPts val="1200"/>
              </a:spcBef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6E7069"/>
                </a:solidFill>
                <a:latin typeface="Consolas" panose="020B0609020204030204" pitchFamily="49" charset="0"/>
              </a:rPr>
              <a:t>Arrays</a:t>
            </a:r>
            <a:r>
              <a:rPr lang="en-US" altLang="en-US" sz="2400" dirty="0">
                <a:solidFill>
                  <a:srgbClr val="6E7069"/>
                </a:solidFill>
              </a:rPr>
              <a:t> </a:t>
            </a:r>
            <a:r>
              <a:rPr lang="en-US" altLang="en-US" sz="2400" dirty="0"/>
              <a:t>class contains static </a:t>
            </a:r>
            <a:r>
              <a:rPr lang="en-US" altLang="en-US" sz="2400" dirty="0">
                <a:solidFill>
                  <a:srgbClr val="6E7069"/>
                </a:solidFill>
                <a:latin typeface="Consolas" panose="020B0609020204030204" pitchFamily="49" charset="0"/>
              </a:rPr>
              <a:t>sort</a:t>
            </a:r>
            <a:r>
              <a:rPr lang="en-US" altLang="en-US" sz="2400" dirty="0"/>
              <a:t> methods </a:t>
            </a:r>
          </a:p>
          <a:p>
            <a:pPr marL="236538" indent="-236538">
              <a:spcBef>
                <a:spcPts val="1200"/>
              </a:spcBef>
            </a:pPr>
            <a:r>
              <a:rPr lang="en-US" altLang="en-US" sz="2400" dirty="0"/>
              <a:t>To sort an array of integers:</a:t>
            </a:r>
          </a:p>
          <a:p>
            <a:pPr marL="693738" lvl="1" indent="-236538">
              <a:spcBef>
                <a:spcPts val="1200"/>
              </a:spcBef>
              <a:buSzPct val="6000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solidFill>
                  <a:srgbClr val="6E7069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6E7069"/>
                </a:solidFill>
                <a:latin typeface="Consolas" panose="020B0609020204030204" pitchFamily="49" charset="0"/>
              </a:rPr>
              <a:t>[] a = ... ;</a:t>
            </a:r>
            <a:br>
              <a:rPr lang="en-US" altLang="en-US" sz="2000" dirty="0">
                <a:solidFill>
                  <a:srgbClr val="6E7069"/>
                </a:solidFill>
                <a:latin typeface="Consolas" panose="020B0609020204030204" pitchFamily="49" charset="0"/>
              </a:rPr>
            </a:br>
            <a:r>
              <a:rPr lang="en-US" altLang="en-US" sz="2000" dirty="0" err="1">
                <a:solidFill>
                  <a:srgbClr val="6E7069"/>
                </a:solidFill>
                <a:latin typeface="Consolas" panose="020B0609020204030204" pitchFamily="49" charset="0"/>
              </a:rPr>
              <a:t>Arrays.sort</a:t>
            </a:r>
            <a:r>
              <a:rPr lang="en-US" altLang="en-US" sz="2000" dirty="0">
                <a:solidFill>
                  <a:srgbClr val="6E7069"/>
                </a:solidFill>
                <a:latin typeface="Consolas" panose="020B0609020204030204" pitchFamily="49" charset="0"/>
              </a:rPr>
              <a:t>(a); </a:t>
            </a:r>
          </a:p>
          <a:p>
            <a:pPr marL="236538" indent="-236538">
              <a:spcBef>
                <a:spcPts val="1200"/>
              </a:spcBef>
            </a:pPr>
            <a:r>
              <a:rPr lang="en-US" altLang="en-US" sz="2400" dirty="0"/>
              <a:t>That </a:t>
            </a:r>
            <a:r>
              <a:rPr lang="en-US" altLang="en-US" sz="2400" dirty="0">
                <a:solidFill>
                  <a:srgbClr val="6E7069"/>
                </a:solidFill>
                <a:latin typeface="Consolas" panose="020B0609020204030204" pitchFamily="49" charset="0"/>
              </a:rPr>
              <a:t>sort</a:t>
            </a:r>
            <a:r>
              <a:rPr lang="en-US" altLang="en-US" sz="2400" dirty="0"/>
              <a:t> method uses the Quicksort algorithm (see Special Topic 14.3)</a:t>
            </a:r>
            <a:r>
              <a:rPr lang="en-US" altLang="en-US" dirty="0" smtClean="0"/>
              <a:t> </a:t>
            </a:r>
          </a:p>
          <a:p>
            <a:pPr marL="236538" indent="-236538">
              <a:spcBef>
                <a:spcPts val="1200"/>
              </a:spcBef>
            </a:pPr>
            <a:r>
              <a:rPr lang="en-US" altLang="en-US" sz="2400" dirty="0"/>
              <a:t>To sort an array of </a:t>
            </a:r>
            <a:r>
              <a:rPr lang="en-US" altLang="en-US" sz="2400" dirty="0" err="1">
                <a:solidFill>
                  <a:srgbClr val="6E7069"/>
                </a:solidFill>
                <a:latin typeface="Consolas" panose="020B0609020204030204" pitchFamily="49" charset="0"/>
              </a:rPr>
              <a:t>Arrays</a:t>
            </a:r>
            <a:r>
              <a:rPr lang="en-US" altLang="en-US" sz="2400" dirty="0" err="1">
                <a:solidFill>
                  <a:srgbClr val="6E7069"/>
                </a:solidFill>
              </a:rPr>
              <a:t>List</a:t>
            </a:r>
            <a:r>
              <a:rPr lang="en-US" altLang="en-US" sz="2400" dirty="0">
                <a:solidFill>
                  <a:srgbClr val="6E7069"/>
                </a:solidFill>
              </a:rPr>
              <a:t> </a:t>
            </a:r>
            <a:r>
              <a:rPr lang="en-US" altLang="en-US" sz="2400" dirty="0"/>
              <a:t>use </a:t>
            </a:r>
            <a:r>
              <a:rPr lang="en-US" altLang="en-US" sz="2400" dirty="0" err="1">
                <a:solidFill>
                  <a:srgbClr val="6E7069"/>
                </a:solidFill>
                <a:latin typeface="Consolas" panose="020B0609020204030204" pitchFamily="49" charset="0"/>
              </a:rPr>
              <a:t>Collections.sort</a:t>
            </a:r>
            <a:r>
              <a:rPr lang="en-US" altLang="en-US" sz="2400" dirty="0">
                <a:solidFill>
                  <a:srgbClr val="6E706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/>
              <a:t>method:</a:t>
            </a:r>
          </a:p>
          <a:p>
            <a:pPr marL="693738" lvl="1" indent="-236538">
              <a:spcBef>
                <a:spcPts val="1200"/>
              </a:spcBef>
              <a:buSzPct val="6000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solidFill>
                  <a:srgbClr val="6E7069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000" dirty="0">
                <a:solidFill>
                  <a:srgbClr val="6E7069"/>
                </a:solidFill>
                <a:latin typeface="Consolas" panose="020B0609020204030204" pitchFamily="49" charset="0"/>
              </a:rPr>
              <a:t>&lt;String&gt; names = ... ;</a:t>
            </a:r>
            <a:br>
              <a:rPr lang="en-US" altLang="en-US" sz="2000" dirty="0">
                <a:solidFill>
                  <a:srgbClr val="6E7069"/>
                </a:solidFill>
                <a:latin typeface="Consolas" panose="020B0609020204030204" pitchFamily="49" charset="0"/>
              </a:rPr>
            </a:br>
            <a:r>
              <a:rPr lang="en-US" altLang="en-US" sz="2000" dirty="0" err="1">
                <a:solidFill>
                  <a:srgbClr val="6E7069"/>
                </a:solidFill>
                <a:latin typeface="Consolas" panose="020B0609020204030204" pitchFamily="49" charset="0"/>
              </a:rPr>
              <a:t>Collections.sort</a:t>
            </a:r>
            <a:r>
              <a:rPr lang="en-US" altLang="en-US" sz="2000" dirty="0">
                <a:solidFill>
                  <a:srgbClr val="6E7069"/>
                </a:solidFill>
                <a:latin typeface="Consolas" panose="020B0609020204030204" pitchFamily="49" charset="0"/>
              </a:rPr>
              <a:t>(names); </a:t>
            </a:r>
          </a:p>
          <a:p>
            <a:pPr marL="236538" indent="-236538">
              <a:spcBef>
                <a:spcPts val="1200"/>
              </a:spcBef>
            </a:pPr>
            <a:r>
              <a:rPr lang="en-US" altLang="en-US" sz="2400" dirty="0"/>
              <a:t>That </a:t>
            </a:r>
            <a:r>
              <a:rPr lang="en-US" altLang="en-US" sz="2400" dirty="0">
                <a:solidFill>
                  <a:srgbClr val="6E7069"/>
                </a:solidFill>
                <a:latin typeface="Consolas" panose="020B0609020204030204" pitchFamily="49" charset="0"/>
              </a:rPr>
              <a:t>sort</a:t>
            </a:r>
            <a:r>
              <a:rPr lang="en-US" altLang="en-US" sz="2400" dirty="0"/>
              <a:t> method uses the merge sort </a:t>
            </a:r>
            <a:r>
              <a:rPr lang="en-US" altLang="en-US" sz="2400" dirty="0" smtClean="0"/>
              <a:t>algorithm – </a:t>
            </a:r>
            <a:r>
              <a:rPr lang="en-US" altLang="en-US" sz="2400" dirty="0" smtClean="0">
                <a:solidFill>
                  <a:srgbClr val="FF0000"/>
                </a:solidFill>
              </a:rPr>
              <a:t>check this!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marL="236538" indent="-236538">
              <a:spcBef>
                <a:spcPts val="1200"/>
              </a:spcBef>
            </a:pPr>
            <a:endParaRPr lang="en-US" altLang="en-US" sz="2400" dirty="0"/>
          </a:p>
        </p:txBody>
      </p:sp>
      <p:sp>
        <p:nvSpPr>
          <p:cNvPr id="71683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00">
              <a:solidFill>
                <a:prstClr val="black"/>
              </a:solidFill>
            </a:endParaRPr>
          </a:p>
          <a:p>
            <a:pPr eaLnBrk="1" hangingPunct="1"/>
            <a:r>
              <a:rPr lang="en-US" altLang="en-US" sz="1000">
                <a:solidFill>
                  <a:prstClr val="black"/>
                </a:solidFill>
              </a:rPr>
              <a:t>Copyright © 2013 by John Wiley &amp; Sons.  All rights reserved.</a:t>
            </a:r>
          </a:p>
        </p:txBody>
      </p:sp>
      <p:sp>
        <p:nvSpPr>
          <p:cNvPr id="7168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303A6965-1274-4592-8AAC-1401E050E2EF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8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2971800" y="274638"/>
            <a:ext cx="7696200" cy="715962"/>
          </a:xfrm>
        </p:spPr>
        <p:txBody>
          <a:bodyPr/>
          <a:lstStyle/>
          <a:p>
            <a:r>
              <a:rPr lang="en-US" altLang="en-US" smtClean="0"/>
              <a:t>Binary Search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spcBef>
                <a:spcPts val="1200"/>
              </a:spcBef>
            </a:pPr>
            <a:r>
              <a:rPr lang="en-US" altLang="en-US" sz="2400">
                <a:solidFill>
                  <a:srgbClr val="6E7069"/>
                </a:solidFill>
                <a:latin typeface="Consolas" panose="020B0609020204030204" pitchFamily="49" charset="0"/>
              </a:rPr>
              <a:t> Arrays</a:t>
            </a:r>
            <a:r>
              <a:rPr lang="en-US" altLang="en-US" sz="2400">
                <a:solidFill>
                  <a:srgbClr val="6E7069"/>
                </a:solidFill>
              </a:rPr>
              <a:t> </a:t>
            </a:r>
            <a:r>
              <a:rPr lang="en-US" altLang="en-US" sz="2400"/>
              <a:t>and </a:t>
            </a:r>
            <a:r>
              <a:rPr lang="en-US" altLang="en-US" sz="2400">
                <a:solidFill>
                  <a:srgbClr val="6E7069"/>
                </a:solidFill>
                <a:latin typeface="Consolas" panose="020B0609020204030204" pitchFamily="49" charset="0"/>
              </a:rPr>
              <a:t>Collections </a:t>
            </a:r>
            <a:r>
              <a:rPr lang="en-US" altLang="en-US" sz="2400"/>
              <a:t>classes contains static </a:t>
            </a:r>
            <a:r>
              <a:rPr lang="en-US" altLang="en-US" sz="2400">
                <a:solidFill>
                  <a:srgbClr val="6E7069"/>
                </a:solidFill>
                <a:latin typeface="Consolas" panose="020B0609020204030204" pitchFamily="49" charset="0"/>
              </a:rPr>
              <a:t>binarySearch </a:t>
            </a:r>
            <a:r>
              <a:rPr lang="en-US" altLang="en-US" sz="2400"/>
              <a:t>methods </a:t>
            </a:r>
          </a:p>
          <a:p>
            <a:pPr marL="236538" indent="-236538">
              <a:spcBef>
                <a:spcPts val="1200"/>
              </a:spcBef>
            </a:pPr>
            <a:r>
              <a:rPr lang="en-US" altLang="en-US" sz="2400"/>
              <a:t> These methods implement the binary search algorithm, </a:t>
            </a:r>
            <a:br>
              <a:rPr lang="en-US" altLang="en-US" sz="2400"/>
            </a:br>
            <a:r>
              <a:rPr lang="en-US" altLang="en-US" sz="2400"/>
              <a:t> with a useful enhancement:</a:t>
            </a:r>
          </a:p>
          <a:p>
            <a:pPr marL="636588" lvl="1" indent="-236538">
              <a:spcBef>
                <a:spcPts val="1200"/>
              </a:spcBef>
            </a:pPr>
            <a:r>
              <a:rPr lang="en-US" altLang="en-US" sz="2000"/>
              <a:t>If the value is not found in the array, return -</a:t>
            </a:r>
            <a:r>
              <a:rPr lang="en-US" altLang="en-US" sz="2000" i="1"/>
              <a:t>k</a:t>
            </a:r>
            <a:r>
              <a:rPr lang="en-US" altLang="en-US" sz="2000"/>
              <a:t> -1, where </a:t>
            </a:r>
            <a:r>
              <a:rPr lang="en-US" altLang="en-US" sz="2000" i="1"/>
              <a:t>k</a:t>
            </a:r>
            <a:r>
              <a:rPr lang="en-US" altLang="en-US" sz="2000"/>
              <a:t> is the position before which the element should be inserted</a:t>
            </a:r>
          </a:p>
          <a:p>
            <a:pPr marL="636588" lvl="1" indent="-236538">
              <a:spcBef>
                <a:spcPts val="1200"/>
              </a:spcBef>
            </a:pPr>
            <a:r>
              <a:rPr lang="en-US" altLang="en-US" sz="2000"/>
              <a:t>E.g.</a:t>
            </a:r>
          </a:p>
          <a:p>
            <a:pPr marL="1036638" lvl="2" indent="-236538">
              <a:spcBef>
                <a:spcPts val="1200"/>
              </a:spcBef>
              <a:buSzPct val="60000"/>
              <a:buNone/>
            </a:pPr>
            <a:r>
              <a:rPr lang="en-US" altLang="en-US" sz="2000">
                <a:solidFill>
                  <a:srgbClr val="6E7069"/>
                </a:solidFill>
                <a:latin typeface="Consolas" panose="020B0609020204030204" pitchFamily="49" charset="0"/>
              </a:rPr>
              <a:t>int[] a = { 1, 4, 9 };</a:t>
            </a:r>
          </a:p>
          <a:p>
            <a:pPr marL="1036638" lvl="2" indent="-236538">
              <a:spcBef>
                <a:spcPct val="0"/>
              </a:spcBef>
              <a:buSzPct val="60000"/>
              <a:buNone/>
            </a:pPr>
            <a:r>
              <a:rPr lang="en-US" altLang="en-US" sz="2000">
                <a:solidFill>
                  <a:srgbClr val="6E7069"/>
                </a:solidFill>
                <a:latin typeface="Consolas" panose="020B0609020204030204" pitchFamily="49" charset="0"/>
              </a:rPr>
              <a:t>int v = 7;</a:t>
            </a:r>
          </a:p>
          <a:p>
            <a:pPr marL="1036638" lvl="2" indent="-236538">
              <a:spcBef>
                <a:spcPct val="0"/>
              </a:spcBef>
              <a:buSzPct val="60000"/>
              <a:buNone/>
            </a:pPr>
            <a:r>
              <a:rPr lang="en-US" altLang="en-US" sz="2000">
                <a:solidFill>
                  <a:srgbClr val="6E7069"/>
                </a:solidFill>
                <a:latin typeface="Consolas" panose="020B0609020204030204" pitchFamily="49" charset="0"/>
              </a:rPr>
              <a:t>int pos = Arrays.binarySearch(a, v);</a:t>
            </a:r>
          </a:p>
          <a:p>
            <a:pPr marL="1036638" lvl="2" indent="-236538">
              <a:spcBef>
                <a:spcPct val="0"/>
              </a:spcBef>
              <a:buSzPct val="60000"/>
              <a:buNone/>
            </a:pPr>
            <a:r>
              <a:rPr lang="en-US" altLang="en-US" sz="2000">
                <a:solidFill>
                  <a:srgbClr val="6E7069"/>
                </a:solidFill>
                <a:latin typeface="Consolas" panose="020B0609020204030204" pitchFamily="49" charset="0"/>
              </a:rPr>
              <a:t>// Returns –3; v should be inserted before position 2</a:t>
            </a:r>
          </a:p>
          <a:p>
            <a:pPr marL="236538" indent="-236538">
              <a:spcBef>
                <a:spcPts val="1200"/>
              </a:spcBef>
            </a:pPr>
            <a:endParaRPr lang="en-US" altLang="en-US" sz="2400"/>
          </a:p>
        </p:txBody>
      </p:sp>
      <p:sp>
        <p:nvSpPr>
          <p:cNvPr id="72707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00">
              <a:solidFill>
                <a:prstClr val="black"/>
              </a:solidFill>
            </a:endParaRPr>
          </a:p>
          <a:p>
            <a:pPr eaLnBrk="1" hangingPunct="1"/>
            <a:r>
              <a:rPr lang="en-US" altLang="en-US" sz="1000">
                <a:solidFill>
                  <a:prstClr val="black"/>
                </a:solidFill>
              </a:rPr>
              <a:t>Copyright © 2013 by John Wiley &amp; Sons.  All rights reserved.</a:t>
            </a:r>
          </a:p>
        </p:txBody>
      </p:sp>
      <p:sp>
        <p:nvSpPr>
          <p:cNvPr id="7270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22A52FD2-8A45-4B8E-8A51-E008BD1672C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3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2971800" y="274638"/>
            <a:ext cx="7696200" cy="715962"/>
          </a:xfrm>
        </p:spPr>
        <p:txBody>
          <a:bodyPr/>
          <a:lstStyle/>
          <a:p>
            <a:r>
              <a:rPr lang="en-US" altLang="en-US" smtClean="0"/>
              <a:t>Comparing Objects (1)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spcBef>
                <a:spcPts val="1200"/>
              </a:spcBef>
            </a:pPr>
            <a:r>
              <a:rPr lang="en-US" altLang="en-US" sz="2400">
                <a:solidFill>
                  <a:srgbClr val="6E7069"/>
                </a:solidFill>
                <a:latin typeface="Consolas" panose="020B0609020204030204" pitchFamily="49" charset="0"/>
              </a:rPr>
              <a:t> Arrays </a:t>
            </a:r>
            <a:r>
              <a:rPr lang="en-US" altLang="en-US" sz="2400"/>
              <a:t>and </a:t>
            </a:r>
            <a:r>
              <a:rPr lang="en-US" altLang="en-US" sz="2400">
                <a:solidFill>
                  <a:srgbClr val="6E7069"/>
                </a:solidFill>
                <a:latin typeface="Consolas" panose="020B0609020204030204" pitchFamily="49" charset="0"/>
              </a:rPr>
              <a:t>ArrayLists </a:t>
            </a:r>
            <a:r>
              <a:rPr lang="en-US" altLang="en-US" sz="2400"/>
              <a:t>classes provide </a:t>
            </a:r>
            <a:r>
              <a:rPr lang="en-US" altLang="en-US" sz="2400">
                <a:solidFill>
                  <a:srgbClr val="6E7069"/>
                </a:solidFill>
                <a:latin typeface="Consolas" panose="020B0609020204030204" pitchFamily="49" charset="0"/>
              </a:rPr>
              <a:t>sort </a:t>
            </a:r>
            <a:r>
              <a:rPr lang="en-US" altLang="en-US" sz="2400"/>
              <a:t>and </a:t>
            </a:r>
            <a:br>
              <a:rPr lang="en-US" altLang="en-US" sz="2400"/>
            </a:br>
            <a:r>
              <a:rPr lang="en-US" altLang="en-US" sz="2400"/>
              <a:t> </a:t>
            </a:r>
            <a:r>
              <a:rPr lang="en-US" altLang="en-US" sz="2400">
                <a:solidFill>
                  <a:srgbClr val="6E7069"/>
                </a:solidFill>
                <a:latin typeface="Consolas" panose="020B0609020204030204" pitchFamily="49" charset="0"/>
              </a:rPr>
              <a:t>binarySearch </a:t>
            </a:r>
            <a:r>
              <a:rPr lang="en-US" altLang="en-US" sz="2400"/>
              <a:t>methods for objects</a:t>
            </a:r>
          </a:p>
          <a:p>
            <a:pPr marL="236538" indent="-236538">
              <a:spcBef>
                <a:spcPts val="1200"/>
              </a:spcBef>
            </a:pPr>
            <a:r>
              <a:rPr lang="en-US" altLang="en-US" sz="2400"/>
              <a:t> These methods cannot know how to compare arbitrary</a:t>
            </a:r>
            <a:br>
              <a:rPr lang="en-US" altLang="en-US" sz="2400"/>
            </a:br>
            <a:r>
              <a:rPr lang="en-US" altLang="en-US" sz="2400"/>
              <a:t> objects</a:t>
            </a:r>
          </a:p>
          <a:p>
            <a:pPr marL="236538" indent="-236538">
              <a:spcBef>
                <a:spcPts val="1200"/>
              </a:spcBef>
            </a:pPr>
            <a:r>
              <a:rPr lang="en-US" altLang="en-US" sz="2400"/>
              <a:t> Methods require that the objects belong to a class that</a:t>
            </a:r>
            <a:br>
              <a:rPr lang="en-US" altLang="en-US" sz="2400"/>
            </a:br>
            <a:r>
              <a:rPr lang="en-US" altLang="en-US" sz="2400"/>
              <a:t> implements the </a:t>
            </a:r>
            <a:r>
              <a:rPr lang="en-US" altLang="en-US" sz="2400">
                <a:solidFill>
                  <a:srgbClr val="6E7069"/>
                </a:solidFill>
                <a:latin typeface="Consolas" panose="020B0609020204030204" pitchFamily="49" charset="0"/>
              </a:rPr>
              <a:t>Comparable</a:t>
            </a:r>
            <a:r>
              <a:rPr lang="en-US" altLang="en-US" sz="2400"/>
              <a:t> interface with a single</a:t>
            </a:r>
            <a:br>
              <a:rPr lang="en-US" altLang="en-US" sz="2400"/>
            </a:br>
            <a:r>
              <a:rPr lang="en-US" altLang="en-US" sz="2400"/>
              <a:t> method:</a:t>
            </a:r>
          </a:p>
          <a:p>
            <a:pPr marL="636588" lvl="1" indent="-236538">
              <a:spcBef>
                <a:spcPts val="1200"/>
              </a:spcBef>
              <a:buSzPct val="60000"/>
              <a:buNone/>
            </a:pPr>
            <a:r>
              <a:rPr lang="en-US" altLang="en-US" sz="2000">
                <a:solidFill>
                  <a:srgbClr val="6E7069"/>
                </a:solidFill>
                <a:latin typeface="Consolas" panose="020B0609020204030204" pitchFamily="49" charset="0"/>
              </a:rPr>
              <a:t>public interface Comparable</a:t>
            </a:r>
          </a:p>
          <a:p>
            <a:pPr marL="636588" lvl="1" indent="-236538">
              <a:spcBef>
                <a:spcPct val="0"/>
              </a:spcBef>
              <a:buSzPct val="60000"/>
              <a:buNone/>
            </a:pPr>
            <a:r>
              <a:rPr lang="en-US" altLang="en-US" sz="2000">
                <a:solidFill>
                  <a:srgbClr val="6E7069"/>
                </a:solidFill>
                <a:latin typeface="Consolas" panose="020B0609020204030204" pitchFamily="49" charset="0"/>
              </a:rPr>
              <a:t>{</a:t>
            </a:r>
          </a:p>
          <a:p>
            <a:pPr marL="636588" lvl="1" indent="-236538">
              <a:spcBef>
                <a:spcPct val="0"/>
              </a:spcBef>
              <a:buSzPct val="60000"/>
              <a:buNone/>
            </a:pPr>
            <a:r>
              <a:rPr lang="en-US" altLang="en-US" sz="2000">
                <a:solidFill>
                  <a:srgbClr val="6E7069"/>
                </a:solidFill>
                <a:latin typeface="Consolas" panose="020B0609020204030204" pitchFamily="49" charset="0"/>
              </a:rPr>
              <a:t>   int compareTo(Object otherObject);</a:t>
            </a:r>
          </a:p>
          <a:p>
            <a:pPr marL="636588" lvl="1" indent="-236538">
              <a:spcBef>
                <a:spcPct val="0"/>
              </a:spcBef>
              <a:buSzPct val="60000"/>
              <a:buNone/>
            </a:pPr>
            <a:r>
              <a:rPr lang="en-US" altLang="en-US" sz="2000">
                <a:solidFill>
                  <a:srgbClr val="6E7069"/>
                </a:solidFill>
                <a:latin typeface="Consolas" panose="020B0609020204030204" pitchFamily="49" charset="0"/>
              </a:rPr>
              <a:t>}</a:t>
            </a:r>
          </a:p>
          <a:p>
            <a:pPr marL="236538" indent="-236538">
              <a:spcBef>
                <a:spcPts val="1200"/>
              </a:spcBef>
            </a:pPr>
            <a:r>
              <a:rPr lang="en-US" altLang="en-US" sz="2400"/>
              <a:t> These methods cannot know how to compare arbitrary</a:t>
            </a:r>
            <a:br>
              <a:rPr lang="en-US" altLang="en-US" sz="2400"/>
            </a:br>
            <a:r>
              <a:rPr lang="en-US" altLang="en-US" sz="2400"/>
              <a:t> objects</a:t>
            </a:r>
          </a:p>
          <a:p>
            <a:pPr marL="236538" indent="-236538">
              <a:spcBef>
                <a:spcPts val="1200"/>
              </a:spcBef>
            </a:pPr>
            <a:endParaRPr lang="en-US" altLang="en-US" sz="2400"/>
          </a:p>
        </p:txBody>
      </p:sp>
      <p:sp>
        <p:nvSpPr>
          <p:cNvPr id="73731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00">
              <a:solidFill>
                <a:prstClr val="black"/>
              </a:solidFill>
            </a:endParaRPr>
          </a:p>
          <a:p>
            <a:pPr eaLnBrk="1" hangingPunct="1"/>
            <a:r>
              <a:rPr lang="en-US" altLang="en-US" sz="1000">
                <a:solidFill>
                  <a:prstClr val="black"/>
                </a:solidFill>
              </a:rPr>
              <a:t>Copyright © 2013 by John Wiley &amp; Sons.  All rights reserved.</a:t>
            </a:r>
          </a:p>
        </p:txBody>
      </p:sp>
      <p:sp>
        <p:nvSpPr>
          <p:cNvPr id="7373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6E2F65A4-D27B-4953-B1F4-7D520F0B9AA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2971800" y="274638"/>
            <a:ext cx="7696200" cy="715962"/>
          </a:xfrm>
        </p:spPr>
        <p:txBody>
          <a:bodyPr/>
          <a:lstStyle/>
          <a:p>
            <a:r>
              <a:rPr lang="en-US" altLang="en-US" smtClean="0"/>
              <a:t>Comparing Objects (2)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spcBef>
                <a:spcPts val="1200"/>
              </a:spcBef>
            </a:pPr>
            <a:r>
              <a:rPr lang="en-US" altLang="en-US" sz="2400"/>
              <a:t> Call</a:t>
            </a:r>
          </a:p>
          <a:p>
            <a:pPr marL="636588" lvl="1" indent="-236538">
              <a:spcBef>
                <a:spcPts val="1200"/>
              </a:spcBef>
              <a:buSzPct val="60000"/>
              <a:buNone/>
            </a:pPr>
            <a:r>
              <a:rPr lang="en-US" altLang="en-US" sz="2000">
                <a:solidFill>
                  <a:srgbClr val="6E7069"/>
                </a:solidFill>
                <a:latin typeface="Consolas" panose="020B0609020204030204" pitchFamily="49" charset="0"/>
              </a:rPr>
              <a:t>a.compareTo(b)</a:t>
            </a:r>
          </a:p>
          <a:p>
            <a:pPr marL="636588" lvl="1" indent="-236538">
              <a:spcBef>
                <a:spcPts val="1200"/>
              </a:spcBef>
              <a:buNone/>
            </a:pPr>
            <a:r>
              <a:rPr lang="en-US" altLang="en-US" sz="2400"/>
              <a:t>must return a negative number if </a:t>
            </a:r>
            <a:r>
              <a:rPr lang="en-US" altLang="en-US" sz="2400">
                <a:solidFill>
                  <a:srgbClr val="6E7069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2400"/>
              <a:t> should come before </a:t>
            </a:r>
            <a:r>
              <a:rPr lang="en-US" altLang="en-US" sz="2400">
                <a:solidFill>
                  <a:srgbClr val="6E7069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2400"/>
              <a:t>, 0 if </a:t>
            </a:r>
            <a:r>
              <a:rPr lang="en-US" altLang="en-US" sz="2400">
                <a:solidFill>
                  <a:srgbClr val="6E7069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2400"/>
              <a:t> and </a:t>
            </a:r>
            <a:r>
              <a:rPr lang="en-US" altLang="en-US" sz="2400">
                <a:solidFill>
                  <a:srgbClr val="6E7069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2400"/>
              <a:t> are the same, and a positive number otherwise</a:t>
            </a:r>
          </a:p>
          <a:p>
            <a:pPr marL="236538" indent="-236538">
              <a:spcBef>
                <a:spcPts val="1200"/>
              </a:spcBef>
            </a:pPr>
            <a:r>
              <a:rPr lang="en-US" altLang="en-US" sz="2400"/>
              <a:t> Several classes in the standard Java Library implement </a:t>
            </a:r>
            <a:br>
              <a:rPr lang="en-US" altLang="en-US" sz="2400"/>
            </a:br>
            <a:r>
              <a:rPr lang="en-US" altLang="en-US" sz="2400"/>
              <a:t> the </a:t>
            </a:r>
            <a:r>
              <a:rPr lang="en-US" altLang="en-US" sz="2400">
                <a:solidFill>
                  <a:srgbClr val="6E7069"/>
                </a:solidFill>
                <a:latin typeface="Consolas" panose="020B0609020204030204" pitchFamily="49" charset="0"/>
              </a:rPr>
              <a:t>Comparable</a:t>
            </a:r>
            <a:r>
              <a:rPr lang="en-US" altLang="en-US" sz="2400"/>
              <a:t> interface</a:t>
            </a:r>
          </a:p>
          <a:p>
            <a:pPr marL="636588" lvl="1" indent="-236538">
              <a:spcBef>
                <a:spcPts val="1200"/>
              </a:spcBef>
              <a:buSzPct val="60000"/>
              <a:buFont typeface="Wingdings" panose="05000000000000000000" pitchFamily="2" charset="2"/>
              <a:buChar char="q"/>
            </a:pPr>
            <a:r>
              <a:rPr lang="en-US" altLang="en-US" sz="2000"/>
              <a:t>E.g. </a:t>
            </a:r>
            <a:r>
              <a:rPr lang="en-US" altLang="en-US" sz="2000">
                <a:solidFill>
                  <a:srgbClr val="6E7069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rgbClr val="6E7069"/>
                </a:solidFill>
                <a:latin typeface="Consolas" panose="020B0609020204030204" pitchFamily="49" charset="0"/>
              </a:rPr>
              <a:t>Date</a:t>
            </a:r>
          </a:p>
          <a:p>
            <a:pPr marL="236538" indent="-236538">
              <a:spcBef>
                <a:spcPts val="1200"/>
              </a:spcBef>
            </a:pPr>
            <a:endParaRPr lang="en-US" altLang="en-US" sz="2400"/>
          </a:p>
        </p:txBody>
      </p:sp>
      <p:sp>
        <p:nvSpPr>
          <p:cNvPr id="74755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00">
              <a:solidFill>
                <a:prstClr val="black"/>
              </a:solidFill>
            </a:endParaRPr>
          </a:p>
          <a:p>
            <a:pPr eaLnBrk="1" hangingPunct="1"/>
            <a:r>
              <a:rPr lang="en-US" altLang="en-US" sz="1000">
                <a:solidFill>
                  <a:prstClr val="black"/>
                </a:solidFill>
              </a:rPr>
              <a:t>Copyright © 2013 by John Wiley &amp; Sons.  All rights reserved.</a:t>
            </a:r>
          </a:p>
        </p:txBody>
      </p:sp>
      <p:sp>
        <p:nvSpPr>
          <p:cNvPr id="7475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C5B5D7DE-6C54-45E4-8A8D-9324BF88EF2F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1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2971800" y="274638"/>
            <a:ext cx="7696200" cy="715962"/>
          </a:xfrm>
        </p:spPr>
        <p:txBody>
          <a:bodyPr/>
          <a:lstStyle/>
          <a:p>
            <a:r>
              <a:rPr lang="en-US" altLang="en-US" smtClean="0"/>
              <a:t>Comparing Objects (3)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spcBef>
                <a:spcPts val="1200"/>
              </a:spcBef>
            </a:pPr>
            <a:r>
              <a:rPr lang="en-US" altLang="en-US" sz="2400"/>
              <a:t> You can implement the </a:t>
            </a:r>
            <a:r>
              <a:rPr lang="en-US" altLang="en-US" sz="2400">
                <a:solidFill>
                  <a:srgbClr val="6E7069"/>
                </a:solidFill>
                <a:latin typeface="Consolas" panose="020B0609020204030204" pitchFamily="49" charset="0"/>
              </a:rPr>
              <a:t>Comparable</a:t>
            </a:r>
            <a:r>
              <a:rPr lang="en-US" altLang="en-US" sz="2400"/>
              <a:t> interface for your </a:t>
            </a:r>
            <a:br>
              <a:rPr lang="en-US" altLang="en-US" sz="2400"/>
            </a:br>
            <a:r>
              <a:rPr lang="en-US" altLang="en-US" sz="2400"/>
              <a:t> classes as well</a:t>
            </a:r>
          </a:p>
          <a:p>
            <a:pPr marL="236538" indent="-236538">
              <a:spcBef>
                <a:spcPts val="1200"/>
              </a:spcBef>
            </a:pPr>
            <a:r>
              <a:rPr lang="en-US" altLang="en-US" sz="2400"/>
              <a:t> E.g. to sort a collection of countries by area, class </a:t>
            </a:r>
            <a:r>
              <a:rPr lang="en-US" altLang="en-US" sz="2400">
                <a:solidFill>
                  <a:srgbClr val="6E7069"/>
                </a:solidFill>
                <a:latin typeface="Consolas" panose="020B0609020204030204" pitchFamily="49" charset="0"/>
              </a:rPr>
              <a:t>Country</a:t>
            </a:r>
            <a:br>
              <a:rPr lang="en-US" altLang="en-US" sz="2400">
                <a:solidFill>
                  <a:srgbClr val="6E7069"/>
                </a:solidFill>
                <a:latin typeface="Consolas" panose="020B0609020204030204" pitchFamily="49" charset="0"/>
              </a:rPr>
            </a:br>
            <a:r>
              <a:rPr lang="en-US" altLang="en-US" sz="2400"/>
              <a:t> can implement this interface and supply a </a:t>
            </a:r>
            <a:r>
              <a:rPr lang="en-US" altLang="en-US" sz="2400">
                <a:solidFill>
                  <a:srgbClr val="6E7069"/>
                </a:solidFill>
                <a:latin typeface="Consolas" panose="020B0609020204030204" pitchFamily="49" charset="0"/>
              </a:rPr>
              <a:t>compareTo</a:t>
            </a:r>
            <a:br>
              <a:rPr lang="en-US" altLang="en-US" sz="2400">
                <a:solidFill>
                  <a:srgbClr val="6E7069"/>
                </a:solidFill>
                <a:latin typeface="Consolas" panose="020B0609020204030204" pitchFamily="49" charset="0"/>
              </a:rPr>
            </a:br>
            <a:r>
              <a:rPr lang="en-US" altLang="en-US" sz="2400"/>
              <a:t> method:</a:t>
            </a:r>
          </a:p>
          <a:p>
            <a:pPr marL="236538" indent="-236538">
              <a:spcBef>
                <a:spcPts val="1200"/>
              </a:spcBef>
            </a:pPr>
            <a:endParaRPr lang="en-US" altLang="en-US" sz="2400"/>
          </a:p>
        </p:txBody>
      </p:sp>
      <p:sp>
        <p:nvSpPr>
          <p:cNvPr id="75779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00">
              <a:solidFill>
                <a:prstClr val="black"/>
              </a:solidFill>
            </a:endParaRPr>
          </a:p>
          <a:p>
            <a:pPr eaLnBrk="1" hangingPunct="1"/>
            <a:r>
              <a:rPr lang="en-US" altLang="en-US" sz="1000">
                <a:solidFill>
                  <a:prstClr val="black"/>
                </a:solidFill>
              </a:rPr>
              <a:t>Copyright © 2013 by John Wiley &amp; Sons.  All rights reserved.</a:t>
            </a:r>
          </a:p>
        </p:txBody>
      </p:sp>
      <p:sp>
        <p:nvSpPr>
          <p:cNvPr id="7578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7BCC5CC3-5E75-4D90-BD3D-3E567FE2C5F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3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2971800" y="274638"/>
            <a:ext cx="7696200" cy="715962"/>
          </a:xfrm>
        </p:spPr>
        <p:txBody>
          <a:bodyPr/>
          <a:lstStyle/>
          <a:p>
            <a:r>
              <a:rPr lang="en-US" altLang="en-US" smtClean="0"/>
              <a:t>Comparing Objects (3)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spcBef>
                <a:spcPts val="1200"/>
              </a:spcBef>
            </a:pPr>
            <a:r>
              <a:rPr lang="en-US" altLang="en-US" sz="2400"/>
              <a:t> You can implement the </a:t>
            </a:r>
            <a:r>
              <a:rPr lang="en-US" altLang="en-US" sz="2400">
                <a:solidFill>
                  <a:srgbClr val="6E7069"/>
                </a:solidFill>
                <a:latin typeface="Consolas" panose="020B0609020204030204" pitchFamily="49" charset="0"/>
              </a:rPr>
              <a:t>Comparable</a:t>
            </a:r>
            <a:r>
              <a:rPr lang="en-US" altLang="en-US" sz="2400"/>
              <a:t> interface for your</a:t>
            </a:r>
            <a:br>
              <a:rPr lang="en-US" altLang="en-US" sz="2400"/>
            </a:br>
            <a:r>
              <a:rPr lang="en-US" altLang="en-US" sz="2400"/>
              <a:t> classes as well</a:t>
            </a:r>
          </a:p>
          <a:p>
            <a:pPr marL="236538" indent="-236538">
              <a:spcBef>
                <a:spcPts val="1200"/>
              </a:spcBef>
            </a:pPr>
            <a:r>
              <a:rPr lang="en-US" altLang="en-US" sz="2400"/>
              <a:t> E.g. to sort a collection of countries by area, class </a:t>
            </a:r>
            <a:r>
              <a:rPr lang="en-US" altLang="en-US" sz="2400">
                <a:solidFill>
                  <a:srgbClr val="6E7069"/>
                </a:solidFill>
                <a:latin typeface="Consolas" panose="020B0609020204030204" pitchFamily="49" charset="0"/>
              </a:rPr>
              <a:t>Country</a:t>
            </a:r>
            <a:br>
              <a:rPr lang="en-US" altLang="en-US" sz="2400">
                <a:solidFill>
                  <a:srgbClr val="6E7069"/>
                </a:solidFill>
                <a:latin typeface="Consolas" panose="020B0609020204030204" pitchFamily="49" charset="0"/>
              </a:rPr>
            </a:br>
            <a:r>
              <a:rPr lang="en-US" altLang="en-US" sz="2400"/>
              <a:t> can implement this interface and supply a </a:t>
            </a:r>
            <a:r>
              <a:rPr lang="en-US" altLang="en-US" sz="2400">
                <a:solidFill>
                  <a:srgbClr val="6E7069"/>
                </a:solidFill>
                <a:latin typeface="Consolas" panose="020B0609020204030204" pitchFamily="49" charset="0"/>
              </a:rPr>
              <a:t>compareTo</a:t>
            </a:r>
            <a:br>
              <a:rPr lang="en-US" altLang="en-US" sz="2400">
                <a:solidFill>
                  <a:srgbClr val="6E7069"/>
                </a:solidFill>
                <a:latin typeface="Consolas" panose="020B0609020204030204" pitchFamily="49" charset="0"/>
              </a:rPr>
            </a:br>
            <a:r>
              <a:rPr lang="en-US" altLang="en-US" sz="2400"/>
              <a:t> method:</a:t>
            </a:r>
          </a:p>
          <a:p>
            <a:pPr marL="636588" lvl="1" indent="-236538">
              <a:spcBef>
                <a:spcPts val="1200"/>
              </a:spcBef>
              <a:buNone/>
            </a:pPr>
            <a:r>
              <a:rPr lang="en-US" altLang="en-US" sz="2000">
                <a:solidFill>
                  <a:srgbClr val="6E7069"/>
                </a:solidFill>
                <a:latin typeface="Consolas" panose="020B0609020204030204" pitchFamily="49" charset="0"/>
              </a:rPr>
              <a:t>public class Country implements Comparable</a:t>
            </a:r>
          </a:p>
          <a:p>
            <a:pPr marL="636588" lvl="1" indent="-236538">
              <a:spcBef>
                <a:spcPct val="0"/>
              </a:spcBef>
              <a:buNone/>
            </a:pPr>
            <a:r>
              <a:rPr lang="en-US" altLang="en-US" sz="2000">
                <a:solidFill>
                  <a:srgbClr val="6E7069"/>
                </a:solidFill>
                <a:latin typeface="Consolas" panose="020B0609020204030204" pitchFamily="49" charset="0"/>
              </a:rPr>
              <a:t>{</a:t>
            </a:r>
          </a:p>
          <a:p>
            <a:pPr marL="636588" lvl="1" indent="-236538">
              <a:spcBef>
                <a:spcPct val="0"/>
              </a:spcBef>
              <a:buNone/>
            </a:pPr>
            <a:r>
              <a:rPr lang="en-US" altLang="en-US" sz="2000">
                <a:solidFill>
                  <a:srgbClr val="6E7069"/>
                </a:solidFill>
                <a:latin typeface="Consolas" panose="020B0609020204030204" pitchFamily="49" charset="0"/>
              </a:rPr>
              <a:t>   public int compareTo(Object otherObject)</a:t>
            </a:r>
          </a:p>
          <a:p>
            <a:pPr marL="636588" lvl="1" indent="-236538">
              <a:spcBef>
                <a:spcPct val="0"/>
              </a:spcBef>
              <a:buNone/>
            </a:pPr>
            <a:r>
              <a:rPr lang="en-US" altLang="en-US" sz="2000">
                <a:solidFill>
                  <a:srgbClr val="6E7069"/>
                </a:solidFill>
                <a:latin typeface="Consolas" panose="020B0609020204030204" pitchFamily="49" charset="0"/>
              </a:rPr>
              <a:t>   {</a:t>
            </a:r>
          </a:p>
          <a:p>
            <a:pPr marL="636588" lvl="1" indent="-236538">
              <a:spcBef>
                <a:spcPct val="0"/>
              </a:spcBef>
              <a:buNone/>
            </a:pPr>
            <a:r>
              <a:rPr lang="en-US" altLang="en-US" sz="2000">
                <a:solidFill>
                  <a:srgbClr val="6E7069"/>
                </a:solidFill>
                <a:latin typeface="Consolas" panose="020B0609020204030204" pitchFamily="49" charset="0"/>
              </a:rPr>
              <a:t>      Country other = (Country) otherObject;</a:t>
            </a:r>
          </a:p>
          <a:p>
            <a:pPr marL="636588" lvl="1" indent="-236538">
              <a:spcBef>
                <a:spcPct val="0"/>
              </a:spcBef>
              <a:buNone/>
            </a:pPr>
            <a:r>
              <a:rPr lang="en-US" altLang="en-US" sz="2000">
                <a:solidFill>
                  <a:srgbClr val="6E7069"/>
                </a:solidFill>
                <a:latin typeface="Consolas" panose="020B0609020204030204" pitchFamily="49" charset="0"/>
              </a:rPr>
              <a:t>      if (area &lt; other.area) { return -1; }</a:t>
            </a:r>
          </a:p>
          <a:p>
            <a:pPr marL="636588" lvl="1" indent="-236538">
              <a:spcBef>
                <a:spcPct val="0"/>
              </a:spcBef>
              <a:buNone/>
            </a:pPr>
            <a:r>
              <a:rPr lang="en-US" altLang="en-US" sz="2000">
                <a:solidFill>
                  <a:srgbClr val="6E7069"/>
                </a:solidFill>
                <a:latin typeface="Consolas" panose="020B0609020204030204" pitchFamily="49" charset="0"/>
              </a:rPr>
              <a:t>      else if (area == other.area) { return 0; }</a:t>
            </a:r>
          </a:p>
          <a:p>
            <a:pPr marL="636588" lvl="1" indent="-236538">
              <a:spcBef>
                <a:spcPct val="0"/>
              </a:spcBef>
              <a:buNone/>
            </a:pPr>
            <a:r>
              <a:rPr lang="en-US" altLang="en-US" sz="2000">
                <a:solidFill>
                  <a:srgbClr val="6E7069"/>
                </a:solidFill>
                <a:latin typeface="Consolas" panose="020B0609020204030204" pitchFamily="49" charset="0"/>
              </a:rPr>
              <a:t>      else { return 1; }</a:t>
            </a:r>
          </a:p>
          <a:p>
            <a:pPr marL="636588" lvl="1" indent="-236538">
              <a:spcBef>
                <a:spcPct val="0"/>
              </a:spcBef>
              <a:buNone/>
            </a:pPr>
            <a:r>
              <a:rPr lang="en-US" altLang="en-US" sz="2000">
                <a:solidFill>
                  <a:srgbClr val="6E7069"/>
                </a:solidFill>
                <a:latin typeface="Consolas" panose="020B0609020204030204" pitchFamily="49" charset="0"/>
              </a:rPr>
              <a:t>   }</a:t>
            </a:r>
          </a:p>
          <a:p>
            <a:pPr marL="636588" lvl="1" indent="-236538">
              <a:spcBef>
                <a:spcPct val="0"/>
              </a:spcBef>
              <a:buNone/>
            </a:pPr>
            <a:r>
              <a:rPr lang="en-US" altLang="en-US" sz="2000">
                <a:solidFill>
                  <a:srgbClr val="6E706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6803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00">
              <a:solidFill>
                <a:prstClr val="black"/>
              </a:solidFill>
            </a:endParaRPr>
          </a:p>
          <a:p>
            <a:pPr eaLnBrk="1" hangingPunct="1"/>
            <a:r>
              <a:rPr lang="en-US" altLang="en-US" sz="1000">
                <a:solidFill>
                  <a:prstClr val="black"/>
                </a:solidFill>
              </a:rPr>
              <a:t>Copyright © 2013 by John Wiley &amp; Sons.  All rights reserved.</a:t>
            </a:r>
          </a:p>
        </p:txBody>
      </p:sp>
      <p:sp>
        <p:nvSpPr>
          <p:cNvPr id="7680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EAEB7987-412C-4DE1-A288-17A28D9EFD2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23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281</Words>
  <Application>Microsoft Office PowerPoint</Application>
  <PresentationFormat>Widescreen</PresentationFormat>
  <Paragraphs>78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MS PGothic</vt:lpstr>
      <vt:lpstr>MS PGothic</vt:lpstr>
      <vt:lpstr>Arial</vt:lpstr>
      <vt:lpstr>Calibri</vt:lpstr>
      <vt:lpstr>Consolas</vt:lpstr>
      <vt:lpstr>Courier New</vt:lpstr>
      <vt:lpstr>Wingdings</vt:lpstr>
      <vt:lpstr>Default Design</vt:lpstr>
      <vt:lpstr>14.8 Sorting and Searching in the Java Library</vt:lpstr>
      <vt:lpstr>Sorting</vt:lpstr>
      <vt:lpstr>Binary Search</vt:lpstr>
      <vt:lpstr>Comparing Objects (1)</vt:lpstr>
      <vt:lpstr>Comparing Objects (2)</vt:lpstr>
      <vt:lpstr>Comparing Objects (3)</vt:lpstr>
      <vt:lpstr>Comparing Objects (3)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14.8 Sorting and Searching in the Java Library</dc:title>
  <dc:creator>Cathryn</dc:creator>
  <cp:lastModifiedBy>Cathryn</cp:lastModifiedBy>
  <cp:revision>2</cp:revision>
  <dcterms:created xsi:type="dcterms:W3CDTF">2018-03-03T11:05:36Z</dcterms:created>
  <dcterms:modified xsi:type="dcterms:W3CDTF">2018-03-03T11:13:48Z</dcterms:modified>
</cp:coreProperties>
</file>