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6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10287000" cx="18288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  <p:embeddedFont>
      <p:font typeface="DM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jgwXNB5ryPB78kL/H8k5YA6xww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8EFE00-141D-40C2-AEB6-2E29D6E5F269}">
  <a:tblStyle styleId="{318EFE00-141D-40C2-AEB6-2E29D6E5F26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swa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DMSans-regular.fntdata"/><Relationship Id="rId25" Type="http://schemas.openxmlformats.org/officeDocument/2006/relationships/font" Target="fonts/Oswald-bold.fntdata"/><Relationship Id="rId28" Type="http://schemas.openxmlformats.org/officeDocument/2006/relationships/font" Target="fonts/DMSans-italic.fntdata"/><Relationship Id="rId27" Type="http://schemas.openxmlformats.org/officeDocument/2006/relationships/font" Target="fonts/DMSans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M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fe9b70f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6fe9b70fa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da47873d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2da47873da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a47873d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da47873da0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dac482317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dac4823179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dac482317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dac4823179_1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a4f15d31b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a4f15d31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0944f685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0944f685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a25a4109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a25a410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a4f15d31b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a4f15d31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0944f685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0944f6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a47873da0_0_199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86" name="Google Shape;86;g2da47873da0_0_199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87" name="Google Shape;87;g2da47873da0_0_19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a47873da0_0_20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90" name="Google Shape;90;g2da47873da0_0_20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da47873da0_0_20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3" name="Google Shape;93;g2da47873da0_0_206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94" name="Google Shape;94;g2da47873da0_0_20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a47873da0_0_210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97" name="Google Shape;97;g2da47873da0_0_210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8" name="Google Shape;98;g2da47873da0_0_210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9" name="Google Shape;99;g2da47873da0_0_2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a47873da0_0_21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02" name="Google Shape;102;g2da47873da0_0_21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a47873da0_0_218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5" name="Google Shape;105;g2da47873da0_0_218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g2da47873da0_0_21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a47873da0_0_222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109" name="Google Shape;109;g2da47873da0_0_22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a47873da0_0_225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2da47873da0_0_225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113" name="Google Shape;113;g2da47873da0_0_225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4" name="Google Shape;114;g2da47873da0_0_225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15" name="Google Shape;115;g2da47873da0_0_22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a47873da0_0_231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118" name="Google Shape;118;g2da47873da0_0_23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a47873da0_0_234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121" name="Google Shape;121;g2da47873da0_0_234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rtl="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rtl="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rtl="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22" name="Google Shape;122;g2da47873da0_0_23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a47873da0_0_23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a47873da0_0_19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2" name="Google Shape;82;g2da47873da0_0_195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g2da47873da0_0_19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10.png"/><Relationship Id="rId8" Type="http://schemas.openxmlformats.org/officeDocument/2006/relationships/image" Target="../media/image1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6.jp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"/>
          <p:cNvGrpSpPr/>
          <p:nvPr/>
        </p:nvGrpSpPr>
        <p:grpSpPr>
          <a:xfrm>
            <a:off x="-78" y="3"/>
            <a:ext cx="18287925" cy="10286990"/>
            <a:chOff x="0" y="-19050"/>
            <a:chExt cx="1895495" cy="831850"/>
          </a:xfrm>
        </p:grpSpPr>
        <p:sp>
          <p:nvSpPr>
            <p:cNvPr id="130" name="Google Shape;130;p1"/>
            <p:cNvSpPr/>
            <p:nvPr/>
          </p:nvSpPr>
          <p:spPr>
            <a:xfrm>
              <a:off x="0" y="0"/>
              <a:ext cx="1895495" cy="812800"/>
            </a:xfrm>
            <a:custGeom>
              <a:rect b="b" l="l" r="r" t="t"/>
              <a:pathLst>
                <a:path extrusionOk="0" h="812800" w="1895495">
                  <a:moveTo>
                    <a:pt x="0" y="0"/>
                  </a:moveTo>
                  <a:lnTo>
                    <a:pt x="1895495" y="0"/>
                  </a:lnTo>
                  <a:lnTo>
                    <a:pt x="1895495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4A86E8"/>
            </a:solidFill>
            <a:ln cap="sq" cmpd="sng" w="38100">
              <a:solidFill>
                <a:srgbClr val="F4F6F7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31" name="Google Shape;131;p1"/>
            <p:cNvSpPr txBox="1"/>
            <p:nvPr/>
          </p:nvSpPr>
          <p:spPr>
            <a:xfrm>
              <a:off x="0" y="-19050"/>
              <a:ext cx="1895495" cy="831850"/>
            </a:xfrm>
            <a:prstGeom prst="rect">
              <a:avLst/>
            </a:prstGeom>
            <a:solidFill>
              <a:srgbClr val="4A86E8"/>
            </a:solidFill>
            <a:ln cap="flat" cmpd="sng" w="9525">
              <a:solidFill>
                <a:srgbClr val="F4F6F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 rot="-139979">
            <a:off x="4733003" y="-5162721"/>
            <a:ext cx="16238018" cy="15984466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1"/>
          <p:cNvSpPr txBox="1"/>
          <p:nvPr/>
        </p:nvSpPr>
        <p:spPr>
          <a:xfrm>
            <a:off x="4236200" y="3013800"/>
            <a:ext cx="10784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7"/>
              <a:buFont typeface="Arial"/>
              <a:buNone/>
            </a:pPr>
            <a:r>
              <a:rPr b="1" i="0" lang="en-US" sz="16437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Sonic Skies: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4528522" y="5253909"/>
            <a:ext cx="9815400" cy="10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3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62"/>
              <a:buFont typeface="Arial"/>
              <a:buNone/>
            </a:pPr>
            <a:r>
              <a:rPr b="1" lang="en-US" sz="7062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Final Report 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198675" y="8734800"/>
            <a:ext cx="7968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3"/>
              <a:buFont typeface="Arial"/>
              <a:buNone/>
            </a:pPr>
            <a:r>
              <a:rPr b="1" i="0" lang="en-US" sz="2653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Nathan Thoms, Taylor Johnson, </a:t>
            </a:r>
            <a:endParaRPr b="1" i="0" sz="2653" u="none" cap="none" strike="noStrike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3"/>
              <a:buFont typeface="Arial"/>
              <a:buNone/>
            </a:pPr>
            <a:r>
              <a:rPr b="1" i="0" lang="en-US" sz="2653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Jack Cassidy, John Lavigne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 txBox="1"/>
          <p:nvPr/>
        </p:nvSpPr>
        <p:spPr>
          <a:xfrm>
            <a:off x="4419600" y="3013800"/>
            <a:ext cx="10784400" cy="25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437"/>
              <a:buFont typeface="Arial"/>
              <a:buNone/>
            </a:pPr>
            <a:r>
              <a:rPr b="1" i="0" lang="en-US" sz="16437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Sonic Skies: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"/>
          <p:cNvSpPr txBox="1"/>
          <p:nvPr/>
        </p:nvSpPr>
        <p:spPr>
          <a:xfrm>
            <a:off x="1000122" y="1184514"/>
            <a:ext cx="136179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b="1" i="0" lang="en-US" sz="9431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Grading Rubric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6"/>
          <p:cNvSpPr txBox="1"/>
          <p:nvPr/>
        </p:nvSpPr>
        <p:spPr>
          <a:xfrm>
            <a:off x="2395502" y="1184525"/>
            <a:ext cx="111693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31"/>
              <a:buFont typeface="Arial"/>
              <a:buNone/>
            </a:pPr>
            <a:r>
              <a:rPr b="1" i="0" lang="en-US" sz="9431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Grading Rubric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7325" y="2448138"/>
            <a:ext cx="18288000" cy="608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" name="Google Shape;261;g26fe9b70fa3_0_10"/>
          <p:cNvGraphicFramePr/>
          <p:nvPr/>
        </p:nvGraphicFramePr>
        <p:xfrm>
          <a:off x="-134650" y="-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{318EFE00-141D-40C2-AEB6-2E29D6E5F269}</a:tableStyleId>
              </a:tblPr>
              <a:tblGrid>
                <a:gridCol w="2295000"/>
                <a:gridCol w="3244550"/>
                <a:gridCol w="3223125"/>
                <a:gridCol w="3059250"/>
                <a:gridCol w="3412200"/>
                <a:gridCol w="3188525"/>
              </a:tblGrid>
              <a:tr h="6842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000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Proficiency/Performance Scale </a:t>
                      </a:r>
                      <a:endParaRPr b="1" sz="22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</a:tr>
              <a:tr h="12794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1: Crash &amp; Burn 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(25 points)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2: Landed in the Hudson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t/>
                      </a:r>
                      <a:endParaRPr b="1"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(35 points)</a:t>
                      </a: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>
                        <a:alpha val="89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3: Landed Safely on Runway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(45 points) 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DBC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4: Performed Barrel Roll in Flight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(55 points)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>
                        <a:alpha val="943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5: Performed Pugachev’s Cobra in Flight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(65 points)</a:t>
                      </a:r>
                      <a:endParaRPr sz="2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996DA">
                        <a:alpha val="88130"/>
                      </a:srgbClr>
                    </a:solidFill>
                  </a:tcPr>
                </a:tc>
              </a:tr>
              <a:tr h="1765750"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Production of Audio Signal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valid attempt was made in getting audio production working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produce some form of sound from the ZedBoard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Audio CODEC ADAU1761 device.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successfully produce audio signals and vary it  using inputs from the Zedboard.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successfully produce an audio signal encoding a single ppm channel input from the RC trainer controller.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successfully produce an audio signal encoding required ppm channels input from the RC trainer controller.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</a:tr>
              <a:tr h="1463050"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Reception of Audio Signal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valid attempt was made in getting audio reception working.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read in software - incoming audio through audio-in on Zedboard.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detect an incoming audio signal and extract variation details (e.g. amplitude, frequency).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extract multi-channel encoded audio signal details.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extract multi-channel encoded audio signals use HW accelerator IP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614400"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RC Controller &amp; Quad-Copter Integration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valid attempt was made in integrating, but the drone will not respond to any input.</a:t>
                      </a:r>
                      <a:endParaRPr b="1" sz="2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Incoming audio can excite the Quad-Copter motors.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control a single RC channel using sound signals.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 control all pertinent RC channels for flight from the RC trainer controller.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Demonstration of stable flight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076300">
                <a:tc>
                  <a:txBody>
                    <a:bodyPr/>
                    <a:lstStyle/>
                    <a:p>
                      <a:pPr indent="0" lvl="0" marL="171450" marR="160677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Demonstration of effort in debugging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Little to no knowledge supporting effort.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Evidence showing attempts were made toward producing a working system (i.e research articles, TA interaction)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230175">
                <a:tc>
                  <a:txBody>
                    <a:bodyPr/>
                    <a:lstStyle/>
                    <a:p>
                      <a:pPr indent="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 &amp; Report</a:t>
                      </a:r>
                      <a:endParaRPr sz="20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Limited demo and report.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Full demo report includes descriptions of all major components.</a:t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Entertaining demo, report includes detailed figures and system evaluation results.</a:t>
                      </a:r>
                      <a:endParaRPr b="1"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sz="2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27000" marB="127000" marR="127000" marL="127000">
                    <a:lnL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a47873da0_0_0"/>
          <p:cNvSpPr/>
          <p:nvPr/>
        </p:nvSpPr>
        <p:spPr>
          <a:xfrm>
            <a:off x="1953875" y="1844749"/>
            <a:ext cx="14084064" cy="6597504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da47873da0_0_0"/>
          <p:cNvSpPr txBox="1"/>
          <p:nvPr/>
        </p:nvSpPr>
        <p:spPr>
          <a:xfrm>
            <a:off x="4365600" y="4219950"/>
            <a:ext cx="9556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Questions?</a:t>
            </a:r>
            <a:endParaRPr sz="12000">
              <a:solidFill>
                <a:schemeClr val="dk2"/>
              </a:solidFill>
            </a:endParaRPr>
          </a:p>
        </p:txBody>
      </p:sp>
      <p:sp>
        <p:nvSpPr>
          <p:cNvPr id="268" name="Google Shape;268;g2da47873da0_0_0"/>
          <p:cNvSpPr/>
          <p:nvPr/>
        </p:nvSpPr>
        <p:spPr>
          <a:xfrm>
            <a:off x="14917522" y="6445900"/>
            <a:ext cx="2495124" cy="1847124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2da47873da0_0_0"/>
          <p:cNvSpPr/>
          <p:nvPr/>
        </p:nvSpPr>
        <p:spPr>
          <a:xfrm rot="-9878998">
            <a:off x="16667936" y="8766179"/>
            <a:ext cx="1166431" cy="909638"/>
          </a:xfrm>
          <a:prstGeom prst="cloud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g2da47873da0_0_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a47873da0_0_188"/>
          <p:cNvSpPr txBox="1"/>
          <p:nvPr/>
        </p:nvSpPr>
        <p:spPr>
          <a:xfrm>
            <a:off x="2887170" y="2039407"/>
            <a:ext cx="11553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r>
              <a:rPr b="1" lang="en-US" sz="7000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oals</a:t>
            </a:r>
            <a:r>
              <a:rPr b="1" i="0" lang="en-US" sz="7000" u="none" cap="none" strike="noStrike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7000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&amp;</a:t>
            </a:r>
            <a:r>
              <a:rPr b="1" i="0" lang="en-US" sz="7000" u="none" cap="none" strike="noStrike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 O</a:t>
            </a:r>
            <a:r>
              <a:rPr b="1" lang="en-US" sz="7000">
                <a:solidFill>
                  <a:srgbClr val="1F497D"/>
                </a:solidFill>
                <a:latin typeface="Oswald"/>
                <a:ea typeface="Oswald"/>
                <a:cs typeface="Oswald"/>
                <a:sym typeface="Oswald"/>
              </a:rPr>
              <a:t>bjectives</a:t>
            </a:r>
            <a:endParaRPr sz="1400">
              <a:solidFill>
                <a:srgbClr val="1F497D"/>
              </a:solidFill>
            </a:endParaRPr>
          </a:p>
        </p:txBody>
      </p:sp>
      <p:sp>
        <p:nvSpPr>
          <p:cNvPr id="143" name="Google Shape;143;g2da47873da0_0_188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g2da47873da0_0_188"/>
          <p:cNvSpPr/>
          <p:nvPr/>
        </p:nvSpPr>
        <p:spPr>
          <a:xfrm rot="-4168652">
            <a:off x="-4082595" y="6533136"/>
            <a:ext cx="7604075" cy="783929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g2da47873da0_0_188"/>
          <p:cNvSpPr txBox="1"/>
          <p:nvPr/>
        </p:nvSpPr>
        <p:spPr>
          <a:xfrm>
            <a:off x="3542950" y="3535750"/>
            <a:ext cx="11079600" cy="53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a pair of ZedBoards to pass information using sound signals to fly the MP-1 quadcopter using the training controller.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9144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1st ZedBoard will be connected to the trainer controller, capture PPM information, and convert it into sound using the built in Audio CODEC ADAU1761 device connected to a speaker.  </a:t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096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2nd ZedBoard will capture the sound using built-in audio device connected to a microphone and decode sound information, translated and sent to a PPM generator, and transmitted to the quadcopter. </a:t>
            </a:r>
            <a:endParaRPr sz="2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g2da47873da0_0_188"/>
          <p:cNvSpPr txBox="1"/>
          <p:nvPr/>
        </p:nvSpPr>
        <p:spPr>
          <a:xfrm>
            <a:off x="3039570" y="2039407"/>
            <a:ext cx="11553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G</a:t>
            </a:r>
            <a:r>
              <a:rPr b="1" lang="en-US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oals</a:t>
            </a:r>
            <a:r>
              <a:rPr b="1" i="0" lang="en-US" sz="7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-US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&amp;</a:t>
            </a:r>
            <a:r>
              <a:rPr b="1" i="0" lang="en-US" sz="70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O</a:t>
            </a:r>
            <a:r>
              <a:rPr b="1" lang="en-US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bjectives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47" name="Google Shape;147;g2da47873da0_0_18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F497D"/>
                </a:solidFill>
              </a:rPr>
              <a:t>‹#›</a:t>
            </a:fld>
            <a:endParaRPr>
              <a:solidFill>
                <a:srgbClr val="1F497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dac4823179_1_4"/>
          <p:cNvSpPr txBox="1"/>
          <p:nvPr/>
        </p:nvSpPr>
        <p:spPr>
          <a:xfrm>
            <a:off x="2887170" y="2039407"/>
            <a:ext cx="1155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497D"/>
              </a:solidFill>
            </a:endParaRPr>
          </a:p>
        </p:txBody>
      </p:sp>
      <p:sp>
        <p:nvSpPr>
          <p:cNvPr id="153" name="Google Shape;153;g2dac4823179_1_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g2dac4823179_1_4"/>
          <p:cNvSpPr/>
          <p:nvPr/>
        </p:nvSpPr>
        <p:spPr>
          <a:xfrm rot="-4168652">
            <a:off x="-4082595" y="6533136"/>
            <a:ext cx="7604075" cy="783929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g2dac4823179_1_4"/>
          <p:cNvSpPr txBox="1"/>
          <p:nvPr/>
        </p:nvSpPr>
        <p:spPr>
          <a:xfrm>
            <a:off x="1300125" y="2254800"/>
            <a:ext cx="8553300" cy="4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41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Read in PPM Channel Counts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Map counts to a given frequency range based on the channel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Produce sine waves at the target frequencies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○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Adjust magnitudes to combat noise frequency ranges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Sum the samples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Pass samples to audio codec (DAC)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6" name="Google Shape;156;g2dac4823179_1_4"/>
          <p:cNvSpPr txBox="1"/>
          <p:nvPr/>
        </p:nvSpPr>
        <p:spPr>
          <a:xfrm>
            <a:off x="378095" y="712532"/>
            <a:ext cx="11553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Audio Transmission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57" name="Google Shape;157;g2dac4823179_1_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F497D"/>
                </a:solidFill>
              </a:rPr>
              <a:t>‹#›</a:t>
            </a:fld>
            <a:endParaRPr>
              <a:solidFill>
                <a:srgbClr val="1F497D"/>
              </a:solidFill>
            </a:endParaRPr>
          </a:p>
        </p:txBody>
      </p:sp>
      <p:pic>
        <p:nvPicPr>
          <p:cNvPr id="158" name="Google Shape;158;g2dac4823179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86538" y="3547949"/>
            <a:ext cx="4243500" cy="31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2dac4823179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24000" y="6992926"/>
            <a:ext cx="5768600" cy="31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2dac4823179_1_4"/>
          <p:cNvPicPr preferRelativeResize="0"/>
          <p:nvPr/>
        </p:nvPicPr>
        <p:blipFill rotWithShape="1">
          <a:blip r:embed="rId6">
            <a:alphaModFix/>
          </a:blip>
          <a:srcRect b="72318" l="11788" r="11211" t="0"/>
          <a:stretch/>
        </p:blipFill>
        <p:spPr>
          <a:xfrm>
            <a:off x="11291675" y="861675"/>
            <a:ext cx="5233223" cy="24323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g2dac4823179_1_4"/>
          <p:cNvCxnSpPr/>
          <p:nvPr/>
        </p:nvCxnSpPr>
        <p:spPr>
          <a:xfrm>
            <a:off x="10630900" y="2736225"/>
            <a:ext cx="59700" cy="51735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dac4823179_1_18"/>
          <p:cNvSpPr txBox="1"/>
          <p:nvPr/>
        </p:nvSpPr>
        <p:spPr>
          <a:xfrm>
            <a:off x="2887170" y="2039407"/>
            <a:ext cx="1155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1F497D"/>
              </a:solidFill>
            </a:endParaRPr>
          </a:p>
        </p:txBody>
      </p:sp>
      <p:sp>
        <p:nvSpPr>
          <p:cNvPr id="167" name="Google Shape;167;g2dac4823179_1_18"/>
          <p:cNvSpPr/>
          <p:nvPr/>
        </p:nvSpPr>
        <p:spPr>
          <a:xfrm>
            <a:off x="14479722" y="-544680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2dac4823179_1_18"/>
          <p:cNvSpPr/>
          <p:nvPr/>
        </p:nvSpPr>
        <p:spPr>
          <a:xfrm rot="-4168652">
            <a:off x="-4082595" y="6533136"/>
            <a:ext cx="7604075" cy="7839298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g2dac4823179_1_18"/>
          <p:cNvSpPr txBox="1"/>
          <p:nvPr/>
        </p:nvSpPr>
        <p:spPr>
          <a:xfrm>
            <a:off x="1300125" y="2254800"/>
            <a:ext cx="8553300" cy="49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413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Font typeface="Times New Roman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Audio codec samples mic signal (ADC)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Samples read into buffer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Buffer = Configured transform length (FFT)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○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Perform</a:t>
            </a: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transform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Detect the most prominent frequency within channel ranges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6159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DM Sans"/>
              <a:buChar char="●"/>
            </a:pPr>
            <a:r>
              <a:rPr lang="en-US" sz="25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Map peak frequencies back into PPM counts</a:t>
            </a:r>
            <a:endParaRPr sz="25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g2dac4823179_1_18"/>
          <p:cNvSpPr txBox="1"/>
          <p:nvPr/>
        </p:nvSpPr>
        <p:spPr>
          <a:xfrm>
            <a:off x="378095" y="712532"/>
            <a:ext cx="11553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Audio Reception</a:t>
            </a:r>
            <a:endParaRPr sz="1400">
              <a:solidFill>
                <a:srgbClr val="FFFFFF"/>
              </a:solidFill>
            </a:endParaRPr>
          </a:p>
        </p:txBody>
      </p:sp>
      <p:sp>
        <p:nvSpPr>
          <p:cNvPr id="171" name="Google Shape;171;g2dac4823179_1_18"/>
          <p:cNvSpPr txBox="1"/>
          <p:nvPr>
            <p:ph idx="12" type="sldNum"/>
          </p:nvPr>
        </p:nvSpPr>
        <p:spPr>
          <a:xfrm>
            <a:off x="16944916" y="871338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1F497D"/>
                </a:solidFill>
              </a:rPr>
              <a:t>‹#›</a:t>
            </a:fld>
            <a:endParaRPr>
              <a:solidFill>
                <a:srgbClr val="1F497D"/>
              </a:solidFill>
            </a:endParaRPr>
          </a:p>
        </p:txBody>
      </p:sp>
      <p:cxnSp>
        <p:nvCxnSpPr>
          <p:cNvPr id="172" name="Google Shape;172;g2dac4823179_1_18"/>
          <p:cNvCxnSpPr/>
          <p:nvPr/>
        </p:nvCxnSpPr>
        <p:spPr>
          <a:xfrm>
            <a:off x="10615950" y="1330725"/>
            <a:ext cx="59700" cy="75357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g2dac4823179_1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6500" y="3897399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2dac4823179_1_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89100" y="3329950"/>
            <a:ext cx="1656000" cy="184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2dac4823179_1_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47725" y="5306500"/>
            <a:ext cx="1738750" cy="173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2dac4823179_1_18"/>
          <p:cNvCxnSpPr>
            <a:stCxn id="173" idx="3"/>
            <a:endCxn id="174" idx="1"/>
          </p:cNvCxnSpPr>
          <p:nvPr/>
        </p:nvCxnSpPr>
        <p:spPr>
          <a:xfrm flipH="1" rot="10800000">
            <a:off x="13449625" y="4251362"/>
            <a:ext cx="1539600" cy="7176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g2dac4823179_1_18"/>
          <p:cNvCxnSpPr>
            <a:stCxn id="173" idx="3"/>
            <a:endCxn id="175" idx="1"/>
          </p:cNvCxnSpPr>
          <p:nvPr/>
        </p:nvCxnSpPr>
        <p:spPr>
          <a:xfrm>
            <a:off x="13449625" y="4968962"/>
            <a:ext cx="1498200" cy="1206900"/>
          </a:xfrm>
          <a:prstGeom prst="straightConnector1">
            <a:avLst/>
          </a:prstGeom>
          <a:noFill/>
          <a:ln cap="flat" cmpd="sng" w="7620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g2dac4823179_1_18"/>
          <p:cNvSpPr txBox="1"/>
          <p:nvPr/>
        </p:nvSpPr>
        <p:spPr>
          <a:xfrm>
            <a:off x="13651200" y="3588475"/>
            <a:ext cx="10974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FFT</a:t>
            </a:r>
            <a:endParaRPr sz="2900">
              <a:solidFill>
                <a:schemeClr val="lt1"/>
              </a:solidFill>
            </a:endParaRPr>
          </a:p>
        </p:txBody>
      </p:sp>
      <p:pic>
        <p:nvPicPr>
          <p:cNvPr id="179" name="Google Shape;179;g2dac4823179_1_18"/>
          <p:cNvPicPr preferRelativeResize="0"/>
          <p:nvPr/>
        </p:nvPicPr>
        <p:blipFill rotWithShape="1">
          <a:blip r:embed="rId7">
            <a:alphaModFix/>
          </a:blip>
          <a:srcRect b="0" l="0" r="0" t="65469"/>
          <a:stretch/>
        </p:blipFill>
        <p:spPr>
          <a:xfrm>
            <a:off x="10917875" y="1037812"/>
            <a:ext cx="7124450" cy="1330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dac4823179_1_18"/>
          <p:cNvPicPr preferRelativeResize="0"/>
          <p:nvPr/>
        </p:nvPicPr>
        <p:blipFill rotWithShape="1">
          <a:blip r:embed="rId8">
            <a:alphaModFix/>
          </a:blip>
          <a:srcRect b="71689" l="14514" r="12214" t="0"/>
          <a:stretch/>
        </p:blipFill>
        <p:spPr>
          <a:xfrm>
            <a:off x="11567900" y="7490900"/>
            <a:ext cx="5077211" cy="253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a4f15d31b_0_12"/>
          <p:cNvSpPr/>
          <p:nvPr/>
        </p:nvSpPr>
        <p:spPr>
          <a:xfrm rot="885925">
            <a:off x="-5955963" y="4980593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g2da4f15d31b_0_12"/>
          <p:cNvSpPr txBox="1"/>
          <p:nvPr>
            <p:ph type="title"/>
          </p:nvPr>
        </p:nvSpPr>
        <p:spPr>
          <a:xfrm>
            <a:off x="-3291875" y="682825"/>
            <a:ext cx="17326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Hardware Design</a:t>
            </a:r>
            <a:endParaRPr/>
          </a:p>
        </p:txBody>
      </p:sp>
      <p:sp>
        <p:nvSpPr>
          <p:cNvPr id="187" name="Google Shape;187;g2da4f15d31b_0_12"/>
          <p:cNvSpPr txBox="1"/>
          <p:nvPr/>
        </p:nvSpPr>
        <p:spPr>
          <a:xfrm>
            <a:off x="-3269325" y="511675"/>
            <a:ext cx="17531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Hardware Design</a:t>
            </a:r>
            <a:endParaRPr sz="84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8" name="Google Shape;188;g2da4f15d31b_0_12"/>
          <p:cNvSpPr txBox="1"/>
          <p:nvPr/>
        </p:nvSpPr>
        <p:spPr>
          <a:xfrm>
            <a:off x="2227850" y="1825825"/>
            <a:ext cx="12456000" cy="5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Setting-up audio codec 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●"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metal implementation over using linux due to driver issues 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●"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IP block for handling I2S Transmission &amp; Reception (Audio)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286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Times New Roman"/>
              <a:buChar char="●"/>
            </a:pPr>
            <a:r>
              <a:rPr lang="en-US" sz="27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IP block for I2C handling codec configuration (Register Writes)</a:t>
            </a:r>
            <a:endParaRPr sz="2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9" name="Google Shape;189;g2da4f15d31b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2150" y="4481125"/>
            <a:ext cx="11312876" cy="5632501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0" name="Google Shape;190;g2da4f15d31b_0_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2da4f15d31b_0_12"/>
          <p:cNvSpPr/>
          <p:nvPr/>
        </p:nvSpPr>
        <p:spPr>
          <a:xfrm>
            <a:off x="9658950" y="6578200"/>
            <a:ext cx="1934700" cy="1652100"/>
          </a:xfrm>
          <a:prstGeom prst="rect">
            <a:avLst/>
          </a:prstGeom>
          <a:noFill/>
          <a:ln cap="flat" cmpd="sng" w="762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0944f6851_0_12"/>
          <p:cNvSpPr/>
          <p:nvPr/>
        </p:nvSpPr>
        <p:spPr>
          <a:xfrm rot="885925">
            <a:off x="12612812" y="8388768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97" name="Google Shape;197;g270944f6851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02237" y="6260538"/>
            <a:ext cx="5712550" cy="3821313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8" name="Google Shape;198;g270944f6851_0_12"/>
          <p:cNvPicPr preferRelativeResize="0"/>
          <p:nvPr/>
        </p:nvPicPr>
        <p:blipFill rotWithShape="1">
          <a:blip r:embed="rId5">
            <a:alphaModFix/>
          </a:blip>
          <a:srcRect b="21116" l="0" r="5687" t="0"/>
          <a:stretch/>
        </p:blipFill>
        <p:spPr>
          <a:xfrm>
            <a:off x="6052425" y="6826700"/>
            <a:ext cx="5712550" cy="284139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9" name="Google Shape;199;g270944f6851_0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42138" y="3995350"/>
            <a:ext cx="5733126" cy="2668887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0" name="Google Shape;200;g270944f6851_0_12"/>
          <p:cNvSpPr txBox="1"/>
          <p:nvPr>
            <p:ph type="title"/>
          </p:nvPr>
        </p:nvSpPr>
        <p:spPr>
          <a:xfrm>
            <a:off x="-5700650" y="309225"/>
            <a:ext cx="17326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/>
          </a:p>
        </p:txBody>
      </p:sp>
      <p:sp>
        <p:nvSpPr>
          <p:cNvPr id="201" name="Google Shape;201;g270944f6851_0_12"/>
          <p:cNvSpPr txBox="1"/>
          <p:nvPr/>
        </p:nvSpPr>
        <p:spPr>
          <a:xfrm>
            <a:off x="-5659725" y="176100"/>
            <a:ext cx="17531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Challenges</a:t>
            </a:r>
            <a:endParaRPr sz="84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2" name="Google Shape;202;g270944f6851_0_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70944f6851_0_12"/>
          <p:cNvPicPr preferRelativeResize="0"/>
          <p:nvPr/>
        </p:nvPicPr>
        <p:blipFill rotWithShape="1">
          <a:blip r:embed="rId7">
            <a:alphaModFix/>
          </a:blip>
          <a:srcRect b="33626" l="57315" r="26865" t="38048"/>
          <a:stretch/>
        </p:blipFill>
        <p:spPr>
          <a:xfrm>
            <a:off x="253024" y="5307125"/>
            <a:ext cx="4380949" cy="390550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204" name="Google Shape;204;g270944f6851_0_12"/>
          <p:cNvCxnSpPr>
            <a:stCxn id="203" idx="0"/>
          </p:cNvCxnSpPr>
          <p:nvPr/>
        </p:nvCxnSpPr>
        <p:spPr>
          <a:xfrm flipH="1" rot="10800000">
            <a:off x="2443499" y="3989525"/>
            <a:ext cx="3628500" cy="13176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g270944f6851_0_12"/>
          <p:cNvCxnSpPr>
            <a:stCxn id="203" idx="2"/>
          </p:cNvCxnSpPr>
          <p:nvPr/>
        </p:nvCxnSpPr>
        <p:spPr>
          <a:xfrm>
            <a:off x="2443499" y="9212625"/>
            <a:ext cx="3628500" cy="4737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g270944f6851_0_12"/>
          <p:cNvSpPr txBox="1"/>
          <p:nvPr/>
        </p:nvSpPr>
        <p:spPr>
          <a:xfrm>
            <a:off x="1453800" y="9422950"/>
            <a:ext cx="19794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Black Box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270944f6851_0_12"/>
          <p:cNvSpPr txBox="1"/>
          <p:nvPr/>
        </p:nvSpPr>
        <p:spPr>
          <a:xfrm>
            <a:off x="6265475" y="3021525"/>
            <a:ext cx="21282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Instruction Address</a:t>
            </a:r>
            <a:endParaRPr sz="2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270944f6851_0_12"/>
          <p:cNvSpPr txBox="1"/>
          <p:nvPr/>
        </p:nvSpPr>
        <p:spPr>
          <a:xfrm>
            <a:off x="8886875" y="3279720"/>
            <a:ext cx="2128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Opcode</a:t>
            </a:r>
            <a:endParaRPr sz="2600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g270944f6851_0_12"/>
          <p:cNvCxnSpPr>
            <a:stCxn id="207" idx="2"/>
          </p:cNvCxnSpPr>
          <p:nvPr/>
        </p:nvCxnSpPr>
        <p:spPr>
          <a:xfrm>
            <a:off x="7329575" y="3874425"/>
            <a:ext cx="722100" cy="1857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g270944f6851_0_12"/>
          <p:cNvCxnSpPr>
            <a:stCxn id="208" idx="2"/>
          </p:cNvCxnSpPr>
          <p:nvPr/>
        </p:nvCxnSpPr>
        <p:spPr>
          <a:xfrm>
            <a:off x="9950975" y="3753420"/>
            <a:ext cx="435600" cy="1847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1" name="Google Shape;211;g270944f6851_0_1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202575" y="975975"/>
            <a:ext cx="5911875" cy="443838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70944f6851_0_12"/>
          <p:cNvSpPr txBox="1"/>
          <p:nvPr/>
        </p:nvSpPr>
        <p:spPr>
          <a:xfrm>
            <a:off x="11943863" y="111150"/>
            <a:ext cx="64293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script</a:t>
            </a: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to emulate I2C program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270944f6851_0_12"/>
          <p:cNvSpPr txBox="1"/>
          <p:nvPr/>
        </p:nvSpPr>
        <p:spPr>
          <a:xfrm>
            <a:off x="1051175" y="1951113"/>
            <a:ext cx="88998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Configuring CODEC for mic input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Char char="○"/>
            </a:pPr>
            <a:r>
              <a:rPr lang="en-US"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Setup for line input by default</a:t>
            </a: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70944f6851_0_12"/>
          <p:cNvSpPr txBox="1"/>
          <p:nvPr/>
        </p:nvSpPr>
        <p:spPr>
          <a:xfrm>
            <a:off x="13646218" y="5566750"/>
            <a:ext cx="3024600" cy="10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Emulator output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70944f6851_0_12"/>
          <p:cNvSpPr/>
          <p:nvPr/>
        </p:nvSpPr>
        <p:spPr>
          <a:xfrm>
            <a:off x="163700" y="5174600"/>
            <a:ext cx="4539300" cy="4151700"/>
          </a:xfrm>
          <a:prstGeom prst="rect">
            <a:avLst/>
          </a:prstGeom>
          <a:noFill/>
          <a:ln cap="flat" cmpd="sng" w="76200">
            <a:solidFill>
              <a:srgbClr val="85200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a25a4109a_0_0"/>
          <p:cNvSpPr/>
          <p:nvPr/>
        </p:nvSpPr>
        <p:spPr>
          <a:xfrm rot="885925">
            <a:off x="-5955963" y="4980593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g2da25a4109a_0_0"/>
          <p:cNvSpPr txBox="1"/>
          <p:nvPr>
            <p:ph type="title"/>
          </p:nvPr>
        </p:nvSpPr>
        <p:spPr>
          <a:xfrm>
            <a:off x="-2033850" y="1125275"/>
            <a:ext cx="17326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What went right ?</a:t>
            </a:r>
            <a:endParaRPr/>
          </a:p>
        </p:txBody>
      </p:sp>
      <p:sp>
        <p:nvSpPr>
          <p:cNvPr id="222" name="Google Shape;222;g2da25a4109a_0_0"/>
          <p:cNvSpPr txBox="1"/>
          <p:nvPr/>
        </p:nvSpPr>
        <p:spPr>
          <a:xfrm>
            <a:off x="-1992925" y="992150"/>
            <a:ext cx="17531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What went right ?</a:t>
            </a:r>
            <a:endParaRPr sz="84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3" name="Google Shape;223;g2da25a4109a_0_0"/>
          <p:cNvSpPr txBox="1"/>
          <p:nvPr/>
        </p:nvSpPr>
        <p:spPr>
          <a:xfrm>
            <a:off x="3604200" y="2877875"/>
            <a:ext cx="11079600" cy="59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350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FFT/DFT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Finding a C library to decode audio information 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minfft library for its simplicity and performance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 contains audio info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returns complex amplitudes and frequencies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issue of multiple peaks 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max peak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(took max)</a:t>
            </a: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sampling rate 48kHz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0" marL="9144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Char char="●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MP-1 VHDL for ppm generation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axi_ppm_v1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 period count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350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imes New Roman"/>
              <a:buChar char="○"/>
            </a:pPr>
            <a:r>
              <a:rPr lang="en-US" sz="2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that value into an unused slave register </a:t>
            </a:r>
            <a:endParaRPr sz="2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da25a4109a_0_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a4f15d31b_0_2"/>
          <p:cNvSpPr/>
          <p:nvPr/>
        </p:nvSpPr>
        <p:spPr>
          <a:xfrm rot="885925">
            <a:off x="-5955963" y="4980593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g2da4f15d31b_0_2"/>
          <p:cNvSpPr/>
          <p:nvPr/>
        </p:nvSpPr>
        <p:spPr>
          <a:xfrm>
            <a:off x="923200" y="9327225"/>
            <a:ext cx="6896700" cy="56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da4f15d31b_0_2"/>
          <p:cNvSpPr txBox="1"/>
          <p:nvPr>
            <p:ph type="title"/>
          </p:nvPr>
        </p:nvSpPr>
        <p:spPr>
          <a:xfrm>
            <a:off x="480750" y="1125275"/>
            <a:ext cx="17326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Magnitude</a:t>
            </a: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 vs Frequency Plots </a:t>
            </a:r>
            <a:endParaRPr b="1" sz="845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2da4f15d31b_0_2"/>
          <p:cNvSpPr txBox="1"/>
          <p:nvPr/>
        </p:nvSpPr>
        <p:spPr>
          <a:xfrm>
            <a:off x="534625" y="376750"/>
            <a:ext cx="17531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Magnitude vs Frequency Plots   </a:t>
            </a:r>
            <a:endParaRPr b="1" sz="84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33" name="Google Shape;233;g2da4f15d31b_0_2"/>
          <p:cNvPicPr preferRelativeResize="0"/>
          <p:nvPr/>
        </p:nvPicPr>
        <p:blipFill rotWithShape="1">
          <a:blip r:embed="rId4">
            <a:alphaModFix/>
          </a:blip>
          <a:srcRect b="0" l="0" r="36564" t="0"/>
          <a:stretch/>
        </p:blipFill>
        <p:spPr>
          <a:xfrm>
            <a:off x="9202525" y="2147125"/>
            <a:ext cx="7696176" cy="699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da4f15d31b_0_2"/>
          <p:cNvPicPr preferRelativeResize="0"/>
          <p:nvPr/>
        </p:nvPicPr>
        <p:blipFill rotWithShape="1">
          <a:blip r:embed="rId5">
            <a:alphaModFix/>
          </a:blip>
          <a:srcRect b="19252" l="8667" r="40405" t="17271"/>
          <a:stretch/>
        </p:blipFill>
        <p:spPr>
          <a:xfrm>
            <a:off x="1506350" y="2147125"/>
            <a:ext cx="5547426" cy="699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2da4f15d31b_0_2"/>
          <p:cNvSpPr/>
          <p:nvPr/>
        </p:nvSpPr>
        <p:spPr>
          <a:xfrm flipH="1" rot="-10247098">
            <a:off x="7282337" y="5104422"/>
            <a:ext cx="1691624" cy="50201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g2da4f15d31b_0_2"/>
          <p:cNvSpPr txBox="1"/>
          <p:nvPr/>
        </p:nvSpPr>
        <p:spPr>
          <a:xfrm>
            <a:off x="999400" y="9326425"/>
            <a:ext cx="65826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Detection of most </a:t>
            </a: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prominent</a:t>
            </a: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frequencies </a:t>
            </a:r>
            <a:endParaRPr b="1"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2da4f15d31b_0_2"/>
          <p:cNvSpPr/>
          <p:nvPr/>
        </p:nvSpPr>
        <p:spPr>
          <a:xfrm>
            <a:off x="9202425" y="9375950"/>
            <a:ext cx="7696200" cy="565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2da4f15d31b_0_2"/>
          <p:cNvSpPr txBox="1"/>
          <p:nvPr/>
        </p:nvSpPr>
        <p:spPr>
          <a:xfrm>
            <a:off x="9202425" y="9375950"/>
            <a:ext cx="76962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Peak frequency for each channel</a:t>
            </a:r>
            <a:endParaRPr b="1" sz="2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da4f15d31b_0_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86E8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0944f6851_0_0"/>
          <p:cNvSpPr/>
          <p:nvPr/>
        </p:nvSpPr>
        <p:spPr>
          <a:xfrm rot="885925">
            <a:off x="-5955963" y="4980593"/>
            <a:ext cx="13984784" cy="14350059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5" name="Google Shape;245;g270944f6851_0_0"/>
          <p:cNvSpPr txBox="1"/>
          <p:nvPr>
            <p:ph type="title"/>
          </p:nvPr>
        </p:nvSpPr>
        <p:spPr>
          <a:xfrm>
            <a:off x="480750" y="1125275"/>
            <a:ext cx="173265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Points of Interest</a:t>
            </a:r>
            <a:endParaRPr/>
          </a:p>
        </p:txBody>
      </p:sp>
      <p:sp>
        <p:nvSpPr>
          <p:cNvPr id="246" name="Google Shape;246;g270944f6851_0_0"/>
          <p:cNvSpPr txBox="1"/>
          <p:nvPr/>
        </p:nvSpPr>
        <p:spPr>
          <a:xfrm>
            <a:off x="521675" y="992150"/>
            <a:ext cx="17531700" cy="14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45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Points of Interest</a:t>
            </a:r>
            <a:endParaRPr sz="845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7" name="Google Shape;247;g270944f6851_0_0"/>
          <p:cNvSpPr txBox="1"/>
          <p:nvPr/>
        </p:nvSpPr>
        <p:spPr>
          <a:xfrm>
            <a:off x="3604200" y="2877875"/>
            <a:ext cx="11079600" cy="50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Autofit/>
          </a:bodyPr>
          <a:lstStyle/>
          <a:p>
            <a:pPr indent="-660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Char char="●"/>
            </a:pPr>
            <a:r>
              <a:rPr lang="en-US"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about audio and audio processing 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Audio processing from a zedboard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1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Char char="○"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FFT to collect audio characteristics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6604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map PPM channels to different audio frequency and map them to a micro uav </a:t>
            </a:r>
            <a:endParaRPr sz="3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270944f6851_0_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