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057"/>
    <a:srgbClr val="FA9483"/>
    <a:srgbClr val="F3D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7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218FC-8769-4E81-9A30-E611894F539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D73A-328C-4523-87E5-EA07964B2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E46B-D3E7-4702-AD39-DB4ABF9B2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D69DB-2C50-4274-8885-C8AE9838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FA8F-D8E7-485E-A2A7-44ADAFF6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63AB-6279-4AD8-B692-91E4C7359757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AFC0-FFBE-4A38-8731-DA6BDC80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333D-6905-4591-AA2E-B21123F8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4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782C-3F57-413A-86D0-A0F448DD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944E7-EB3D-4A96-82CA-1D5999A1A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2FE2-A05F-434F-A517-655A3318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363E-56D8-45E3-8E4A-E11A810ACBCB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3E66-3F1D-4564-8926-7443898F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EA28-1BBD-4484-A90C-627F4A6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5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09C49-F876-483B-8DFE-927C08E3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A48C5-AF94-4C48-877C-2C80B9F5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4616-8A71-4168-8B9A-AB9CB5AB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DB2-C192-4DBA-9872-095616DF2742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6755-AE8A-453C-A68A-807AC54A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4432-BBC3-4CC0-BEB6-D0840230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84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1C2C-E42E-4CD0-9BB4-AF02A92B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836D-A242-473A-940D-F2428E06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AB36-5461-47B1-84A0-CBD90C4A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D5C8-12FA-4E37-8D13-3737331ED189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AFD6-A417-4A74-973D-B510C0F1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DE90-C071-4D2E-A347-EA839E54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0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E0FD-882A-47F5-BE8F-AB2B48BE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EFD6-64DD-4E16-B5DC-8F90A1C3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7FA8-FFED-45C1-AC1D-26E230E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1B7-ECCE-46B9-8D74-1F85DF7456AA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01CD-938A-4940-AB18-347E8B6E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9C84-80EB-4329-85B0-39828E6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D9F4-6B05-4CE5-BFCC-DD1CE93B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DE3D-1E5A-4817-9325-83BF35439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FAAA-71A6-40FD-AF0E-FCF510E8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7647-D825-4722-9D5C-483E09BD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090-C00D-4BE0-8873-092C21880C6A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A975-E68C-441E-B298-96F6B22A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BFB2D-9B25-4EF2-97C0-186E39B5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80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DA02-A3AA-47E1-A264-6C3E10FF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ECBE-E7DF-473B-A53C-002BCD3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F8A81-0360-4408-9830-FA7DAA52E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D31C5-EA7C-426A-BA64-4342006AE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F0A9E-ACA3-49BE-B5BE-9154F54DD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AB788-1300-4E07-A7E5-44A36B2E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8303-7C16-449B-925F-8171AEA85AE6}" type="datetime1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14D48-D980-4863-A83A-6EA9EC44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279AD-7F3F-4628-AA34-95202C96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DE64-FA8C-4CBC-9348-1972E36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0698-9DCC-43C1-8549-19A30224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5D29-E185-456E-A460-E8EE6F128797}" type="datetime1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B06A4-DAF6-432A-B7CD-E252B6C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BDC26-BA9A-4F6F-8B6F-6EC45459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47DBF-6819-4BFF-9BCD-1AD3BD7D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1C93-77CB-47CC-8614-168FD8B299FD}" type="datetime1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7FDB-0601-41F0-8102-AC4ACD64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34DF-EA0E-4C5A-B533-56E5B1C6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8C9D-4DFF-4E5E-A3C3-4CAC35CE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6E4A-232E-4435-86C0-A25A43EA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04962-53F4-4C92-888D-DD4B85375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6EE9C-D18C-40CF-974F-1FAE70C8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86A4-2A5D-409E-9C8E-88BB04206B39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9DA2-4750-422D-8A15-6D18C32B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62BAE-73B1-4338-8AFC-BB25EABE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3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5C3F-0F0A-4F41-A6E5-D3D26A82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7B276-C7BE-4F6E-A665-5DCD5C4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1D2A6-7A12-4823-8B85-28E70FE34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4FCF-4E27-4955-9DF7-9ACF349A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FF8A-B766-4645-8F55-C4C1FEDBB03E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22B1-72A6-4670-B2C2-14ECD01A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Jack Ballinger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0D16-7C34-464F-8046-9B27164E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C07C5-67C7-4EE4-B857-3E3E528C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FAFA-38B6-413F-BCDF-382097047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4259-CE32-4949-ACA0-F19E1A982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4423-7435-469C-BB93-EFF2A15AAB62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978D-B00C-4BC9-8D0A-D66E863A9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Jack Ballinger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4143-5677-485A-AC03-2D43BD561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D85A67-CF6C-419B-83E0-8A5B9A8A357C}"/>
              </a:ext>
            </a:extLst>
          </p:cNvPr>
          <p:cNvSpPr txBox="1"/>
          <p:nvPr/>
        </p:nvSpPr>
        <p:spPr>
          <a:xfrm>
            <a:off x="498231" y="275493"/>
            <a:ext cx="356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D4057"/>
                </a:solidFill>
                <a:latin typeface="Corbel" panose="020B0503020204020204" pitchFamily="34" charset="0"/>
              </a:rPr>
              <a:t>Music Royalties CSV Workflow Design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093D12-3C4D-4524-89EF-5B094040565F}"/>
              </a:ext>
            </a:extLst>
          </p:cNvPr>
          <p:cNvCxnSpPr>
            <a:cxnSpLocks/>
          </p:cNvCxnSpPr>
          <p:nvPr/>
        </p:nvCxnSpPr>
        <p:spPr>
          <a:xfrm>
            <a:off x="498231" y="1033193"/>
            <a:ext cx="11177954" cy="0"/>
          </a:xfrm>
          <a:prstGeom prst="line">
            <a:avLst/>
          </a:prstGeom>
          <a:ln>
            <a:solidFill>
              <a:srgbClr val="FA9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F4D3B2-C9A1-486A-BA88-99DD5296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923" y="6399944"/>
            <a:ext cx="1494693" cy="365125"/>
          </a:xfrm>
        </p:spPr>
        <p:txBody>
          <a:bodyPr/>
          <a:lstStyle/>
          <a:p>
            <a:r>
              <a:rPr lang="en-GB" dirty="0">
                <a:solidFill>
                  <a:srgbClr val="2D4057"/>
                </a:solidFill>
              </a:rPr>
              <a:t>Jack Ballinger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847B4-C250-452E-81A2-F02AB078BA6D}"/>
              </a:ext>
            </a:extLst>
          </p:cNvPr>
          <p:cNvSpPr txBox="1"/>
          <p:nvPr/>
        </p:nvSpPr>
        <p:spPr>
          <a:xfrm>
            <a:off x="257907" y="1330568"/>
            <a:ext cx="5996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2D4057"/>
                </a:solidFill>
                <a:latin typeface="Corbel" panose="020B0503020204020204" pitchFamily="34" charset="0"/>
              </a:rPr>
              <a:t>I have designed a simple work flow process to extract data from various different formats of csv files.</a:t>
            </a:r>
          </a:p>
          <a:p>
            <a:endParaRPr lang="en-GB" sz="1600" dirty="0">
              <a:solidFill>
                <a:srgbClr val="2D4057"/>
              </a:solidFill>
              <a:latin typeface="Corbel" panose="020B0503020204020204" pitchFamily="34" charset="0"/>
            </a:endParaRPr>
          </a:p>
          <a:p>
            <a:r>
              <a:rPr lang="en-GB" sz="1600" dirty="0">
                <a:solidFill>
                  <a:srgbClr val="2D4057"/>
                </a:solidFill>
                <a:latin typeface="Corbel" panose="020B0503020204020204" pitchFamily="34" charset="0"/>
              </a:rPr>
              <a:t>The assumption behind the process is that the vast majority of music royalty statements will follow very similar patterns, as, after all, they are attempting to show the same data.</a:t>
            </a:r>
          </a:p>
          <a:p>
            <a:endParaRPr lang="en-GB" sz="1600" dirty="0">
              <a:solidFill>
                <a:srgbClr val="2D4057"/>
              </a:solidFill>
              <a:latin typeface="Corbel" panose="020B0503020204020204" pitchFamily="34" charset="0"/>
            </a:endParaRPr>
          </a:p>
          <a:p>
            <a:r>
              <a:rPr lang="en-GB" sz="1600" dirty="0">
                <a:solidFill>
                  <a:srgbClr val="2D4057"/>
                </a:solidFill>
                <a:latin typeface="Corbel" panose="020B0503020204020204" pitchFamily="34" charset="0"/>
              </a:rPr>
              <a:t>The basis behind the process is to build up a library of schema types and their corresponding sources.</a:t>
            </a:r>
          </a:p>
          <a:p>
            <a:endParaRPr lang="en-GB" sz="1600" dirty="0">
              <a:solidFill>
                <a:srgbClr val="2D4057"/>
              </a:solidFill>
              <a:latin typeface="Corbel" panose="020B0503020204020204" pitchFamily="34" charset="0"/>
            </a:endParaRPr>
          </a:p>
          <a:p>
            <a:r>
              <a:rPr lang="en-GB" sz="1600" dirty="0">
                <a:solidFill>
                  <a:srgbClr val="2D4057"/>
                </a:solidFill>
                <a:latin typeface="Corbel" panose="020B0503020204020204" pitchFamily="34" charset="0"/>
              </a:rPr>
              <a:t>When a new schema type is encountered, functions will be used to determine the required columns.</a:t>
            </a:r>
          </a:p>
          <a:p>
            <a:endParaRPr lang="en-GB" sz="1600" dirty="0">
              <a:solidFill>
                <a:srgbClr val="2D4057"/>
              </a:solidFill>
              <a:latin typeface="Corbel" panose="020B0503020204020204" pitchFamily="34" charset="0"/>
            </a:endParaRPr>
          </a:p>
          <a:p>
            <a:r>
              <a:rPr lang="en-GB" sz="1600" dirty="0">
                <a:solidFill>
                  <a:srgbClr val="2D4057"/>
                </a:solidFill>
                <a:latin typeface="Corbel" panose="020B0503020204020204" pitchFamily="34" charset="0"/>
              </a:rPr>
              <a:t>For example, I envisage that every royalty statement will have a royalty payment column and a date column. Either the column headings or the information in the columns will follow specific patterns, which can be recognised, ensuring the correct data is parsed.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0E17B-6AAB-49EE-8BD2-9CE7DA7A6C5B}"/>
              </a:ext>
            </a:extLst>
          </p:cNvPr>
          <p:cNvGrpSpPr/>
          <p:nvPr/>
        </p:nvGrpSpPr>
        <p:grpSpPr>
          <a:xfrm>
            <a:off x="5796717" y="1885803"/>
            <a:ext cx="6324945" cy="4426211"/>
            <a:chOff x="5796717" y="1885803"/>
            <a:chExt cx="6324945" cy="44262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0D7433-15DD-4F6F-B23C-2CF6F23FF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28" b="5948"/>
            <a:stretch/>
          </p:blipFill>
          <p:spPr>
            <a:xfrm>
              <a:off x="5796717" y="1885803"/>
              <a:ext cx="6324945" cy="408710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98ACAF-2FEF-4956-A5FA-016934AAD8C1}"/>
                </a:ext>
              </a:extLst>
            </p:cNvPr>
            <p:cNvSpPr txBox="1"/>
            <p:nvPr/>
          </p:nvSpPr>
          <p:spPr>
            <a:xfrm>
              <a:off x="7702057" y="6058098"/>
              <a:ext cx="2520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rgbClr val="2D4057"/>
                  </a:solidFill>
                </a:rPr>
                <a:t>Generic music royalty statement csv parser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46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2</cp:revision>
  <dcterms:created xsi:type="dcterms:W3CDTF">2021-09-01T06:16:49Z</dcterms:created>
  <dcterms:modified xsi:type="dcterms:W3CDTF">2021-09-01T15:26:53Z</dcterms:modified>
</cp:coreProperties>
</file>