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sldIdLst>
    <p:sldId id="256" r:id="rId2"/>
    <p:sldId id="258" r:id="rId3"/>
    <p:sldId id="259" r:id="rId4"/>
    <p:sldId id="260" r:id="rId5"/>
  </p:sldIdLst>
  <p:sldSz cx="7772400" cy="10058400"/>
  <p:notesSz cx="6858000" cy="9144000"/>
  <p:defaultTextStyle>
    <a:defPPr>
      <a:defRPr lang="en-US"/>
    </a:defPPr>
    <a:lvl1pPr marL="0" algn="l" defTabSz="573054" rtl="0" eaLnBrk="1" latinLnBrk="0" hangingPunct="1">
      <a:defRPr sz="1128" kern="1200">
        <a:solidFill>
          <a:schemeClr val="tx1"/>
        </a:solidFill>
        <a:latin typeface="+mn-lt"/>
        <a:ea typeface="+mn-ea"/>
        <a:cs typeface="+mn-cs"/>
      </a:defRPr>
    </a:lvl1pPr>
    <a:lvl2pPr marL="286527" algn="l" defTabSz="573054" rtl="0" eaLnBrk="1" latinLnBrk="0" hangingPunct="1">
      <a:defRPr sz="1128" kern="1200">
        <a:solidFill>
          <a:schemeClr val="tx1"/>
        </a:solidFill>
        <a:latin typeface="+mn-lt"/>
        <a:ea typeface="+mn-ea"/>
        <a:cs typeface="+mn-cs"/>
      </a:defRPr>
    </a:lvl2pPr>
    <a:lvl3pPr marL="573054" algn="l" defTabSz="573054" rtl="0" eaLnBrk="1" latinLnBrk="0" hangingPunct="1">
      <a:defRPr sz="1128" kern="1200">
        <a:solidFill>
          <a:schemeClr val="tx1"/>
        </a:solidFill>
        <a:latin typeface="+mn-lt"/>
        <a:ea typeface="+mn-ea"/>
        <a:cs typeface="+mn-cs"/>
      </a:defRPr>
    </a:lvl3pPr>
    <a:lvl4pPr marL="859582" algn="l" defTabSz="573054" rtl="0" eaLnBrk="1" latinLnBrk="0" hangingPunct="1">
      <a:defRPr sz="1128" kern="1200">
        <a:solidFill>
          <a:schemeClr val="tx1"/>
        </a:solidFill>
        <a:latin typeface="+mn-lt"/>
        <a:ea typeface="+mn-ea"/>
        <a:cs typeface="+mn-cs"/>
      </a:defRPr>
    </a:lvl4pPr>
    <a:lvl5pPr marL="1146109" algn="l" defTabSz="573054" rtl="0" eaLnBrk="1" latinLnBrk="0" hangingPunct="1">
      <a:defRPr sz="1128" kern="1200">
        <a:solidFill>
          <a:schemeClr val="tx1"/>
        </a:solidFill>
        <a:latin typeface="+mn-lt"/>
        <a:ea typeface="+mn-ea"/>
        <a:cs typeface="+mn-cs"/>
      </a:defRPr>
    </a:lvl5pPr>
    <a:lvl6pPr marL="1432636" algn="l" defTabSz="573054" rtl="0" eaLnBrk="1" latinLnBrk="0" hangingPunct="1">
      <a:defRPr sz="1128" kern="1200">
        <a:solidFill>
          <a:schemeClr val="tx1"/>
        </a:solidFill>
        <a:latin typeface="+mn-lt"/>
        <a:ea typeface="+mn-ea"/>
        <a:cs typeface="+mn-cs"/>
      </a:defRPr>
    </a:lvl6pPr>
    <a:lvl7pPr marL="1719163" algn="l" defTabSz="573054" rtl="0" eaLnBrk="1" latinLnBrk="0" hangingPunct="1">
      <a:defRPr sz="1128" kern="1200">
        <a:solidFill>
          <a:schemeClr val="tx1"/>
        </a:solidFill>
        <a:latin typeface="+mn-lt"/>
        <a:ea typeface="+mn-ea"/>
        <a:cs typeface="+mn-cs"/>
      </a:defRPr>
    </a:lvl7pPr>
    <a:lvl8pPr marL="2005691" algn="l" defTabSz="573054" rtl="0" eaLnBrk="1" latinLnBrk="0" hangingPunct="1">
      <a:defRPr sz="1128" kern="1200">
        <a:solidFill>
          <a:schemeClr val="tx1"/>
        </a:solidFill>
        <a:latin typeface="+mn-lt"/>
        <a:ea typeface="+mn-ea"/>
        <a:cs typeface="+mn-cs"/>
      </a:defRPr>
    </a:lvl8pPr>
    <a:lvl9pPr marL="2292218" algn="l" defTabSz="573054" rtl="0" eaLnBrk="1" latinLnBrk="0" hangingPunct="1">
      <a:defRPr sz="112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69B4FA"/>
    <a:srgbClr val="61AAF3"/>
    <a:srgbClr val="63A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p:restoredTop sz="94512"/>
  </p:normalViewPr>
  <p:slideViewPr>
    <p:cSldViewPr snapToGrid="0" snapToObjects="1">
      <p:cViewPr>
        <p:scale>
          <a:sx n="165" d="100"/>
          <a:sy n="165" d="100"/>
        </p:scale>
        <p:origin x="696" y="-4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F9556-B918-9E42-8F2E-3E84BE591001}" type="datetimeFigureOut">
              <a:rPr lang="en-US" smtClean="0"/>
              <a:t>5/16/16</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07917-082D-E948-B7A0-8C0CEAE496A3}" type="slidenum">
              <a:rPr lang="en-US" smtClean="0"/>
              <a:t>‹#›</a:t>
            </a:fld>
            <a:endParaRPr lang="en-US"/>
          </a:p>
        </p:txBody>
      </p:sp>
    </p:spTree>
    <p:extLst>
      <p:ext uri="{BB962C8B-B14F-4D97-AF65-F5344CB8AC3E}">
        <p14:creationId xmlns:p14="http://schemas.microsoft.com/office/powerpoint/2010/main" val="272064050"/>
      </p:ext>
    </p:extLst>
  </p:cSld>
  <p:clrMap bg1="lt1" tx1="dk1" bg2="lt2" tx2="dk2" accent1="accent1" accent2="accent2" accent3="accent3" accent4="accent4" accent5="accent5" accent6="accent6" hlink="hlink" folHlink="folHlink"/>
  <p:notesStyle>
    <a:lvl1pPr marL="0" algn="l" defTabSz="573054" rtl="0" eaLnBrk="1" latinLnBrk="0" hangingPunct="1">
      <a:defRPr sz="752" kern="1200">
        <a:solidFill>
          <a:schemeClr val="tx1"/>
        </a:solidFill>
        <a:latin typeface="+mn-lt"/>
        <a:ea typeface="+mn-ea"/>
        <a:cs typeface="+mn-cs"/>
      </a:defRPr>
    </a:lvl1pPr>
    <a:lvl2pPr marL="286527" algn="l" defTabSz="573054" rtl="0" eaLnBrk="1" latinLnBrk="0" hangingPunct="1">
      <a:defRPr sz="752" kern="1200">
        <a:solidFill>
          <a:schemeClr val="tx1"/>
        </a:solidFill>
        <a:latin typeface="+mn-lt"/>
        <a:ea typeface="+mn-ea"/>
        <a:cs typeface="+mn-cs"/>
      </a:defRPr>
    </a:lvl2pPr>
    <a:lvl3pPr marL="573054" algn="l" defTabSz="573054" rtl="0" eaLnBrk="1" latinLnBrk="0" hangingPunct="1">
      <a:defRPr sz="752" kern="1200">
        <a:solidFill>
          <a:schemeClr val="tx1"/>
        </a:solidFill>
        <a:latin typeface="+mn-lt"/>
        <a:ea typeface="+mn-ea"/>
        <a:cs typeface="+mn-cs"/>
      </a:defRPr>
    </a:lvl3pPr>
    <a:lvl4pPr marL="859582" algn="l" defTabSz="573054" rtl="0" eaLnBrk="1" latinLnBrk="0" hangingPunct="1">
      <a:defRPr sz="752" kern="1200">
        <a:solidFill>
          <a:schemeClr val="tx1"/>
        </a:solidFill>
        <a:latin typeface="+mn-lt"/>
        <a:ea typeface="+mn-ea"/>
        <a:cs typeface="+mn-cs"/>
      </a:defRPr>
    </a:lvl4pPr>
    <a:lvl5pPr marL="1146109" algn="l" defTabSz="573054" rtl="0" eaLnBrk="1" latinLnBrk="0" hangingPunct="1">
      <a:defRPr sz="752" kern="1200">
        <a:solidFill>
          <a:schemeClr val="tx1"/>
        </a:solidFill>
        <a:latin typeface="+mn-lt"/>
        <a:ea typeface="+mn-ea"/>
        <a:cs typeface="+mn-cs"/>
      </a:defRPr>
    </a:lvl5pPr>
    <a:lvl6pPr marL="1432636" algn="l" defTabSz="573054" rtl="0" eaLnBrk="1" latinLnBrk="0" hangingPunct="1">
      <a:defRPr sz="752" kern="1200">
        <a:solidFill>
          <a:schemeClr val="tx1"/>
        </a:solidFill>
        <a:latin typeface="+mn-lt"/>
        <a:ea typeface="+mn-ea"/>
        <a:cs typeface="+mn-cs"/>
      </a:defRPr>
    </a:lvl6pPr>
    <a:lvl7pPr marL="1719163" algn="l" defTabSz="573054" rtl="0" eaLnBrk="1" latinLnBrk="0" hangingPunct="1">
      <a:defRPr sz="752" kern="1200">
        <a:solidFill>
          <a:schemeClr val="tx1"/>
        </a:solidFill>
        <a:latin typeface="+mn-lt"/>
        <a:ea typeface="+mn-ea"/>
        <a:cs typeface="+mn-cs"/>
      </a:defRPr>
    </a:lvl7pPr>
    <a:lvl8pPr marL="2005691" algn="l" defTabSz="573054" rtl="0" eaLnBrk="1" latinLnBrk="0" hangingPunct="1">
      <a:defRPr sz="752" kern="1200">
        <a:solidFill>
          <a:schemeClr val="tx1"/>
        </a:solidFill>
        <a:latin typeface="+mn-lt"/>
        <a:ea typeface="+mn-ea"/>
        <a:cs typeface="+mn-cs"/>
      </a:defRPr>
    </a:lvl8pPr>
    <a:lvl9pPr marL="2292218" algn="l" defTabSz="573054" rtl="0" eaLnBrk="1" latinLnBrk="0" hangingPunct="1">
      <a:defRPr sz="7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07917-082D-E948-B7A0-8C0CEAE496A3}" type="slidenum">
              <a:rPr lang="en-US" smtClean="0"/>
              <a:t>1</a:t>
            </a:fld>
            <a:endParaRPr lang="en-US"/>
          </a:p>
        </p:txBody>
      </p:sp>
    </p:spTree>
    <p:extLst>
      <p:ext uri="{BB962C8B-B14F-4D97-AF65-F5344CB8AC3E}">
        <p14:creationId xmlns:p14="http://schemas.microsoft.com/office/powerpoint/2010/main" val="2970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07917-082D-E948-B7A0-8C0CEAE496A3}" type="slidenum">
              <a:rPr lang="en-US" smtClean="0"/>
              <a:t>3</a:t>
            </a:fld>
            <a:endParaRPr lang="en-US"/>
          </a:p>
        </p:txBody>
      </p:sp>
    </p:spTree>
    <p:extLst>
      <p:ext uri="{BB962C8B-B14F-4D97-AF65-F5344CB8AC3E}">
        <p14:creationId xmlns:p14="http://schemas.microsoft.com/office/powerpoint/2010/main" val="153409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07917-082D-E948-B7A0-8C0CEAE496A3}" type="slidenum">
              <a:rPr lang="en-US" smtClean="0"/>
              <a:t>4</a:t>
            </a:fld>
            <a:endParaRPr lang="en-US"/>
          </a:p>
        </p:txBody>
      </p:sp>
    </p:spTree>
    <p:extLst>
      <p:ext uri="{BB962C8B-B14F-4D97-AF65-F5344CB8AC3E}">
        <p14:creationId xmlns:p14="http://schemas.microsoft.com/office/powerpoint/2010/main" val="148966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smtClean="0"/>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0306FD-E13B-C045-8790-F6109C384C96}"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17563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800A7-BF4F-9843-9780-CBFC639C633A}"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41882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06626-DE0E-3A48-A22D-8197E925D610}"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93129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ACCCAC-6CF9-274B-9681-0E525464721E}"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21119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smtClean="0"/>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A15FBB-A8CC-CC48-BFA2-A6C349F4375B}"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5519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D724B7-C62F-364C-8E5B-5BB4150B5E42}" type="datetime1">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75027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77FD0D-F512-4044-9E96-EFA0E29639E8}" type="datetime1">
              <a:rPr lang="en-US" smtClean="0"/>
              <a:t>5/16/16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64602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16AD5C-99AC-1845-A20A-4F37DE054858}" type="datetime1">
              <a:rPr lang="en-US" smtClean="0"/>
              <a:t>5/16/16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2143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01C9B-6530-8846-9383-92AA0D94C799}" type="datetime1">
              <a:rPr lang="en-US" smtClean="0"/>
              <a:t>5/16/16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54401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ED5BA-7BEF-E540-907B-EE64C19CAC9D}" type="datetime1">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33853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13F20-41ED-F848-9D97-6A5E858C4443}" type="datetime1">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911383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98000">
              <a:schemeClr val="accent1">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F1A8534-E894-3F4E-A3A4-E14746C4CDA9}" type="datetime1">
              <a:rPr lang="en-US" smtClean="0"/>
              <a:t>5/16/16</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17D716-ABF0-F24B-B35D-31D59C670D3B}" type="slidenum">
              <a:rPr lang="en-US" smtClean="0"/>
              <a:t>‹#›</a:t>
            </a:fld>
            <a:endParaRPr lang="en-US"/>
          </a:p>
        </p:txBody>
      </p:sp>
    </p:spTree>
    <p:extLst>
      <p:ext uri="{BB962C8B-B14F-4D97-AF65-F5344CB8AC3E}">
        <p14:creationId xmlns:p14="http://schemas.microsoft.com/office/powerpoint/2010/main" val="8001855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hyperlink" Target="https://accounts.meijer.com/manage/Account/mPerks#/form/user" TargetMode="External"/><Relationship Id="rId12" Type="http://schemas.openxmlformats.org/officeDocument/2006/relationships/hyperlink" Target="https://www.briancabell.com/meijer-sign-purchase-agreement/" TargetMode="External"/><Relationship Id="rId13" Type="http://schemas.openxmlformats.org/officeDocument/2006/relationships/hyperlink" Target="http://www.wfmj.com/story/31248798/school-board-agrees-to-sell-old-ams-property-to-one-stop-grocery-chain" TargetMode="External"/><Relationship Id="rId14" Type="http://schemas.openxmlformats.org/officeDocument/2006/relationships/hyperlink" Target="http://www.wxyz.com/news/meijer-announces-plans-to-open-a-new-metro-detroit-store-and-remodel-12-others" TargetMode="External"/><Relationship Id="rId1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hyperlink" Target="http://www.freep.com/story/money/business/2016/02/18/meijer-curbside-service/80578668/" TargetMode="External"/><Relationship Id="rId10" Type="http://schemas.openxmlformats.org/officeDocument/2006/relationships/hyperlink" Target="http://nine.li/1OxbCB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11" name="Rectangle 10"/>
          <p:cNvSpPr/>
          <p:nvPr/>
        </p:nvSpPr>
        <p:spPr>
          <a:xfrm>
            <a:off x="0" y="0"/>
            <a:ext cx="7772400" cy="677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p:cNvSpPr/>
          <p:nvPr/>
        </p:nvSpPr>
        <p:spPr>
          <a:xfrm>
            <a:off x="0" y="0"/>
            <a:ext cx="6229350" cy="667579"/>
          </a:xfrm>
          <a:prstGeom prst="homePlate">
            <a:avLst/>
          </a:prstGeom>
          <a:solidFill>
            <a:srgbClr val="5B9BD5">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B4FA"/>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5" y="9087"/>
            <a:ext cx="1607668" cy="639343"/>
          </a:xfrm>
          <a:prstGeom prst="rect">
            <a:avLst/>
          </a:prstGeom>
        </p:spPr>
      </p:pic>
      <p:sp>
        <p:nvSpPr>
          <p:cNvPr id="8" name="TextBox 7"/>
          <p:cNvSpPr txBox="1"/>
          <p:nvPr/>
        </p:nvSpPr>
        <p:spPr>
          <a:xfrm>
            <a:off x="2071687" y="56854"/>
            <a:ext cx="3914443" cy="696794"/>
          </a:xfrm>
          <a:prstGeom prst="rect">
            <a:avLst/>
          </a:prstGeom>
          <a:noFill/>
        </p:spPr>
        <p:txBody>
          <a:bodyPr wrap="square" rtlCol="0">
            <a:spAutoFit/>
          </a:bodyPr>
          <a:lstStyle/>
          <a:p>
            <a:r>
              <a:rPr lang="en-US" sz="1400" dirty="0" smtClean="0">
                <a:solidFill>
                  <a:schemeClr val="bg1"/>
                </a:solidFill>
                <a:latin typeface="Lato" charset="0"/>
                <a:ea typeface="Lato" charset="0"/>
                <a:cs typeface="Lato" charset="0"/>
              </a:rPr>
              <a:t>Meijer Facebook Topic Data Insights</a:t>
            </a:r>
          </a:p>
          <a:p>
            <a:r>
              <a:rPr lang="en-US" sz="1100" dirty="0" smtClean="0">
                <a:solidFill>
                  <a:schemeClr val="bg1"/>
                </a:solidFill>
                <a:latin typeface="Lato" charset="0"/>
                <a:ea typeface="Lato" charset="0"/>
                <a:cs typeface="Lato" charset="0"/>
              </a:rPr>
              <a:t>Run Dates: 2/12/2016 </a:t>
            </a:r>
            <a:r>
              <a:rPr lang="en-US" sz="1100" dirty="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2/19/2016,</a:t>
            </a:r>
            <a:r>
              <a:rPr lang="en-US" sz="1400" dirty="0" smtClean="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3/2/2016 – 3/13/2016</a:t>
            </a:r>
            <a:r>
              <a:rPr lang="en-US" sz="1400" dirty="0" smtClean="0">
                <a:solidFill>
                  <a:schemeClr val="bg1"/>
                </a:solidFill>
                <a:latin typeface="Lato" charset="0"/>
                <a:ea typeface="Lato" charset="0"/>
                <a:cs typeface="Lato" charset="0"/>
              </a:rPr>
              <a:t> </a:t>
            </a:r>
          </a:p>
          <a:p>
            <a:r>
              <a:rPr lang="en-US" dirty="0">
                <a:solidFill>
                  <a:schemeClr val="bg1"/>
                </a:solidFill>
                <a:latin typeface="Lato" charset="0"/>
                <a:ea typeface="Lato" charset="0"/>
                <a:cs typeface="Lato" charset="0"/>
              </a:rPr>
              <a:t> </a:t>
            </a:r>
            <a:r>
              <a:rPr lang="en-US" dirty="0" smtClean="0">
                <a:solidFill>
                  <a:schemeClr val="bg1"/>
                </a:solidFill>
                <a:latin typeface="Lato" charset="0"/>
                <a:ea typeface="Lato" charset="0"/>
                <a:cs typeface="Lato" charset="0"/>
              </a:rPr>
              <a:t>  </a:t>
            </a:r>
            <a:endParaRPr lang="en-US" dirty="0">
              <a:solidFill>
                <a:schemeClr val="bg1"/>
              </a:solidFill>
              <a:latin typeface="Lato" charset="0"/>
              <a:ea typeface="Lato" charset="0"/>
              <a:cs typeface="Lato" charset="0"/>
            </a:endParaRP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4" y="510363"/>
            <a:ext cx="7925902" cy="3630789"/>
          </a:xfrm>
          <a:prstGeom prst="rect">
            <a:avLst/>
          </a:prstGeom>
        </p:spPr>
      </p:pic>
      <p:grpSp>
        <p:nvGrpSpPr>
          <p:cNvPr id="12" name="Group 11"/>
          <p:cNvGrpSpPr/>
          <p:nvPr/>
        </p:nvGrpSpPr>
        <p:grpSpPr>
          <a:xfrm>
            <a:off x="202509" y="866294"/>
            <a:ext cx="7346410" cy="333521"/>
            <a:chOff x="279909" y="2319105"/>
            <a:chExt cx="7331920" cy="296146"/>
          </a:xfrm>
        </p:grpSpPr>
        <p:sp>
          <p:nvSpPr>
            <p:cNvPr id="16" name="Rectangle 15"/>
            <p:cNvSpPr/>
            <p:nvPr/>
          </p:nvSpPr>
          <p:spPr>
            <a:xfrm>
              <a:off x="279909" y="2325870"/>
              <a:ext cx="7331920" cy="289381"/>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325245" y="2319105"/>
              <a:ext cx="2162772" cy="273287"/>
            </a:xfrm>
            <a:prstGeom prst="rect">
              <a:avLst/>
            </a:prstGeom>
            <a:noFill/>
          </p:spPr>
          <p:txBody>
            <a:bodyPr wrap="none" rtlCol="0">
              <a:spAutoFit/>
            </a:bodyPr>
            <a:lstStyle/>
            <a:p>
              <a:r>
                <a:rPr lang="en-US" sz="1400" b="1" dirty="0" smtClean="0">
                  <a:solidFill>
                    <a:schemeClr val="bg1"/>
                  </a:solidFill>
                  <a:latin typeface="Lato" charset="0"/>
                  <a:ea typeface="Lato" charset="0"/>
                  <a:cs typeface="Lato" charset="0"/>
                </a:rPr>
                <a:t>Meijer Insights Summary</a:t>
              </a:r>
              <a:endParaRPr lang="en-US" sz="1400" b="1" dirty="0">
                <a:solidFill>
                  <a:schemeClr val="bg1"/>
                </a:solidFill>
                <a:latin typeface="Lato" charset="0"/>
                <a:ea typeface="Lato" charset="0"/>
                <a:cs typeface="Lato" charset="0"/>
              </a:endParaRPr>
            </a:p>
          </p:txBody>
        </p:sp>
      </p:grpSp>
      <p:sp>
        <p:nvSpPr>
          <p:cNvPr id="44" name="TextBox 43"/>
          <p:cNvSpPr txBox="1"/>
          <p:nvPr/>
        </p:nvSpPr>
        <p:spPr>
          <a:xfrm>
            <a:off x="201708" y="1152978"/>
            <a:ext cx="7429529" cy="2854628"/>
          </a:xfrm>
          <a:prstGeom prst="rect">
            <a:avLst/>
          </a:prstGeom>
          <a:noFill/>
          <a:ln>
            <a:solidFill>
              <a:schemeClr val="tx2">
                <a:lumMod val="60000"/>
                <a:lumOff val="40000"/>
              </a:schemeClr>
            </a:solidFill>
          </a:ln>
          <a:effectLst>
            <a:outerShdw sx="1000" sy="1000" algn="ctr" rotWithShape="0">
              <a:schemeClr val="bg1">
                <a:lumMod val="65000"/>
              </a:schemeClr>
            </a:outerShdw>
            <a:softEdge rad="12700"/>
          </a:effectLst>
        </p:spPr>
        <p:txBody>
          <a:bodyPr wrap="square" rtlCol="0">
            <a:spAutoFit/>
          </a:bodyPr>
          <a:lstStyle/>
          <a:p>
            <a:r>
              <a:rPr lang="en-US" sz="850" b="1" dirty="0">
                <a:solidFill>
                  <a:schemeClr val="tx1">
                    <a:lumMod val="50000"/>
                    <a:lumOff val="50000"/>
                  </a:schemeClr>
                </a:solidFill>
              </a:rPr>
              <a:t>PURPOSE:</a:t>
            </a:r>
            <a:r>
              <a:rPr lang="en-US" sz="900" b="1" dirty="0">
                <a:solidFill>
                  <a:schemeClr val="tx1">
                    <a:lumMod val="50000"/>
                    <a:lumOff val="50000"/>
                  </a:schemeClr>
                </a:solidFill>
              </a:rPr>
              <a:t> </a:t>
            </a:r>
            <a:r>
              <a:rPr lang="en-US" sz="850" dirty="0" smtClean="0">
                <a:solidFill>
                  <a:schemeClr val="tx1">
                    <a:lumMod val="50000"/>
                    <a:lumOff val="50000"/>
                  </a:schemeClr>
                </a:solidFill>
              </a:rPr>
              <a:t>Insightpool aggregated every Facebook interaction relative to Meijer. Insightpool focused of individuals within the Midwest between 2/12/16-2/19/16 and 3/2/16-3/13/16. Insightpool was able to record 431,000 interactions. The purpose of this analysis was to determine the topics that motivate Facebook influencers to talk about Meijer and establish a baseline for those topics for further analysis.</a:t>
            </a:r>
            <a:endParaRPr lang="en-US" sz="850" dirty="0">
              <a:solidFill>
                <a:schemeClr val="tx1">
                  <a:lumMod val="50000"/>
                  <a:lumOff val="50000"/>
                </a:schemeClr>
              </a:solidFill>
            </a:endParaRPr>
          </a:p>
          <a:p>
            <a:endParaRPr lang="en-US" sz="900" dirty="0">
              <a:solidFill>
                <a:schemeClr val="tx1">
                  <a:lumMod val="50000"/>
                  <a:lumOff val="50000"/>
                </a:schemeClr>
              </a:solidFill>
            </a:endParaRPr>
          </a:p>
          <a:p>
            <a:r>
              <a:rPr lang="en-US" sz="850" dirty="0">
                <a:solidFill>
                  <a:schemeClr val="tx1">
                    <a:lumMod val="50000"/>
                    <a:lumOff val="50000"/>
                  </a:schemeClr>
                </a:solidFill>
              </a:rPr>
              <a:t>(1) </a:t>
            </a:r>
            <a:r>
              <a:rPr lang="en-US" sz="850" b="1" dirty="0" smtClean="0">
                <a:solidFill>
                  <a:schemeClr val="tx1">
                    <a:lumMod val="50000"/>
                    <a:lumOff val="50000"/>
                  </a:schemeClr>
                </a:solidFill>
              </a:rPr>
              <a:t>Moms loving the curb: </a:t>
            </a:r>
            <a:r>
              <a:rPr lang="en-US" sz="850" dirty="0" smtClean="0">
                <a:solidFill>
                  <a:schemeClr val="tx1">
                    <a:lumMod val="50000"/>
                    <a:lumOff val="50000"/>
                  </a:schemeClr>
                </a:solidFill>
              </a:rPr>
              <a:t>Conversations around Curbside were big enough to pick-up but did not dominate the conversations around Meijer</a:t>
            </a:r>
            <a:r>
              <a:rPr lang="en-US" sz="850" b="1" dirty="0" smtClean="0">
                <a:solidFill>
                  <a:schemeClr val="tx1">
                    <a:lumMod val="50000"/>
                    <a:lumOff val="50000"/>
                  </a:schemeClr>
                </a:solidFill>
              </a:rPr>
              <a:t>. </a:t>
            </a:r>
            <a:r>
              <a:rPr lang="en-US" sz="850" dirty="0" smtClean="0">
                <a:solidFill>
                  <a:schemeClr val="tx1">
                    <a:lumMod val="50000"/>
                    <a:lumOff val="50000"/>
                  </a:schemeClr>
                </a:solidFill>
              </a:rPr>
              <a:t>6.1K </a:t>
            </a:r>
            <a:r>
              <a:rPr lang="en-US" sz="850" dirty="0">
                <a:solidFill>
                  <a:schemeClr val="tx1">
                    <a:lumMod val="50000"/>
                    <a:lumOff val="50000"/>
                  </a:schemeClr>
                </a:solidFill>
              </a:rPr>
              <a:t>interactions were relative to Meijer’s </a:t>
            </a:r>
            <a:r>
              <a:rPr lang="en-US" sz="850" dirty="0" smtClean="0">
                <a:solidFill>
                  <a:schemeClr val="tx1">
                    <a:lumMod val="50000"/>
                    <a:lumOff val="50000"/>
                  </a:schemeClr>
                </a:solidFill>
              </a:rPr>
              <a:t>Curbside. Of that, 93</a:t>
            </a:r>
            <a:r>
              <a:rPr lang="en-US" sz="850" dirty="0">
                <a:solidFill>
                  <a:schemeClr val="tx1">
                    <a:lumMod val="50000"/>
                    <a:lumOff val="50000"/>
                  </a:schemeClr>
                </a:solidFill>
              </a:rPr>
              <a:t>% of </a:t>
            </a:r>
            <a:r>
              <a:rPr lang="en-US" sz="850" dirty="0" smtClean="0">
                <a:solidFill>
                  <a:schemeClr val="tx1">
                    <a:lumMod val="50000"/>
                    <a:lumOff val="50000"/>
                  </a:schemeClr>
                </a:solidFill>
              </a:rPr>
              <a:t>the “Curbside” conversations were from </a:t>
            </a:r>
            <a:r>
              <a:rPr lang="en-US" sz="850" dirty="0">
                <a:solidFill>
                  <a:schemeClr val="tx1">
                    <a:lumMod val="50000"/>
                    <a:lumOff val="50000"/>
                  </a:schemeClr>
                </a:solidFill>
              </a:rPr>
              <a:t>females and 42% </a:t>
            </a:r>
            <a:r>
              <a:rPr lang="en-US" sz="850" dirty="0" smtClean="0">
                <a:solidFill>
                  <a:schemeClr val="tx1">
                    <a:lumMod val="50000"/>
                    <a:lumOff val="50000"/>
                  </a:schemeClr>
                </a:solidFill>
              </a:rPr>
              <a:t>of the conversations were users ages 25-34. Suggesting </a:t>
            </a:r>
            <a:r>
              <a:rPr lang="en-US" sz="850" dirty="0">
                <a:solidFill>
                  <a:schemeClr val="tx1">
                    <a:lumMod val="50000"/>
                    <a:lumOff val="50000"/>
                  </a:schemeClr>
                </a:solidFill>
              </a:rPr>
              <a:t>new moms are most receptive to </a:t>
            </a:r>
            <a:r>
              <a:rPr lang="en-US" sz="850" dirty="0" smtClean="0">
                <a:solidFill>
                  <a:schemeClr val="tx1">
                    <a:lumMod val="50000"/>
                    <a:lumOff val="50000"/>
                  </a:schemeClr>
                </a:solidFill>
              </a:rPr>
              <a:t>Curbside. Most interestingly, is the lack of conversation around Curbside among moms ages 18-24.</a:t>
            </a:r>
            <a:endParaRPr lang="en-US" sz="850" dirty="0">
              <a:solidFill>
                <a:schemeClr val="tx1">
                  <a:lumMod val="50000"/>
                  <a:lumOff val="50000"/>
                </a:schemeClr>
              </a:solidFill>
            </a:endParaRPr>
          </a:p>
          <a:p>
            <a:r>
              <a:rPr lang="en-US" sz="850" b="1" i="1" dirty="0">
                <a:solidFill>
                  <a:schemeClr val="tx1">
                    <a:lumMod val="50000"/>
                    <a:lumOff val="50000"/>
                  </a:schemeClr>
                </a:solidFill>
              </a:rPr>
              <a:t>Recommendation: </a:t>
            </a:r>
            <a:r>
              <a:rPr lang="en-US" sz="850" b="1" i="1" dirty="0" smtClean="0">
                <a:solidFill>
                  <a:schemeClr val="tx1">
                    <a:lumMod val="50000"/>
                    <a:lumOff val="50000"/>
                  </a:schemeClr>
                </a:solidFill>
              </a:rPr>
              <a:t>The low threshold of conversations amongst young moms (18-24) suggests a larger awareness play around Curbside is needed. Once we’re able to obtain a large enough sample, we will monitor sentiment around the offering to dig deeper into whether consumers are rejecting the service for a particular reason or simply do not know about Curbside.</a:t>
            </a:r>
          </a:p>
          <a:p>
            <a:endParaRPr lang="en-US" sz="850" dirty="0">
              <a:solidFill>
                <a:schemeClr val="tx1">
                  <a:lumMod val="50000"/>
                  <a:lumOff val="50000"/>
                </a:schemeClr>
              </a:solidFill>
            </a:endParaRPr>
          </a:p>
          <a:p>
            <a:r>
              <a:rPr lang="en-US" sz="850" dirty="0">
                <a:solidFill>
                  <a:schemeClr val="tx1">
                    <a:lumMod val="50000"/>
                    <a:lumOff val="50000"/>
                  </a:schemeClr>
                </a:solidFill>
              </a:rPr>
              <a:t>(2) </a:t>
            </a:r>
            <a:r>
              <a:rPr lang="en-US" sz="850" b="1" dirty="0" smtClean="0">
                <a:solidFill>
                  <a:schemeClr val="tx1">
                    <a:lumMod val="50000"/>
                    <a:lumOff val="50000"/>
                  </a:schemeClr>
                </a:solidFill>
              </a:rPr>
              <a:t>Meijer upgrades not going unnoticed:</a:t>
            </a:r>
            <a:r>
              <a:rPr lang="en-US" sz="850" dirty="0">
                <a:solidFill>
                  <a:schemeClr val="tx1">
                    <a:lumMod val="50000"/>
                    <a:lumOff val="50000"/>
                  </a:schemeClr>
                </a:solidFill>
              </a:rPr>
              <a:t> </a:t>
            </a:r>
            <a:r>
              <a:rPr lang="en-US" sz="850" dirty="0" smtClean="0">
                <a:solidFill>
                  <a:schemeClr val="tx1">
                    <a:lumMod val="50000"/>
                    <a:lumOff val="50000"/>
                  </a:schemeClr>
                </a:solidFill>
              </a:rPr>
              <a:t>Renovations of existing Meijer stores and additions of new stores have led to growing associations with large brands like Walmart.</a:t>
            </a:r>
            <a:endParaRPr lang="en-US" sz="850" dirty="0">
              <a:solidFill>
                <a:schemeClr val="tx1">
                  <a:lumMod val="50000"/>
                  <a:lumOff val="50000"/>
                </a:schemeClr>
              </a:solidFill>
            </a:endParaRPr>
          </a:p>
          <a:p>
            <a:r>
              <a:rPr lang="en-US" sz="850" b="1" i="1" dirty="0">
                <a:solidFill>
                  <a:schemeClr val="tx1">
                    <a:lumMod val="50000"/>
                    <a:lumOff val="50000"/>
                  </a:schemeClr>
                </a:solidFill>
              </a:rPr>
              <a:t>Recommendation: </a:t>
            </a:r>
            <a:r>
              <a:rPr lang="en-US" sz="850" b="1" i="1" dirty="0" smtClean="0">
                <a:solidFill>
                  <a:schemeClr val="tx1">
                    <a:lumMod val="50000"/>
                    <a:lumOff val="50000"/>
                  </a:schemeClr>
                </a:solidFill>
              </a:rPr>
              <a:t>Avoid being classified as a corporate giant. Emphasize in messaging how the new stores will continue to serve the needs of the local customer in new, innovative ways.</a:t>
            </a:r>
            <a:endParaRPr lang="en-US" sz="850" dirty="0">
              <a:solidFill>
                <a:schemeClr val="tx1">
                  <a:lumMod val="50000"/>
                  <a:lumOff val="50000"/>
                </a:schemeClr>
              </a:solidFill>
            </a:endParaRPr>
          </a:p>
          <a:p>
            <a:endParaRPr lang="en-US" sz="850" dirty="0">
              <a:solidFill>
                <a:schemeClr val="tx1">
                  <a:lumMod val="50000"/>
                  <a:lumOff val="50000"/>
                </a:schemeClr>
              </a:solidFill>
            </a:endParaRPr>
          </a:p>
          <a:p>
            <a:r>
              <a:rPr lang="en-US" sz="850" dirty="0">
                <a:solidFill>
                  <a:schemeClr val="tx1">
                    <a:lumMod val="50000"/>
                    <a:lumOff val="50000"/>
                  </a:schemeClr>
                </a:solidFill>
              </a:rPr>
              <a:t>(3</a:t>
            </a:r>
            <a:r>
              <a:rPr lang="en-US" sz="850" dirty="0" smtClean="0">
                <a:solidFill>
                  <a:schemeClr val="tx1">
                    <a:lumMod val="50000"/>
                    <a:lumOff val="50000"/>
                  </a:schemeClr>
                </a:solidFill>
              </a:rPr>
              <a:t>) </a:t>
            </a:r>
            <a:r>
              <a:rPr lang="en-US" sz="850" b="1" dirty="0" smtClean="0">
                <a:solidFill>
                  <a:schemeClr val="tx1">
                    <a:lumMod val="50000"/>
                    <a:lumOff val="50000"/>
                  </a:schemeClr>
                </a:solidFill>
              </a:rPr>
              <a:t>Meijer love in the air on Valentine’s Day: </a:t>
            </a:r>
            <a:r>
              <a:rPr lang="en-US" sz="850" dirty="0" smtClean="0">
                <a:solidFill>
                  <a:schemeClr val="bg1">
                    <a:lumMod val="50000"/>
                  </a:schemeClr>
                </a:solidFill>
              </a:rPr>
              <a:t>The topic conversation cycle specific to Valentine’s Day started on the 13</a:t>
            </a:r>
            <a:r>
              <a:rPr lang="en-US" sz="850" baseline="30000" dirty="0" smtClean="0">
                <a:solidFill>
                  <a:schemeClr val="bg1">
                    <a:lumMod val="50000"/>
                  </a:schemeClr>
                </a:solidFill>
              </a:rPr>
              <a:t>th</a:t>
            </a:r>
            <a:r>
              <a:rPr lang="en-US" sz="850" dirty="0" smtClean="0">
                <a:solidFill>
                  <a:schemeClr val="bg1">
                    <a:lumMod val="50000"/>
                  </a:schemeClr>
                </a:solidFill>
              </a:rPr>
              <a:t> at 2 PM EST with 100 interactions until it plateaued at 400 interactions per hour from 10AM EST- 3 PM EST followed by the peak in interactions at 7 PM EST.</a:t>
            </a:r>
            <a:endParaRPr lang="en-US" sz="850" dirty="0">
              <a:solidFill>
                <a:schemeClr val="bg1">
                  <a:lumMod val="50000"/>
                </a:schemeClr>
              </a:solidFill>
            </a:endParaRPr>
          </a:p>
          <a:p>
            <a:r>
              <a:rPr lang="en-US" sz="850" b="1" i="1" dirty="0">
                <a:solidFill>
                  <a:schemeClr val="tx1">
                    <a:lumMod val="50000"/>
                    <a:lumOff val="50000"/>
                  </a:schemeClr>
                </a:solidFill>
              </a:rPr>
              <a:t>Recommendation: </a:t>
            </a:r>
            <a:r>
              <a:rPr lang="en-US" sz="850" b="1" i="1" dirty="0" smtClean="0">
                <a:solidFill>
                  <a:schemeClr val="tx1">
                    <a:lumMod val="50000"/>
                    <a:lumOff val="50000"/>
                  </a:schemeClr>
                </a:solidFill>
              </a:rPr>
              <a:t>Expect increases in conversation around seasonal efforts. We want to dig deeper by looking at each retailer for Memorial Day planning so that promotions team can have more informed data when creating seasonal promotion strategies.</a:t>
            </a:r>
            <a:endParaRPr lang="en-US" sz="850" b="1" i="1" dirty="0">
              <a:solidFill>
                <a:schemeClr val="tx1">
                  <a:lumMod val="50000"/>
                  <a:lumOff val="50000"/>
                </a:schemeClr>
              </a:solidFill>
            </a:endParaRPr>
          </a:p>
          <a:p>
            <a:endParaRPr lang="en-US" sz="850" b="1" i="1" dirty="0">
              <a:solidFill>
                <a:schemeClr val="tx1">
                  <a:lumMod val="50000"/>
                  <a:lumOff val="50000"/>
                </a:schemeClr>
              </a:solidFill>
            </a:endParaRPr>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3744" y="28467"/>
            <a:ext cx="1083199" cy="634251"/>
          </a:xfrm>
          <a:prstGeom prst="rect">
            <a:avLst/>
          </a:prstGeom>
          <a:effectLst>
            <a:softEdge rad="0"/>
          </a:effectLst>
        </p:spPr>
      </p:pic>
      <p:grpSp>
        <p:nvGrpSpPr>
          <p:cNvPr id="38" name="Group 37"/>
          <p:cNvGrpSpPr/>
          <p:nvPr/>
        </p:nvGrpSpPr>
        <p:grpSpPr>
          <a:xfrm>
            <a:off x="262970" y="7215881"/>
            <a:ext cx="2363916" cy="2390244"/>
            <a:chOff x="108186" y="7420704"/>
            <a:chExt cx="2453942" cy="2353816"/>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86" y="7420704"/>
              <a:ext cx="2453942" cy="2353816"/>
            </a:xfrm>
            <a:prstGeom prst="rect">
              <a:avLst/>
            </a:prstGeom>
          </p:spPr>
        </p:pic>
        <p:sp>
          <p:nvSpPr>
            <p:cNvPr id="40" name="Rectangle 39"/>
            <p:cNvSpPr/>
            <p:nvPr/>
          </p:nvSpPr>
          <p:spPr>
            <a:xfrm>
              <a:off x="191076" y="7685110"/>
              <a:ext cx="2282724" cy="251398"/>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TextBox 40"/>
            <p:cNvSpPr txBox="1"/>
            <p:nvPr/>
          </p:nvSpPr>
          <p:spPr>
            <a:xfrm>
              <a:off x="218136" y="7678493"/>
              <a:ext cx="1747466" cy="276999"/>
            </a:xfrm>
            <a:prstGeom prst="rect">
              <a:avLst/>
            </a:prstGeom>
            <a:noFill/>
          </p:spPr>
          <p:txBody>
            <a:bodyPr wrap="none" rtlCol="0" anchor="ctr">
              <a:spAutoFit/>
            </a:bodyPr>
            <a:lstStyle/>
            <a:p>
              <a:r>
                <a:rPr lang="en-US" sz="1200" b="1" dirty="0" smtClean="0">
                  <a:solidFill>
                    <a:schemeClr val="bg1"/>
                  </a:solidFill>
                </a:rPr>
                <a:t>Valentine’s- Sample Post</a:t>
              </a:r>
              <a:endParaRPr lang="en-US" sz="1200" b="1" dirty="0">
                <a:solidFill>
                  <a:schemeClr val="bg1"/>
                </a:solidFill>
              </a:endParaRPr>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031" y="8107977"/>
              <a:ext cx="2202886" cy="1154008"/>
            </a:xfrm>
            <a:prstGeom prst="rect">
              <a:avLst/>
            </a:prstGeom>
          </p:spPr>
        </p:pic>
      </p:grpSp>
      <p:grpSp>
        <p:nvGrpSpPr>
          <p:cNvPr id="43" name="Group 42"/>
          <p:cNvGrpSpPr/>
          <p:nvPr/>
        </p:nvGrpSpPr>
        <p:grpSpPr>
          <a:xfrm>
            <a:off x="2585725" y="7262375"/>
            <a:ext cx="2502608" cy="2343750"/>
            <a:chOff x="2585725" y="7419543"/>
            <a:chExt cx="2502608" cy="2343750"/>
          </a:xfrm>
        </p:grpSpPr>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725" y="7419543"/>
              <a:ext cx="2502608" cy="2343750"/>
            </a:xfrm>
            <a:prstGeom prst="rect">
              <a:avLst/>
            </a:prstGeom>
          </p:spPr>
        </p:pic>
        <p:sp>
          <p:nvSpPr>
            <p:cNvPr id="49" name="Rectangle 48"/>
            <p:cNvSpPr/>
            <p:nvPr/>
          </p:nvSpPr>
          <p:spPr>
            <a:xfrm>
              <a:off x="2667860" y="7673130"/>
              <a:ext cx="2327994" cy="25054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Box 49"/>
            <p:cNvSpPr txBox="1"/>
            <p:nvPr/>
          </p:nvSpPr>
          <p:spPr>
            <a:xfrm>
              <a:off x="2728903" y="7666400"/>
              <a:ext cx="1609800" cy="276999"/>
            </a:xfrm>
            <a:prstGeom prst="rect">
              <a:avLst/>
            </a:prstGeom>
            <a:noFill/>
          </p:spPr>
          <p:txBody>
            <a:bodyPr wrap="none" rtlCol="0" anchor="ctr">
              <a:spAutoFit/>
            </a:bodyPr>
            <a:lstStyle/>
            <a:p>
              <a:r>
                <a:rPr lang="en-US" sz="1200" b="1" dirty="0" smtClean="0">
                  <a:solidFill>
                    <a:schemeClr val="bg1"/>
                  </a:solidFill>
                </a:rPr>
                <a:t>Curbside- Sample Post</a:t>
              </a:r>
              <a:endParaRPr lang="en-US" sz="1200" b="1" dirty="0">
                <a:solidFill>
                  <a:schemeClr val="bg1"/>
                </a:solidFill>
              </a:endParaRPr>
            </a:p>
          </p:txBody>
        </p:sp>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1171" y="8107977"/>
              <a:ext cx="2226890" cy="1140668"/>
            </a:xfrm>
            <a:prstGeom prst="rect">
              <a:avLst/>
            </a:prstGeom>
          </p:spPr>
        </p:pic>
      </p:grpSp>
      <p:grpSp>
        <p:nvGrpSpPr>
          <p:cNvPr id="52" name="Group 51"/>
          <p:cNvGrpSpPr/>
          <p:nvPr/>
        </p:nvGrpSpPr>
        <p:grpSpPr>
          <a:xfrm>
            <a:off x="5046311" y="7269685"/>
            <a:ext cx="2502608" cy="2339706"/>
            <a:chOff x="5128630" y="7404046"/>
            <a:chExt cx="2502608" cy="2339706"/>
          </a:xfrm>
        </p:grpSpPr>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30" y="7404046"/>
              <a:ext cx="2502608" cy="2339706"/>
            </a:xfrm>
            <a:prstGeom prst="rect">
              <a:avLst/>
            </a:prstGeom>
          </p:spPr>
        </p:pic>
        <p:sp>
          <p:nvSpPr>
            <p:cNvPr id="54" name="Rectangle 53"/>
            <p:cNvSpPr/>
            <p:nvPr/>
          </p:nvSpPr>
          <p:spPr>
            <a:xfrm>
              <a:off x="5220925" y="7670025"/>
              <a:ext cx="2327994" cy="246659"/>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p:cNvSpPr txBox="1"/>
            <p:nvPr/>
          </p:nvSpPr>
          <p:spPr>
            <a:xfrm>
              <a:off x="5271808" y="7650756"/>
              <a:ext cx="1838388" cy="276999"/>
            </a:xfrm>
            <a:prstGeom prst="rect">
              <a:avLst/>
            </a:prstGeom>
            <a:noFill/>
          </p:spPr>
          <p:txBody>
            <a:bodyPr wrap="none" rtlCol="0" anchor="ctr">
              <a:spAutoFit/>
            </a:bodyPr>
            <a:lstStyle/>
            <a:p>
              <a:r>
                <a:rPr lang="en-US" sz="1200" b="1" dirty="0" smtClean="0">
                  <a:solidFill>
                    <a:schemeClr val="bg1"/>
                  </a:solidFill>
                </a:rPr>
                <a:t>Renovations- Sample Post</a:t>
              </a:r>
              <a:endParaRPr lang="en-US" sz="1200" b="1" dirty="0">
                <a:solidFill>
                  <a:schemeClr val="bg1"/>
                </a:solidFill>
              </a:endParaRP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47625" y="7985506"/>
              <a:ext cx="2058359" cy="1545853"/>
            </a:xfrm>
            <a:prstGeom prst="rect">
              <a:avLst/>
            </a:prstGeom>
          </p:spPr>
        </p:pic>
      </p:grpSp>
      <p:sp>
        <p:nvSpPr>
          <p:cNvPr id="57" name="Rectangle 56"/>
          <p:cNvSpPr/>
          <p:nvPr/>
        </p:nvSpPr>
        <p:spPr>
          <a:xfrm>
            <a:off x="201709" y="3950199"/>
            <a:ext cx="7331920" cy="3259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TextBox 57"/>
          <p:cNvSpPr txBox="1"/>
          <p:nvPr/>
        </p:nvSpPr>
        <p:spPr>
          <a:xfrm>
            <a:off x="255221" y="3950199"/>
            <a:ext cx="2475358" cy="307777"/>
          </a:xfrm>
          <a:prstGeom prst="rect">
            <a:avLst/>
          </a:prstGeom>
          <a:noFill/>
        </p:spPr>
        <p:txBody>
          <a:bodyPr wrap="none" rtlCol="0">
            <a:spAutoFit/>
          </a:bodyPr>
          <a:lstStyle/>
          <a:p>
            <a:r>
              <a:rPr lang="en-US" sz="1400" b="1" dirty="0" smtClean="0">
                <a:solidFill>
                  <a:schemeClr val="bg1"/>
                </a:solidFill>
                <a:latin typeface="Lato" charset="0"/>
                <a:ea typeface="Lato" charset="0"/>
                <a:cs typeface="Lato" charset="0"/>
              </a:rPr>
              <a:t>Meijer Conversation Insights</a:t>
            </a:r>
            <a:endParaRPr lang="en-US" sz="1400" b="1" dirty="0">
              <a:solidFill>
                <a:schemeClr val="bg1"/>
              </a:solidFill>
              <a:latin typeface="Lato" charset="0"/>
              <a:ea typeface="Lato" charset="0"/>
              <a:cs typeface="Lato" charset="0"/>
            </a:endParaRPr>
          </a:p>
        </p:txBody>
      </p:sp>
      <p:sp>
        <p:nvSpPr>
          <p:cNvPr id="10" name="TextBox 9"/>
          <p:cNvSpPr txBox="1"/>
          <p:nvPr/>
        </p:nvSpPr>
        <p:spPr>
          <a:xfrm>
            <a:off x="283547" y="4318729"/>
            <a:ext cx="7074501" cy="681405"/>
          </a:xfrm>
          <a:prstGeom prst="rect">
            <a:avLst/>
          </a:prstGeom>
          <a:noFill/>
        </p:spPr>
        <p:txBody>
          <a:bodyPr wrap="square" rtlCol="0">
            <a:spAutoFit/>
          </a:bodyPr>
          <a:lstStyle/>
          <a:p>
            <a:r>
              <a:rPr lang="en-US" sz="900" b="1" dirty="0" smtClean="0">
                <a:solidFill>
                  <a:schemeClr val="accent1">
                    <a:lumMod val="50000"/>
                  </a:schemeClr>
                </a:solidFill>
              </a:rPr>
              <a:t>Daily Volume</a:t>
            </a:r>
            <a:r>
              <a:rPr lang="en-US" sz="900" dirty="0">
                <a:solidFill>
                  <a:schemeClr val="accent1">
                    <a:lumMod val="50000"/>
                  </a:schemeClr>
                </a:solidFill>
              </a:rPr>
              <a:t>: </a:t>
            </a:r>
            <a:r>
              <a:rPr lang="en-US" sz="900" dirty="0" smtClean="0">
                <a:solidFill>
                  <a:schemeClr val="accent1">
                    <a:lumMod val="50000"/>
                  </a:schemeClr>
                </a:solidFill>
              </a:rPr>
              <a:t>On average there were more interactions per day on weekends than weekdays</a:t>
            </a:r>
            <a:endParaRPr lang="en-US" sz="900" b="1" dirty="0" smtClean="0">
              <a:solidFill>
                <a:schemeClr val="accent1">
                  <a:lumMod val="50000"/>
                </a:schemeClr>
              </a:solidFill>
            </a:endParaRPr>
          </a:p>
          <a:p>
            <a:r>
              <a:rPr lang="en-US" sz="900" b="1" dirty="0" smtClean="0">
                <a:solidFill>
                  <a:schemeClr val="accent1">
                    <a:lumMod val="50000"/>
                  </a:schemeClr>
                </a:solidFill>
              </a:rPr>
              <a:t>Hourly Volume</a:t>
            </a:r>
            <a:r>
              <a:rPr lang="en-US" sz="900" dirty="0" smtClean="0">
                <a:solidFill>
                  <a:schemeClr val="accent1">
                    <a:lumMod val="50000"/>
                  </a:schemeClr>
                </a:solidFill>
              </a:rPr>
              <a:t>: The volume of data typically peaked between 7PM and 8PM EST</a:t>
            </a:r>
            <a:endParaRPr lang="en-US" sz="900" b="1" dirty="0" smtClean="0">
              <a:solidFill>
                <a:schemeClr val="accent1">
                  <a:lumMod val="50000"/>
                </a:schemeClr>
              </a:solidFill>
            </a:endParaRPr>
          </a:p>
          <a:p>
            <a:r>
              <a:rPr lang="en-US" sz="900" b="1" dirty="0" smtClean="0">
                <a:solidFill>
                  <a:schemeClr val="accent1">
                    <a:lumMod val="50000"/>
                  </a:schemeClr>
                </a:solidFill>
              </a:rPr>
              <a:t>Valentine’s Day</a:t>
            </a:r>
            <a:r>
              <a:rPr lang="en-US" sz="900" dirty="0" smtClean="0">
                <a:solidFill>
                  <a:schemeClr val="accent1">
                    <a:lumMod val="50000"/>
                  </a:schemeClr>
                </a:solidFill>
              </a:rPr>
              <a:t>: The largest peak in Meijer conversation was on February 14th due to an association between Meijer and Valentine’s Day. </a:t>
            </a:r>
            <a:endParaRPr lang="en-US" sz="900" dirty="0">
              <a:solidFill>
                <a:schemeClr val="accent1">
                  <a:lumMod val="50000"/>
                </a:schemeClr>
              </a:solidFill>
            </a:endParaRPr>
          </a:p>
          <a:p>
            <a:endParaRPr lang="en-US" dirty="0"/>
          </a:p>
        </p:txBody>
      </p:sp>
      <p:sp>
        <p:nvSpPr>
          <p:cNvPr id="60" name="TextBox 59"/>
          <p:cNvSpPr txBox="1"/>
          <p:nvPr/>
        </p:nvSpPr>
        <p:spPr>
          <a:xfrm>
            <a:off x="3804616" y="4800102"/>
            <a:ext cx="3369283" cy="1554272"/>
          </a:xfrm>
          <a:prstGeom prst="rect">
            <a:avLst/>
          </a:prstGeom>
          <a:noFill/>
        </p:spPr>
        <p:txBody>
          <a:bodyPr wrap="square" rtlCol="0">
            <a:spAutoFit/>
          </a:bodyPr>
          <a:lstStyle/>
          <a:p>
            <a:pPr algn="ctr"/>
            <a:r>
              <a:rPr lang="en-US" sz="1200" b="1" dirty="0">
                <a:solidFill>
                  <a:schemeClr val="accent1">
                    <a:lumMod val="50000"/>
                  </a:schemeClr>
                </a:solidFill>
              </a:rPr>
              <a:t>3/2/16-3/13/16</a:t>
            </a:r>
            <a:endParaRPr lang="en-US" b="1" dirty="0" smtClean="0">
              <a:solidFill>
                <a:schemeClr val="accent1">
                  <a:lumMod val="50000"/>
                </a:schemeClr>
              </a:solidFill>
            </a:endParaRPr>
          </a:p>
          <a:p>
            <a:pPr algn="ctr"/>
            <a:endParaRPr lang="en-US" sz="600" b="1" dirty="0" smtClean="0">
              <a:solidFill>
                <a:schemeClr val="accent1">
                  <a:lumMod val="50000"/>
                </a:schemeClr>
              </a:solidFill>
            </a:endParaRPr>
          </a:p>
          <a:p>
            <a:pPr algn="ctr"/>
            <a:r>
              <a:rPr lang="en-US" sz="2400" b="1" dirty="0" smtClean="0">
                <a:solidFill>
                  <a:schemeClr val="accent1">
                    <a:lumMod val="50000"/>
                  </a:schemeClr>
                </a:solidFill>
              </a:rPr>
              <a:t>172,400</a:t>
            </a:r>
          </a:p>
          <a:p>
            <a:pPr algn="ctr"/>
            <a:r>
              <a:rPr lang="en-US" sz="2000" b="1" dirty="0" smtClean="0">
                <a:solidFill>
                  <a:schemeClr val="accent1">
                    <a:lumMod val="50000"/>
                  </a:schemeClr>
                </a:solidFill>
              </a:rPr>
              <a:t>Total Interactions</a:t>
            </a:r>
          </a:p>
          <a:p>
            <a:pPr algn="ctr"/>
            <a:endParaRPr lang="en-US" sz="600" b="1" dirty="0" smtClean="0">
              <a:solidFill>
                <a:srgbClr val="D33428"/>
              </a:solidFill>
            </a:endParaRPr>
          </a:p>
          <a:p>
            <a:pPr marL="171450" indent="-171450">
              <a:buFont typeface="Wingdings" charset="2"/>
              <a:buChar char="ü"/>
            </a:pPr>
            <a:r>
              <a:rPr lang="en-US" sz="900" b="1" dirty="0" smtClean="0">
                <a:solidFill>
                  <a:schemeClr val="tx1">
                    <a:lumMod val="50000"/>
                    <a:lumOff val="50000"/>
                  </a:schemeClr>
                </a:solidFill>
              </a:rPr>
              <a:t>Peak on 3/7/16</a:t>
            </a:r>
          </a:p>
          <a:p>
            <a:pPr marL="171450" indent="-171450">
              <a:buFont typeface="Wingdings" charset="2"/>
              <a:buChar char="ü"/>
            </a:pPr>
            <a:r>
              <a:rPr lang="en-US" sz="900" b="1" dirty="0" smtClean="0">
                <a:solidFill>
                  <a:schemeClr val="tx1">
                    <a:lumMod val="50000"/>
                    <a:lumOff val="50000"/>
                  </a:schemeClr>
                </a:solidFill>
              </a:rPr>
              <a:t>Peak caused by a “USA Today 10 Best” link associated with Meijer Gardens and Sculpture Park</a:t>
            </a:r>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5958" y="6476498"/>
            <a:ext cx="2737915" cy="852963"/>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80434" y="6478693"/>
            <a:ext cx="4368485" cy="852963"/>
          </a:xfrm>
          <a:prstGeom prst="rect">
            <a:avLst/>
          </a:prstGeom>
        </p:spPr>
      </p:pic>
      <p:sp>
        <p:nvSpPr>
          <p:cNvPr id="35" name="TextBox 34"/>
          <p:cNvSpPr txBox="1"/>
          <p:nvPr/>
        </p:nvSpPr>
        <p:spPr>
          <a:xfrm>
            <a:off x="255221" y="4800102"/>
            <a:ext cx="3369283" cy="1769715"/>
          </a:xfrm>
          <a:prstGeom prst="rect">
            <a:avLst/>
          </a:prstGeom>
          <a:noFill/>
        </p:spPr>
        <p:txBody>
          <a:bodyPr wrap="square" rtlCol="0">
            <a:spAutoFit/>
          </a:bodyPr>
          <a:lstStyle/>
          <a:p>
            <a:pPr algn="ctr"/>
            <a:r>
              <a:rPr lang="en-US" sz="1200" b="1" dirty="0" smtClean="0">
                <a:solidFill>
                  <a:schemeClr val="accent1">
                    <a:lumMod val="50000"/>
                  </a:schemeClr>
                </a:solidFill>
              </a:rPr>
              <a:t>2/12/16-2/19/16</a:t>
            </a:r>
          </a:p>
          <a:p>
            <a:pPr algn="ctr"/>
            <a:endParaRPr lang="en-US" sz="600" b="1" dirty="0" smtClean="0">
              <a:solidFill>
                <a:schemeClr val="accent1">
                  <a:lumMod val="50000"/>
                </a:schemeClr>
              </a:solidFill>
            </a:endParaRPr>
          </a:p>
          <a:p>
            <a:pPr algn="ctr"/>
            <a:r>
              <a:rPr lang="en-US" sz="2400" b="1" dirty="0" smtClean="0">
                <a:solidFill>
                  <a:schemeClr val="accent1">
                    <a:lumMod val="50000"/>
                  </a:schemeClr>
                </a:solidFill>
              </a:rPr>
              <a:t>258,600</a:t>
            </a:r>
          </a:p>
          <a:p>
            <a:pPr algn="ctr"/>
            <a:r>
              <a:rPr lang="en-US" sz="2000" b="1" dirty="0" smtClean="0">
                <a:solidFill>
                  <a:schemeClr val="accent1">
                    <a:lumMod val="50000"/>
                  </a:schemeClr>
                </a:solidFill>
              </a:rPr>
              <a:t>Total Interactions</a:t>
            </a:r>
          </a:p>
          <a:p>
            <a:pPr algn="ctr"/>
            <a:endParaRPr lang="en-US" sz="600" b="1" dirty="0" smtClean="0">
              <a:solidFill>
                <a:srgbClr val="D33428"/>
              </a:solidFill>
            </a:endParaRPr>
          </a:p>
          <a:p>
            <a:pPr marL="171450" indent="-171450">
              <a:buFont typeface="Wingdings" charset="2"/>
              <a:buChar char="ü"/>
            </a:pPr>
            <a:r>
              <a:rPr lang="en-US" sz="900" b="1" dirty="0" smtClean="0">
                <a:solidFill>
                  <a:schemeClr val="tx1">
                    <a:lumMod val="50000"/>
                    <a:lumOff val="50000"/>
                  </a:schemeClr>
                </a:solidFill>
              </a:rPr>
              <a:t>Peak on Valentine’s Day</a:t>
            </a:r>
          </a:p>
          <a:p>
            <a:pPr marL="171450" indent="-171450">
              <a:buFont typeface="Wingdings" charset="2"/>
              <a:buChar char="ü"/>
            </a:pPr>
            <a:r>
              <a:rPr lang="en-US" sz="900" b="1" dirty="0" smtClean="0">
                <a:solidFill>
                  <a:schemeClr val="tx1">
                    <a:lumMod val="50000"/>
                    <a:lumOff val="50000"/>
                  </a:schemeClr>
                </a:solidFill>
              </a:rPr>
              <a:t>Unexpected outage of data on February 15</a:t>
            </a:r>
            <a:r>
              <a:rPr lang="en-US" sz="900" b="1" baseline="30000" dirty="0" smtClean="0">
                <a:solidFill>
                  <a:schemeClr val="tx1">
                    <a:lumMod val="50000"/>
                    <a:lumOff val="50000"/>
                  </a:schemeClr>
                </a:solidFill>
              </a:rPr>
              <a:t>th</a:t>
            </a:r>
            <a:r>
              <a:rPr lang="en-US" sz="900" b="1" dirty="0" smtClean="0">
                <a:solidFill>
                  <a:schemeClr val="tx1">
                    <a:lumMod val="50000"/>
                    <a:lumOff val="50000"/>
                  </a:schemeClr>
                </a:solidFill>
              </a:rPr>
              <a:t> and 16</a:t>
            </a:r>
            <a:r>
              <a:rPr lang="en-US" sz="900" b="1" baseline="30000" dirty="0" smtClean="0">
                <a:solidFill>
                  <a:schemeClr val="tx1">
                    <a:lumMod val="50000"/>
                    <a:lumOff val="50000"/>
                  </a:schemeClr>
                </a:solidFill>
              </a:rPr>
              <a:t>th</a:t>
            </a:r>
            <a:r>
              <a:rPr lang="en-US" sz="900" b="1" dirty="0">
                <a:solidFill>
                  <a:schemeClr val="tx1">
                    <a:lumMod val="50000"/>
                    <a:lumOff val="50000"/>
                  </a:schemeClr>
                </a:solidFill>
              </a:rPr>
              <a:t> </a:t>
            </a:r>
            <a:r>
              <a:rPr lang="en-US" sz="900" b="1" dirty="0" smtClean="0">
                <a:solidFill>
                  <a:schemeClr val="tx1">
                    <a:lumMod val="50000"/>
                    <a:lumOff val="50000"/>
                  </a:schemeClr>
                </a:solidFill>
              </a:rPr>
              <a:t>due to a malfunction of the </a:t>
            </a:r>
            <a:r>
              <a:rPr lang="en-US" sz="900" b="1" dirty="0" err="1" smtClean="0">
                <a:solidFill>
                  <a:schemeClr val="tx1">
                    <a:lumMod val="50000"/>
                    <a:lumOff val="50000"/>
                  </a:schemeClr>
                </a:solidFill>
              </a:rPr>
              <a:t>DataSift</a:t>
            </a:r>
            <a:r>
              <a:rPr lang="en-US" sz="900" b="1" dirty="0" smtClean="0">
                <a:solidFill>
                  <a:schemeClr val="tx1">
                    <a:lumMod val="50000"/>
                    <a:lumOff val="50000"/>
                  </a:schemeClr>
                </a:solidFill>
              </a:rPr>
              <a:t> notification system </a:t>
            </a:r>
            <a:endParaRPr lang="en-US" sz="900" b="1" dirty="0">
              <a:solidFill>
                <a:schemeClr val="tx1">
                  <a:lumMod val="50000"/>
                  <a:lumOff val="50000"/>
                </a:schemeClr>
              </a:solidFill>
            </a:endParaRPr>
          </a:p>
          <a:p>
            <a:endParaRPr lang="en-US" sz="1400" b="1" dirty="0">
              <a:solidFill>
                <a:srgbClr val="D33428"/>
              </a:solidFill>
            </a:endParaRPr>
          </a:p>
        </p:txBody>
      </p:sp>
    </p:spTree>
    <p:extLst>
      <p:ext uri="{BB962C8B-B14F-4D97-AF65-F5344CB8AC3E}">
        <p14:creationId xmlns:p14="http://schemas.microsoft.com/office/powerpoint/2010/main" val="213763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7772401" cy="677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5" y="957539"/>
            <a:ext cx="7627993" cy="3019039"/>
          </a:xfrm>
          <a:prstGeom prst="rect">
            <a:avLst/>
          </a:prstGeom>
        </p:spPr>
      </p:pic>
      <p:sp>
        <p:nvSpPr>
          <p:cNvPr id="2" name="Pentagon 1"/>
          <p:cNvSpPr/>
          <p:nvPr/>
        </p:nvSpPr>
        <p:spPr>
          <a:xfrm>
            <a:off x="0" y="4860"/>
            <a:ext cx="6229350" cy="662719"/>
          </a:xfrm>
          <a:prstGeom prst="homePlate">
            <a:avLst/>
          </a:prstGeom>
          <a:solidFill>
            <a:srgbClr val="5B9BD5">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B4FA"/>
              </a:solidFill>
            </a:endParaRPr>
          </a:p>
        </p:txBody>
      </p:sp>
      <p:sp>
        <p:nvSpPr>
          <p:cNvPr id="22" name="Rectangle 21"/>
          <p:cNvSpPr/>
          <p:nvPr/>
        </p:nvSpPr>
        <p:spPr>
          <a:xfrm>
            <a:off x="245684" y="1295292"/>
            <a:ext cx="7095766"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a:xfrm>
            <a:off x="314992" y="1306852"/>
            <a:ext cx="1716496" cy="276999"/>
          </a:xfrm>
          <a:prstGeom prst="rect">
            <a:avLst/>
          </a:prstGeom>
          <a:noFill/>
        </p:spPr>
        <p:txBody>
          <a:bodyPr wrap="none" rtlCol="0" anchor="ctr">
            <a:spAutoFit/>
          </a:bodyPr>
          <a:lstStyle/>
          <a:p>
            <a:r>
              <a:rPr lang="en-US" sz="1200" b="1" dirty="0" smtClean="0">
                <a:solidFill>
                  <a:schemeClr val="bg1"/>
                </a:solidFill>
              </a:rPr>
              <a:t>Facebook Topic Analysis</a:t>
            </a:r>
            <a:endParaRPr lang="en-US" sz="1200" b="1" dirty="0">
              <a:solidFill>
                <a:schemeClr val="bg1"/>
              </a:solidFill>
            </a:endParaRPr>
          </a:p>
        </p:txBody>
      </p: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5" y="9087"/>
            <a:ext cx="1607668" cy="639343"/>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744" y="28467"/>
            <a:ext cx="1083199" cy="634251"/>
          </a:xfrm>
          <a:prstGeom prst="rect">
            <a:avLst/>
          </a:prstGeom>
          <a:effectLst>
            <a:softEdge rad="0"/>
          </a:effectLst>
        </p:spPr>
      </p:pic>
      <p:sp>
        <p:nvSpPr>
          <p:cNvPr id="16" name="Slide Number Placeholder 15"/>
          <p:cNvSpPr>
            <a:spLocks noGrp="1"/>
          </p:cNvSpPr>
          <p:nvPr>
            <p:ph type="sldNum" sz="quarter" idx="12"/>
          </p:nvPr>
        </p:nvSpPr>
        <p:spPr/>
        <p:txBody>
          <a:bodyPr/>
          <a:lstStyle/>
          <a:p>
            <a:fld id="{9D17D716-ABF0-F24B-B35D-31D59C670D3B}" type="slidenum">
              <a:rPr lang="en-US" smtClean="0"/>
              <a:t>2</a:t>
            </a:fld>
            <a:endParaRPr lang="en-US"/>
          </a:p>
        </p:txBody>
      </p:sp>
      <p:sp>
        <p:nvSpPr>
          <p:cNvPr id="74" name="Rectangle 73"/>
          <p:cNvSpPr/>
          <p:nvPr/>
        </p:nvSpPr>
        <p:spPr>
          <a:xfrm>
            <a:off x="0" y="804562"/>
            <a:ext cx="7095766"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0" y="821043"/>
            <a:ext cx="1553374" cy="276999"/>
          </a:xfrm>
          <a:prstGeom prst="rect">
            <a:avLst/>
          </a:prstGeom>
          <a:noFill/>
        </p:spPr>
        <p:txBody>
          <a:bodyPr wrap="none" rtlCol="0" anchor="ctr">
            <a:spAutoFit/>
          </a:bodyPr>
          <a:lstStyle/>
          <a:p>
            <a:r>
              <a:rPr lang="en-US" sz="1200" b="1" dirty="0" smtClean="0">
                <a:solidFill>
                  <a:schemeClr val="bg1"/>
                </a:solidFill>
              </a:rPr>
              <a:t>Conversation Insights</a:t>
            </a:r>
            <a:endParaRPr lang="en-US" sz="1200" b="1" dirty="0">
              <a:solidFill>
                <a:schemeClr val="bg1"/>
              </a:solidFill>
            </a:endParaRPr>
          </a:p>
        </p:txBody>
      </p:sp>
      <p:sp>
        <p:nvSpPr>
          <p:cNvPr id="76" name="Terminator 75"/>
          <p:cNvSpPr/>
          <p:nvPr/>
        </p:nvSpPr>
        <p:spPr>
          <a:xfrm>
            <a:off x="6413744" y="804562"/>
            <a:ext cx="987994" cy="291810"/>
          </a:xfrm>
          <a:prstGeom prst="flowChartTerminator">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738" y="1682936"/>
            <a:ext cx="3213201" cy="1949485"/>
          </a:xfrm>
          <a:prstGeom prst="rect">
            <a:avLst/>
          </a:prstGeom>
        </p:spPr>
      </p:pic>
      <p:sp>
        <p:nvSpPr>
          <p:cNvPr id="94" name="TextBox 93"/>
          <p:cNvSpPr txBox="1"/>
          <p:nvPr/>
        </p:nvSpPr>
        <p:spPr>
          <a:xfrm>
            <a:off x="3789916" y="1759147"/>
            <a:ext cx="3518628" cy="1862048"/>
          </a:xfrm>
          <a:prstGeom prst="rect">
            <a:avLst/>
          </a:prstGeom>
          <a:noFill/>
        </p:spPr>
        <p:txBody>
          <a:bodyPr wrap="square" rtlCol="0">
            <a:spAutoFit/>
          </a:bodyPr>
          <a:lstStyle/>
          <a:p>
            <a:pPr marL="171450" indent="-171450">
              <a:buFont typeface="Wingdings" charset="2"/>
              <a:buChar char="ü"/>
            </a:pPr>
            <a:r>
              <a:rPr lang="en-US" sz="1100" b="1" dirty="0" smtClean="0">
                <a:solidFill>
                  <a:schemeClr val="tx1">
                    <a:lumMod val="50000"/>
                    <a:lumOff val="50000"/>
                  </a:schemeClr>
                </a:solidFill>
              </a:rPr>
              <a:t>Walmart was compared to Meijer more than any other competitor. Of these comparisons, there was 58% negative sentiment towards similarities growing between Meijer and Walmart.</a:t>
            </a:r>
          </a:p>
          <a:p>
            <a:pPr marL="171450" indent="-171450">
              <a:buFont typeface="Wingdings" charset="2"/>
              <a:buChar char="ü"/>
            </a:pPr>
            <a:r>
              <a:rPr lang="en-US" sz="1100" b="1" dirty="0" smtClean="0">
                <a:solidFill>
                  <a:schemeClr val="tx1">
                    <a:lumMod val="50000"/>
                    <a:lumOff val="50000"/>
                  </a:schemeClr>
                </a:solidFill>
              </a:rPr>
              <a:t>Meijer experienced a spike in conversation around ‘Valentine’s Day’. </a:t>
            </a:r>
          </a:p>
          <a:p>
            <a:pPr marL="171450" indent="-171450">
              <a:buFont typeface="Wingdings" charset="2"/>
              <a:buChar char="ü"/>
            </a:pPr>
            <a:r>
              <a:rPr lang="en-US" sz="1100" b="1" dirty="0" smtClean="0">
                <a:solidFill>
                  <a:schemeClr val="tx1">
                    <a:lumMod val="50000"/>
                    <a:lumOff val="50000"/>
                  </a:schemeClr>
                </a:solidFill>
              </a:rPr>
              <a:t>‘Cars’ surfaced as a top topic due to negative sentiment around a 9&amp;10 news story about a man touching himself in the parking lot of Meijer.</a:t>
            </a:r>
          </a:p>
          <a:p>
            <a:pPr marL="171450" indent="-171450">
              <a:buFont typeface="Wingdings" charset="2"/>
              <a:buChar char="ü"/>
            </a:pPr>
            <a:endParaRPr lang="en-US" sz="800" b="1" dirty="0" smtClean="0">
              <a:solidFill>
                <a:schemeClr val="tx1">
                  <a:lumMod val="50000"/>
                  <a:lumOff val="50000"/>
                </a:schemeClr>
              </a:solidFill>
            </a:endParaRPr>
          </a:p>
          <a:p>
            <a:pPr marL="171450" indent="-171450">
              <a:buFont typeface="Wingdings" charset="2"/>
              <a:buChar char="ü"/>
            </a:pPr>
            <a:endParaRPr lang="en-US" sz="800" b="1" dirty="0">
              <a:solidFill>
                <a:srgbClr val="D33428"/>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9" y="3768083"/>
            <a:ext cx="7627993" cy="3019039"/>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45" y="6542050"/>
            <a:ext cx="3722348" cy="3123425"/>
          </a:xfrm>
          <a:prstGeom prst="rect">
            <a:avLst/>
          </a:prstGeom>
        </p:spPr>
      </p:pic>
      <p:sp>
        <p:nvSpPr>
          <p:cNvPr id="27" name="Rectangle 26"/>
          <p:cNvSpPr/>
          <p:nvPr/>
        </p:nvSpPr>
        <p:spPr>
          <a:xfrm>
            <a:off x="297624" y="6881849"/>
            <a:ext cx="3462629" cy="2864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373307" y="6883264"/>
            <a:ext cx="1564274" cy="276999"/>
          </a:xfrm>
          <a:prstGeom prst="rect">
            <a:avLst/>
          </a:prstGeom>
          <a:noFill/>
        </p:spPr>
        <p:txBody>
          <a:bodyPr wrap="none" rtlCol="0" anchor="ctr">
            <a:spAutoFit/>
          </a:bodyPr>
          <a:lstStyle/>
          <a:p>
            <a:r>
              <a:rPr lang="en-US" sz="1200" b="1" dirty="0" smtClean="0">
                <a:solidFill>
                  <a:schemeClr val="bg1"/>
                </a:solidFill>
              </a:rPr>
              <a:t>Emotional Resonance</a:t>
            </a:r>
            <a:endParaRPr lang="en-US" sz="1200" b="1" dirty="0">
              <a:solidFill>
                <a:schemeClr val="bg1"/>
              </a:solidFill>
            </a:endParaRPr>
          </a:p>
        </p:txBody>
      </p:sp>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767" y="7650935"/>
            <a:ext cx="2825839" cy="1698509"/>
          </a:xfrm>
          <a:prstGeom prst="rect">
            <a:avLst/>
          </a:prstGeom>
        </p:spPr>
      </p:pic>
      <p:sp>
        <p:nvSpPr>
          <p:cNvPr id="48" name="TextBox 47"/>
          <p:cNvSpPr txBox="1"/>
          <p:nvPr/>
        </p:nvSpPr>
        <p:spPr>
          <a:xfrm>
            <a:off x="2071687" y="56854"/>
            <a:ext cx="3914443" cy="696794"/>
          </a:xfrm>
          <a:prstGeom prst="rect">
            <a:avLst/>
          </a:prstGeom>
          <a:noFill/>
        </p:spPr>
        <p:txBody>
          <a:bodyPr wrap="square" rtlCol="0">
            <a:spAutoFit/>
          </a:bodyPr>
          <a:lstStyle/>
          <a:p>
            <a:r>
              <a:rPr lang="en-US" sz="1400" dirty="0" smtClean="0">
                <a:solidFill>
                  <a:schemeClr val="bg1"/>
                </a:solidFill>
                <a:latin typeface="Lato" charset="0"/>
                <a:ea typeface="Lato" charset="0"/>
                <a:cs typeface="Lato" charset="0"/>
              </a:rPr>
              <a:t>Meijer Facebook Topic Data Insights</a:t>
            </a:r>
          </a:p>
          <a:p>
            <a:r>
              <a:rPr lang="en-US" sz="1100" dirty="0" smtClean="0">
                <a:solidFill>
                  <a:schemeClr val="bg1"/>
                </a:solidFill>
                <a:latin typeface="Lato" charset="0"/>
                <a:ea typeface="Lato" charset="0"/>
                <a:cs typeface="Lato" charset="0"/>
              </a:rPr>
              <a:t>Run Dates: 2/12/2016 </a:t>
            </a:r>
            <a:r>
              <a:rPr lang="en-US" sz="1100" dirty="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2/19/2016,</a:t>
            </a:r>
            <a:r>
              <a:rPr lang="en-US" sz="1400" dirty="0" smtClean="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3/2/2016 – 3/13/2016</a:t>
            </a:r>
            <a:r>
              <a:rPr lang="en-US" sz="1400" dirty="0" smtClean="0">
                <a:solidFill>
                  <a:schemeClr val="bg1"/>
                </a:solidFill>
                <a:latin typeface="Lato" charset="0"/>
                <a:ea typeface="Lato" charset="0"/>
                <a:cs typeface="Lato" charset="0"/>
              </a:rPr>
              <a:t> </a:t>
            </a:r>
          </a:p>
          <a:p>
            <a:r>
              <a:rPr lang="en-US" dirty="0">
                <a:solidFill>
                  <a:schemeClr val="bg1"/>
                </a:solidFill>
                <a:latin typeface="Lato" charset="0"/>
                <a:ea typeface="Lato" charset="0"/>
                <a:cs typeface="Lato" charset="0"/>
              </a:rPr>
              <a:t> </a:t>
            </a:r>
            <a:r>
              <a:rPr lang="en-US" dirty="0" smtClean="0">
                <a:solidFill>
                  <a:schemeClr val="bg1"/>
                </a:solidFill>
                <a:latin typeface="Lato" charset="0"/>
                <a:ea typeface="Lato" charset="0"/>
                <a:cs typeface="Lato" charset="0"/>
              </a:rPr>
              <a:t>  </a:t>
            </a:r>
            <a:endParaRPr lang="en-US" dirty="0">
              <a:solidFill>
                <a:schemeClr val="bg1"/>
              </a:solidFill>
              <a:latin typeface="Lato" charset="0"/>
              <a:ea typeface="Lato" charset="0"/>
              <a:cs typeface="Lato" charset="0"/>
            </a:endParaRPr>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653" y="6542050"/>
            <a:ext cx="3722348" cy="3123425"/>
          </a:xfrm>
          <a:prstGeom prst="rect">
            <a:avLst/>
          </a:prstGeom>
        </p:spPr>
      </p:pic>
      <p:sp>
        <p:nvSpPr>
          <p:cNvPr id="50" name="Rectangle 49"/>
          <p:cNvSpPr/>
          <p:nvPr/>
        </p:nvSpPr>
        <p:spPr>
          <a:xfrm>
            <a:off x="4028908" y="6882207"/>
            <a:ext cx="3462629" cy="2864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p:cNvSpPr txBox="1"/>
          <p:nvPr/>
        </p:nvSpPr>
        <p:spPr>
          <a:xfrm>
            <a:off x="4143230" y="6872219"/>
            <a:ext cx="2727478" cy="276999"/>
          </a:xfrm>
          <a:prstGeom prst="rect">
            <a:avLst/>
          </a:prstGeom>
          <a:noFill/>
        </p:spPr>
        <p:txBody>
          <a:bodyPr wrap="none" rtlCol="0" anchor="ctr">
            <a:spAutoFit/>
          </a:bodyPr>
          <a:lstStyle/>
          <a:p>
            <a:r>
              <a:rPr lang="en-US" sz="1200" b="1" dirty="0" smtClean="0">
                <a:solidFill>
                  <a:schemeClr val="bg1"/>
                </a:solidFill>
              </a:rPr>
              <a:t>Percentage of Interactions Across States</a:t>
            </a:r>
            <a:endParaRPr lang="en-US" sz="1200" b="1" dirty="0">
              <a:solidFill>
                <a:schemeClr val="bg1"/>
              </a:solidFill>
            </a:endParaRPr>
          </a:p>
        </p:txBody>
      </p:sp>
      <p:grpSp>
        <p:nvGrpSpPr>
          <p:cNvPr id="33" name="Group 32"/>
          <p:cNvGrpSpPr/>
          <p:nvPr/>
        </p:nvGrpSpPr>
        <p:grpSpPr>
          <a:xfrm>
            <a:off x="4352884" y="7244303"/>
            <a:ext cx="2791886" cy="2152124"/>
            <a:chOff x="790756" y="1796914"/>
            <a:chExt cx="2818363" cy="2995004"/>
          </a:xfrm>
        </p:grpSpPr>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756" y="1796914"/>
              <a:ext cx="2818363" cy="2995004"/>
            </a:xfrm>
            <a:prstGeom prst="rect">
              <a:avLst/>
            </a:prstGeom>
          </p:spPr>
        </p:pic>
        <p:sp>
          <p:nvSpPr>
            <p:cNvPr id="36" name="Teardrop 35"/>
            <p:cNvSpPr/>
            <p:nvPr/>
          </p:nvSpPr>
          <p:spPr>
            <a:xfrm rot="7968119">
              <a:off x="2441611" y="2235335"/>
              <a:ext cx="363771" cy="2943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ardrop 36"/>
            <p:cNvSpPr/>
            <p:nvPr/>
          </p:nvSpPr>
          <p:spPr>
            <a:xfrm rot="7968119">
              <a:off x="2490002" y="3979757"/>
              <a:ext cx="363771" cy="2943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ardrop 37"/>
            <p:cNvSpPr/>
            <p:nvPr/>
          </p:nvSpPr>
          <p:spPr>
            <a:xfrm rot="7968119">
              <a:off x="1068791" y="2078349"/>
              <a:ext cx="363771" cy="2943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p:nvSpPr>
          <p:spPr>
            <a:xfrm rot="7968119">
              <a:off x="2087474" y="3244808"/>
              <a:ext cx="363771" cy="2943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ardrop 39"/>
            <p:cNvSpPr/>
            <p:nvPr/>
          </p:nvSpPr>
          <p:spPr>
            <a:xfrm rot="7968119">
              <a:off x="1341654" y="3205321"/>
              <a:ext cx="363771" cy="2943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p:nvSpPr>
          <p:spPr>
            <a:xfrm rot="7968119">
              <a:off x="2761728" y="3272750"/>
              <a:ext cx="363771" cy="2943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439957" y="2225755"/>
              <a:ext cx="663429" cy="342654"/>
            </a:xfrm>
            <a:prstGeom prst="rect">
              <a:avLst/>
            </a:prstGeom>
            <a:noFill/>
          </p:spPr>
          <p:txBody>
            <a:bodyPr wrap="square" rtlCol="0">
              <a:spAutoFit/>
            </a:bodyPr>
            <a:lstStyle/>
            <a:p>
              <a:r>
                <a:rPr lang="en-US" sz="1000" dirty="0" smtClean="0">
                  <a:solidFill>
                    <a:schemeClr val="bg1"/>
                  </a:solidFill>
                </a:rPr>
                <a:t>63%</a:t>
              </a:r>
              <a:endParaRPr lang="en-US" sz="1000" dirty="0">
                <a:solidFill>
                  <a:schemeClr val="bg1"/>
                </a:solidFill>
              </a:endParaRPr>
            </a:p>
          </p:txBody>
        </p:sp>
        <p:sp>
          <p:nvSpPr>
            <p:cNvPr id="43" name="TextBox 42"/>
            <p:cNvSpPr txBox="1"/>
            <p:nvPr/>
          </p:nvSpPr>
          <p:spPr>
            <a:xfrm>
              <a:off x="2070364" y="3243768"/>
              <a:ext cx="467953" cy="364070"/>
            </a:xfrm>
            <a:prstGeom prst="rect">
              <a:avLst/>
            </a:prstGeom>
            <a:noFill/>
          </p:spPr>
          <p:txBody>
            <a:bodyPr wrap="square" rtlCol="0">
              <a:spAutoFit/>
            </a:bodyPr>
            <a:lstStyle/>
            <a:p>
              <a:r>
                <a:rPr lang="en-US" sz="1050" dirty="0" smtClean="0">
                  <a:solidFill>
                    <a:schemeClr val="bg1"/>
                  </a:solidFill>
                </a:rPr>
                <a:t>13%</a:t>
              </a:r>
            </a:p>
          </p:txBody>
        </p:sp>
        <p:sp>
          <p:nvSpPr>
            <p:cNvPr id="44" name="TextBox 43"/>
            <p:cNvSpPr txBox="1"/>
            <p:nvPr/>
          </p:nvSpPr>
          <p:spPr>
            <a:xfrm>
              <a:off x="1353697" y="3215981"/>
              <a:ext cx="504846" cy="364070"/>
            </a:xfrm>
            <a:prstGeom prst="rect">
              <a:avLst/>
            </a:prstGeom>
            <a:noFill/>
          </p:spPr>
          <p:txBody>
            <a:bodyPr wrap="square" rtlCol="0">
              <a:spAutoFit/>
            </a:bodyPr>
            <a:lstStyle/>
            <a:p>
              <a:r>
                <a:rPr lang="en-US" sz="1050" dirty="0">
                  <a:solidFill>
                    <a:schemeClr val="bg1"/>
                  </a:solidFill>
                </a:rPr>
                <a:t>7</a:t>
              </a:r>
              <a:r>
                <a:rPr lang="en-US" sz="1050" dirty="0" smtClean="0">
                  <a:solidFill>
                    <a:schemeClr val="bg1"/>
                  </a:solidFill>
                </a:rPr>
                <a:t>%</a:t>
              </a:r>
              <a:endParaRPr lang="en-US" sz="1050" dirty="0">
                <a:solidFill>
                  <a:schemeClr val="bg1"/>
                </a:solidFill>
              </a:endParaRPr>
            </a:p>
          </p:txBody>
        </p:sp>
        <p:sp>
          <p:nvSpPr>
            <p:cNvPr id="45" name="TextBox 44"/>
            <p:cNvSpPr txBox="1"/>
            <p:nvPr/>
          </p:nvSpPr>
          <p:spPr>
            <a:xfrm>
              <a:off x="2742133" y="3272833"/>
              <a:ext cx="514461" cy="364070"/>
            </a:xfrm>
            <a:prstGeom prst="rect">
              <a:avLst/>
            </a:prstGeom>
            <a:noFill/>
          </p:spPr>
          <p:txBody>
            <a:bodyPr wrap="square" rtlCol="0">
              <a:spAutoFit/>
            </a:bodyPr>
            <a:lstStyle/>
            <a:p>
              <a:r>
                <a:rPr lang="en-US" sz="1050" dirty="0" smtClean="0">
                  <a:solidFill>
                    <a:schemeClr val="bg1"/>
                  </a:solidFill>
                </a:rPr>
                <a:t>13%</a:t>
              </a:r>
              <a:endParaRPr lang="en-US" sz="1050" dirty="0">
                <a:solidFill>
                  <a:schemeClr val="bg1"/>
                </a:solidFill>
              </a:endParaRPr>
            </a:p>
          </p:txBody>
        </p:sp>
        <p:sp>
          <p:nvSpPr>
            <p:cNvPr id="46" name="TextBox 45"/>
            <p:cNvSpPr txBox="1"/>
            <p:nvPr/>
          </p:nvSpPr>
          <p:spPr>
            <a:xfrm>
              <a:off x="2510222" y="3978629"/>
              <a:ext cx="504846" cy="364070"/>
            </a:xfrm>
            <a:prstGeom prst="rect">
              <a:avLst/>
            </a:prstGeom>
            <a:noFill/>
          </p:spPr>
          <p:txBody>
            <a:bodyPr wrap="square" rtlCol="0">
              <a:spAutoFit/>
            </a:bodyPr>
            <a:lstStyle/>
            <a:p>
              <a:r>
                <a:rPr lang="en-US" sz="1050" dirty="0" smtClean="0">
                  <a:solidFill>
                    <a:schemeClr val="bg1"/>
                  </a:solidFill>
                </a:rPr>
                <a:t>3%</a:t>
              </a:r>
              <a:endParaRPr lang="en-US" sz="1050" dirty="0">
                <a:solidFill>
                  <a:schemeClr val="bg1"/>
                </a:solidFill>
              </a:endParaRPr>
            </a:p>
          </p:txBody>
        </p:sp>
        <p:sp>
          <p:nvSpPr>
            <p:cNvPr id="47" name="TextBox 46"/>
            <p:cNvSpPr txBox="1"/>
            <p:nvPr/>
          </p:nvSpPr>
          <p:spPr>
            <a:xfrm>
              <a:off x="1075257" y="2069853"/>
              <a:ext cx="504846" cy="364070"/>
            </a:xfrm>
            <a:prstGeom prst="rect">
              <a:avLst/>
            </a:prstGeom>
            <a:noFill/>
          </p:spPr>
          <p:txBody>
            <a:bodyPr wrap="square" rtlCol="0">
              <a:spAutoFit/>
            </a:bodyPr>
            <a:lstStyle/>
            <a:p>
              <a:r>
                <a:rPr lang="en-US" sz="1050" dirty="0">
                  <a:solidFill>
                    <a:schemeClr val="bg1"/>
                  </a:solidFill>
                </a:rPr>
                <a:t>2</a:t>
              </a:r>
              <a:r>
                <a:rPr lang="en-US" sz="1050" dirty="0" smtClean="0">
                  <a:solidFill>
                    <a:schemeClr val="bg1"/>
                  </a:solidFill>
                </a:rPr>
                <a:t>%</a:t>
              </a:r>
              <a:endParaRPr lang="en-US" sz="1050" dirty="0">
                <a:solidFill>
                  <a:schemeClr val="bg1"/>
                </a:solidFill>
              </a:endParaRPr>
            </a:p>
          </p:txBody>
        </p:sp>
      </p:grpSp>
      <p:sp>
        <p:nvSpPr>
          <p:cNvPr id="59" name="Rectangle 58"/>
          <p:cNvSpPr/>
          <p:nvPr/>
        </p:nvSpPr>
        <p:spPr>
          <a:xfrm>
            <a:off x="238590" y="4105836"/>
            <a:ext cx="7095766"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307898" y="4117396"/>
            <a:ext cx="885179" cy="276999"/>
          </a:xfrm>
          <a:prstGeom prst="rect">
            <a:avLst/>
          </a:prstGeom>
          <a:noFill/>
        </p:spPr>
        <p:txBody>
          <a:bodyPr wrap="none" rtlCol="0" anchor="ctr">
            <a:spAutoFit/>
          </a:bodyPr>
          <a:lstStyle/>
          <a:p>
            <a:r>
              <a:rPr lang="en-US" sz="1200" b="1" dirty="0" smtClean="0">
                <a:solidFill>
                  <a:schemeClr val="bg1"/>
                </a:solidFill>
              </a:rPr>
              <a:t>Top 5 Links</a:t>
            </a:r>
            <a:endParaRPr lang="en-US" sz="1200" b="1" dirty="0">
              <a:solidFill>
                <a:schemeClr val="bg1"/>
              </a:solidFill>
            </a:endParaRPr>
          </a:p>
        </p:txBody>
      </p:sp>
      <p:sp>
        <p:nvSpPr>
          <p:cNvPr id="61" name="Rectangle 60"/>
          <p:cNvSpPr/>
          <p:nvPr/>
        </p:nvSpPr>
        <p:spPr>
          <a:xfrm>
            <a:off x="362935" y="4414004"/>
            <a:ext cx="6606134" cy="369332"/>
          </a:xfrm>
          <a:prstGeom prst="rect">
            <a:avLst/>
          </a:prstGeom>
        </p:spPr>
        <p:txBody>
          <a:bodyPr wrap="square">
            <a:spAutoFit/>
          </a:bodyPr>
          <a:lstStyle/>
          <a:p>
            <a:r>
              <a:rPr lang="en-US" sz="900" dirty="0" smtClean="0">
                <a:solidFill>
                  <a:schemeClr val="tx1">
                    <a:lumMod val="50000"/>
                    <a:lumOff val="50000"/>
                  </a:schemeClr>
                </a:solidFill>
              </a:rPr>
              <a:t>The #1 link came from the Detroit Free Press about Meijer’s Curbside. The interactions from this link came entirely from women and had 100% positive sentiment. </a:t>
            </a:r>
            <a:endParaRPr lang="en-US" sz="900" dirty="0">
              <a:solidFill>
                <a:schemeClr val="tx1">
                  <a:lumMod val="50000"/>
                  <a:lumOff val="50000"/>
                </a:schemeClr>
              </a:solidFill>
            </a:endParaRPr>
          </a:p>
        </p:txBody>
      </p:sp>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0209" y="4713482"/>
            <a:ext cx="2138692" cy="1368835"/>
          </a:xfrm>
          <a:prstGeom prst="rect">
            <a:avLst/>
          </a:prstGeom>
          <a:ln w="3175" cmpd="sng">
            <a:solidFill>
              <a:srgbClr val="D9D9D9"/>
            </a:solidFill>
          </a:ln>
        </p:spPr>
      </p:pic>
      <p:sp>
        <p:nvSpPr>
          <p:cNvPr id="63" name="Rectangle 62"/>
          <p:cNvSpPr/>
          <p:nvPr/>
        </p:nvSpPr>
        <p:spPr>
          <a:xfrm>
            <a:off x="437738" y="4784043"/>
            <a:ext cx="2945542" cy="1600438"/>
          </a:xfrm>
          <a:prstGeom prst="rect">
            <a:avLst/>
          </a:prstGeom>
        </p:spPr>
        <p:txBody>
          <a:bodyPr wrap="square">
            <a:spAutoFit/>
          </a:bodyPr>
          <a:lstStyle/>
          <a:p>
            <a:r>
              <a:rPr lang="en-US" sz="1400" b="1" dirty="0" smtClean="0">
                <a:solidFill>
                  <a:srgbClr val="7F7F7F"/>
                </a:solidFill>
              </a:rPr>
              <a:t>23%</a:t>
            </a:r>
            <a:r>
              <a:rPr lang="en-US" sz="1100" b="1" dirty="0" smtClean="0">
                <a:solidFill>
                  <a:srgbClr val="7F7F7F"/>
                </a:solidFill>
              </a:rPr>
              <a:t> - </a:t>
            </a:r>
            <a:r>
              <a:rPr lang="en-US" sz="1100" b="1" dirty="0" smtClean="0">
                <a:solidFill>
                  <a:srgbClr val="7F7F7F"/>
                </a:solidFill>
                <a:hlinkClick r:id="rId9"/>
              </a:rPr>
              <a:t>Detroit Free Press- Curbside</a:t>
            </a:r>
            <a:endParaRPr lang="en-US" sz="1100" b="1" dirty="0">
              <a:solidFill>
                <a:srgbClr val="7F7F7F"/>
              </a:solidFill>
            </a:endParaRPr>
          </a:p>
          <a:p>
            <a:endParaRPr lang="en-US" sz="700" b="1" dirty="0" smtClean="0">
              <a:solidFill>
                <a:srgbClr val="7F7F7F"/>
              </a:solidFill>
              <a:hlinkClick r:id="rId10"/>
            </a:endParaRPr>
          </a:p>
          <a:p>
            <a:r>
              <a:rPr lang="en-US" sz="1400" b="1" dirty="0" smtClean="0">
                <a:solidFill>
                  <a:srgbClr val="7F7F7F"/>
                </a:solidFill>
              </a:rPr>
              <a:t>20%</a:t>
            </a:r>
            <a:r>
              <a:rPr lang="en-US" sz="1100" b="1" dirty="0" smtClean="0">
                <a:solidFill>
                  <a:srgbClr val="7F7F7F"/>
                </a:solidFill>
              </a:rPr>
              <a:t> - </a:t>
            </a:r>
            <a:r>
              <a:rPr lang="en-US" sz="1100" b="1" dirty="0" smtClean="0">
                <a:solidFill>
                  <a:srgbClr val="7F7F7F"/>
                </a:solidFill>
                <a:hlinkClick r:id="rId11"/>
              </a:rPr>
              <a:t>mPerks Account</a:t>
            </a:r>
            <a:endParaRPr lang="en-US" sz="1100" b="1" dirty="0">
              <a:solidFill>
                <a:srgbClr val="7F7F7F"/>
              </a:solidFill>
            </a:endParaRPr>
          </a:p>
          <a:p>
            <a:endParaRPr lang="en-US" sz="700" b="1" dirty="0">
              <a:solidFill>
                <a:srgbClr val="7F7F7F"/>
              </a:solidFill>
              <a:hlinkClick r:id="rId10"/>
            </a:endParaRPr>
          </a:p>
          <a:p>
            <a:r>
              <a:rPr lang="en-US" sz="1400" b="1" dirty="0" smtClean="0">
                <a:solidFill>
                  <a:srgbClr val="7F7F7F"/>
                </a:solidFill>
              </a:rPr>
              <a:t>17% </a:t>
            </a:r>
            <a:r>
              <a:rPr lang="en-US" sz="1400" b="1" dirty="0">
                <a:solidFill>
                  <a:srgbClr val="7F7F7F"/>
                </a:solidFill>
              </a:rPr>
              <a:t>- </a:t>
            </a:r>
            <a:r>
              <a:rPr lang="en-US" sz="1100" b="1" dirty="0" smtClean="0">
                <a:solidFill>
                  <a:srgbClr val="7F7F7F"/>
                </a:solidFill>
                <a:hlinkClick r:id="rId12"/>
              </a:rPr>
              <a:t>Purchase Agreement</a:t>
            </a:r>
            <a:endParaRPr lang="en-US" sz="1100" b="1" dirty="0">
              <a:solidFill>
                <a:srgbClr val="7F7F7F"/>
              </a:solidFill>
            </a:endParaRPr>
          </a:p>
          <a:p>
            <a:endParaRPr lang="en-US" sz="700" b="1" dirty="0" smtClean="0">
              <a:solidFill>
                <a:srgbClr val="7F7F7F"/>
              </a:solidFill>
            </a:endParaRPr>
          </a:p>
          <a:p>
            <a:r>
              <a:rPr lang="en-US" sz="1400" b="1" dirty="0" smtClean="0">
                <a:solidFill>
                  <a:srgbClr val="7F7F7F"/>
                </a:solidFill>
              </a:rPr>
              <a:t>14% </a:t>
            </a:r>
            <a:r>
              <a:rPr lang="en-US" sz="1100" b="1" dirty="0" smtClean="0">
                <a:solidFill>
                  <a:srgbClr val="7F7F7F"/>
                </a:solidFill>
              </a:rPr>
              <a:t>- </a:t>
            </a:r>
            <a:r>
              <a:rPr lang="en-US" sz="1100" b="1" dirty="0" smtClean="0">
                <a:solidFill>
                  <a:srgbClr val="7F7F7F"/>
                </a:solidFill>
                <a:hlinkClick r:id="rId13"/>
              </a:rPr>
              <a:t>Ohio Newspaper Meijer Buys Property</a:t>
            </a:r>
            <a:endParaRPr lang="en-US" sz="1100" b="1" dirty="0" smtClean="0">
              <a:solidFill>
                <a:srgbClr val="7F7F7F"/>
              </a:solidFill>
            </a:endParaRPr>
          </a:p>
          <a:p>
            <a:endParaRPr lang="en-US" sz="700" i="1" dirty="0" smtClean="0">
              <a:solidFill>
                <a:srgbClr val="7F7F7F"/>
              </a:solidFill>
            </a:endParaRPr>
          </a:p>
          <a:p>
            <a:r>
              <a:rPr lang="en-US" sz="1400" b="1" dirty="0" smtClean="0">
                <a:solidFill>
                  <a:srgbClr val="7F7F7F"/>
                </a:solidFill>
              </a:rPr>
              <a:t> 7% </a:t>
            </a:r>
            <a:r>
              <a:rPr lang="en-US" sz="1100" b="1" dirty="0" smtClean="0">
                <a:solidFill>
                  <a:srgbClr val="7F7F7F"/>
                </a:solidFill>
              </a:rPr>
              <a:t>-  </a:t>
            </a:r>
            <a:r>
              <a:rPr lang="en-US" sz="1100" b="1" dirty="0" smtClean="0">
                <a:solidFill>
                  <a:srgbClr val="7F7F7F"/>
                </a:solidFill>
                <a:hlinkClick r:id="rId14"/>
              </a:rPr>
              <a:t>12 Store Remodel</a:t>
            </a:r>
            <a:endParaRPr lang="en-US" sz="1100" i="1" dirty="0" smtClean="0">
              <a:solidFill>
                <a:srgbClr val="7F7F7F"/>
              </a:solidFill>
            </a:endParaRPr>
          </a:p>
        </p:txBody>
      </p:sp>
      <p:pic>
        <p:nvPicPr>
          <p:cNvPr id="64" name="Picture 6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26192" y="4922588"/>
            <a:ext cx="1963126" cy="1525538"/>
          </a:xfrm>
          <a:prstGeom prst="rect">
            <a:avLst/>
          </a:prstGeom>
        </p:spPr>
      </p:pic>
      <p:sp>
        <p:nvSpPr>
          <p:cNvPr id="65" name="Rectangle 64"/>
          <p:cNvSpPr/>
          <p:nvPr/>
        </p:nvSpPr>
        <p:spPr>
          <a:xfrm>
            <a:off x="469736" y="7202911"/>
            <a:ext cx="3288004" cy="369332"/>
          </a:xfrm>
          <a:prstGeom prst="rect">
            <a:avLst/>
          </a:prstGeom>
        </p:spPr>
        <p:txBody>
          <a:bodyPr wrap="square">
            <a:spAutoFit/>
          </a:bodyPr>
          <a:lstStyle/>
          <a:p>
            <a:r>
              <a:rPr lang="en-US" sz="900" dirty="0" smtClean="0">
                <a:solidFill>
                  <a:schemeClr val="tx1">
                    <a:lumMod val="50000"/>
                    <a:lumOff val="50000"/>
                  </a:schemeClr>
                </a:solidFill>
              </a:rPr>
              <a:t>The majority of positive feelings such as “love”, “good” and “great” came from the Baby Department and Photo Services. </a:t>
            </a:r>
            <a:endParaRPr lang="en-US" sz="900" dirty="0">
              <a:solidFill>
                <a:schemeClr val="tx1">
                  <a:lumMod val="50000"/>
                  <a:lumOff val="50000"/>
                </a:schemeClr>
              </a:solidFill>
            </a:endParaRPr>
          </a:p>
        </p:txBody>
      </p:sp>
    </p:spTree>
    <p:extLst>
      <p:ext uri="{BB962C8B-B14F-4D97-AF65-F5344CB8AC3E}">
        <p14:creationId xmlns:p14="http://schemas.microsoft.com/office/powerpoint/2010/main" val="2038650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7772401" cy="680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a:off x="0" y="4860"/>
            <a:ext cx="6229350" cy="662719"/>
          </a:xfrm>
          <a:prstGeom prst="homePlate">
            <a:avLst/>
          </a:prstGeom>
          <a:solidFill>
            <a:srgbClr val="5B9BD5">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B4FA"/>
              </a:solidFill>
            </a:endParaRP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5" y="9087"/>
            <a:ext cx="1607668" cy="639343"/>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744" y="28467"/>
            <a:ext cx="1083199" cy="634251"/>
          </a:xfrm>
          <a:prstGeom prst="rect">
            <a:avLst/>
          </a:prstGeom>
          <a:effectLst>
            <a:softEdge rad="0"/>
          </a:effectLst>
        </p:spPr>
      </p:pic>
      <p:sp>
        <p:nvSpPr>
          <p:cNvPr id="17" name="Slide Number Placeholder 16"/>
          <p:cNvSpPr>
            <a:spLocks noGrp="1"/>
          </p:cNvSpPr>
          <p:nvPr>
            <p:ph type="sldNum" sz="quarter" idx="12"/>
          </p:nvPr>
        </p:nvSpPr>
        <p:spPr/>
        <p:txBody>
          <a:bodyPr/>
          <a:lstStyle/>
          <a:p>
            <a:fld id="{9D17D716-ABF0-F24B-B35D-31D59C670D3B}" type="slidenum">
              <a:rPr lang="en-US" smtClean="0"/>
              <a:t>3</a:t>
            </a:fld>
            <a:endParaRPr lang="en-US"/>
          </a:p>
        </p:txBody>
      </p:sp>
      <p:sp>
        <p:nvSpPr>
          <p:cNvPr id="44" name="Rectangle 43"/>
          <p:cNvSpPr/>
          <p:nvPr/>
        </p:nvSpPr>
        <p:spPr>
          <a:xfrm>
            <a:off x="0" y="804562"/>
            <a:ext cx="7095766"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extBox 44"/>
          <p:cNvSpPr txBox="1"/>
          <p:nvPr/>
        </p:nvSpPr>
        <p:spPr>
          <a:xfrm>
            <a:off x="0" y="821043"/>
            <a:ext cx="2072875" cy="276999"/>
          </a:xfrm>
          <a:prstGeom prst="rect">
            <a:avLst/>
          </a:prstGeom>
          <a:noFill/>
        </p:spPr>
        <p:txBody>
          <a:bodyPr wrap="none" rtlCol="0" anchor="ctr">
            <a:spAutoFit/>
          </a:bodyPr>
          <a:lstStyle/>
          <a:p>
            <a:r>
              <a:rPr lang="en-US" sz="1200" b="1" dirty="0" smtClean="0">
                <a:solidFill>
                  <a:schemeClr val="bg1"/>
                </a:solidFill>
              </a:rPr>
              <a:t>Custom Conversation Insights</a:t>
            </a:r>
            <a:endParaRPr lang="en-US" sz="1200" b="1" dirty="0">
              <a:solidFill>
                <a:schemeClr val="bg1"/>
              </a:solidFill>
            </a:endParaRPr>
          </a:p>
        </p:txBody>
      </p:sp>
      <p:pic>
        <p:nvPicPr>
          <p:cNvPr id="85" name="Picture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8649" y="3684955"/>
            <a:ext cx="3722348" cy="3123425"/>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4474" y="927528"/>
            <a:ext cx="3722348" cy="3123425"/>
          </a:xfrm>
          <a:prstGeom prst="rect">
            <a:avLst/>
          </a:prstGeom>
        </p:spPr>
      </p:pic>
      <p:sp>
        <p:nvSpPr>
          <p:cNvPr id="30" name="Terminator 29"/>
          <p:cNvSpPr/>
          <p:nvPr/>
        </p:nvSpPr>
        <p:spPr>
          <a:xfrm>
            <a:off x="6413744" y="804562"/>
            <a:ext cx="987994" cy="291810"/>
          </a:xfrm>
          <a:prstGeom prst="flowChartTerminator">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36" y="3692045"/>
            <a:ext cx="3722348" cy="3123425"/>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36" y="929198"/>
            <a:ext cx="3722348" cy="3123425"/>
          </a:xfrm>
          <a:prstGeom prst="rect">
            <a:avLst/>
          </a:prstGeom>
        </p:spPr>
      </p:pic>
      <p:sp>
        <p:nvSpPr>
          <p:cNvPr id="81" name="Rectangle 80"/>
          <p:cNvSpPr/>
          <p:nvPr/>
        </p:nvSpPr>
        <p:spPr>
          <a:xfrm>
            <a:off x="255415" y="4031844"/>
            <a:ext cx="3462629" cy="2864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TextBox 81"/>
          <p:cNvSpPr txBox="1"/>
          <p:nvPr/>
        </p:nvSpPr>
        <p:spPr>
          <a:xfrm>
            <a:off x="331098" y="4033259"/>
            <a:ext cx="2021259" cy="276999"/>
          </a:xfrm>
          <a:prstGeom prst="rect">
            <a:avLst/>
          </a:prstGeom>
          <a:noFill/>
        </p:spPr>
        <p:txBody>
          <a:bodyPr wrap="none" rtlCol="0" anchor="ctr">
            <a:spAutoFit/>
          </a:bodyPr>
          <a:lstStyle/>
          <a:p>
            <a:r>
              <a:rPr lang="en-US" sz="1200" b="1" dirty="0" smtClean="0">
                <a:solidFill>
                  <a:schemeClr val="bg1"/>
                </a:solidFill>
              </a:rPr>
              <a:t>Topic Dive: Customer Service</a:t>
            </a:r>
            <a:endParaRPr lang="en-US" sz="1200" b="1" dirty="0">
              <a:solidFill>
                <a:schemeClr val="bg1"/>
              </a:solidFill>
            </a:endParaRPr>
          </a:p>
        </p:txBody>
      </p:sp>
      <p:pic>
        <p:nvPicPr>
          <p:cNvPr id="84" name="Picture 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7431" y="1935137"/>
            <a:ext cx="2875420" cy="1728312"/>
          </a:xfrm>
          <a:prstGeom prst="rect">
            <a:avLst/>
          </a:prstGeom>
          <a:ln w="3175" cmpd="sng">
            <a:solidFill>
              <a:srgbClr val="D9D9D9"/>
            </a:solidFill>
          </a:ln>
        </p:spPr>
      </p:pic>
      <p:sp>
        <p:nvSpPr>
          <p:cNvPr id="86" name="Rectangle 85"/>
          <p:cNvSpPr/>
          <p:nvPr/>
        </p:nvSpPr>
        <p:spPr>
          <a:xfrm>
            <a:off x="3905928" y="4024754"/>
            <a:ext cx="3462629" cy="2864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7" name="TextBox 86"/>
          <p:cNvSpPr txBox="1"/>
          <p:nvPr/>
        </p:nvSpPr>
        <p:spPr>
          <a:xfrm>
            <a:off x="3981611" y="4026169"/>
            <a:ext cx="1785874" cy="276999"/>
          </a:xfrm>
          <a:prstGeom prst="rect">
            <a:avLst/>
          </a:prstGeom>
          <a:noFill/>
        </p:spPr>
        <p:txBody>
          <a:bodyPr wrap="none" rtlCol="0" anchor="ctr">
            <a:spAutoFit/>
          </a:bodyPr>
          <a:lstStyle/>
          <a:p>
            <a:r>
              <a:rPr lang="en-US" sz="1200" b="1" dirty="0" smtClean="0">
                <a:solidFill>
                  <a:schemeClr val="bg1"/>
                </a:solidFill>
              </a:rPr>
              <a:t>Topic Dive: Functionality </a:t>
            </a:r>
            <a:endParaRPr lang="en-US" sz="1200" b="1" dirty="0">
              <a:solidFill>
                <a:schemeClr val="bg1"/>
              </a:solidFill>
            </a:endParaRPr>
          </a:p>
        </p:txBody>
      </p:sp>
      <p:pic>
        <p:nvPicPr>
          <p:cNvPr id="89" name="Picture 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431" y="4730004"/>
            <a:ext cx="2875421" cy="1728312"/>
          </a:xfrm>
          <a:prstGeom prst="rect">
            <a:avLst/>
          </a:prstGeom>
          <a:ln w="3175" cmpd="sng">
            <a:solidFill>
              <a:srgbClr val="D9D9D9"/>
            </a:solidFill>
          </a:ln>
        </p:spPr>
      </p:pic>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11" y="6470692"/>
            <a:ext cx="3722348" cy="3123425"/>
          </a:xfrm>
          <a:prstGeom prst="rect">
            <a:avLst/>
          </a:prstGeom>
        </p:spPr>
      </p:pic>
      <p:sp>
        <p:nvSpPr>
          <p:cNvPr id="91" name="Rectangle 90"/>
          <p:cNvSpPr/>
          <p:nvPr/>
        </p:nvSpPr>
        <p:spPr>
          <a:xfrm>
            <a:off x="269590" y="6810491"/>
            <a:ext cx="3462629" cy="2864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2" name="TextBox 91"/>
          <p:cNvSpPr txBox="1"/>
          <p:nvPr/>
        </p:nvSpPr>
        <p:spPr>
          <a:xfrm>
            <a:off x="345273" y="6811906"/>
            <a:ext cx="1603901" cy="276999"/>
          </a:xfrm>
          <a:prstGeom prst="rect">
            <a:avLst/>
          </a:prstGeom>
          <a:noFill/>
        </p:spPr>
        <p:txBody>
          <a:bodyPr wrap="none" rtlCol="0" anchor="ctr">
            <a:spAutoFit/>
          </a:bodyPr>
          <a:lstStyle/>
          <a:p>
            <a:r>
              <a:rPr lang="en-US" sz="1200" b="1" dirty="0" smtClean="0">
                <a:solidFill>
                  <a:schemeClr val="bg1"/>
                </a:solidFill>
              </a:rPr>
              <a:t>Topic Dive: Employees</a:t>
            </a:r>
            <a:endParaRPr lang="en-US" sz="1200" b="1" dirty="0">
              <a:solidFill>
                <a:schemeClr val="bg1"/>
              </a:solidFill>
            </a:endParaRPr>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7355" y="4763149"/>
            <a:ext cx="2747097" cy="1651180"/>
          </a:xfrm>
          <a:prstGeom prst="rect">
            <a:avLst/>
          </a:prstGeom>
          <a:ln w="3175" cmpd="sng">
            <a:solidFill>
              <a:srgbClr val="D9D9D9"/>
            </a:solidFill>
          </a:ln>
        </p:spPr>
      </p:pic>
      <p:pic>
        <p:nvPicPr>
          <p:cNvPr id="99" name="Picture 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9916" y="6481322"/>
            <a:ext cx="3722348" cy="3123425"/>
          </a:xfrm>
          <a:prstGeom prst="rect">
            <a:avLst/>
          </a:prstGeom>
        </p:spPr>
      </p:pic>
      <p:sp>
        <p:nvSpPr>
          <p:cNvPr id="100" name="Rectangle 99"/>
          <p:cNvSpPr/>
          <p:nvPr/>
        </p:nvSpPr>
        <p:spPr>
          <a:xfrm>
            <a:off x="3927195" y="6821121"/>
            <a:ext cx="3462629" cy="2864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4002878" y="6822536"/>
            <a:ext cx="1258037" cy="276999"/>
          </a:xfrm>
          <a:prstGeom prst="rect">
            <a:avLst/>
          </a:prstGeom>
          <a:noFill/>
        </p:spPr>
        <p:txBody>
          <a:bodyPr wrap="none" rtlCol="0" anchor="ctr">
            <a:spAutoFit/>
          </a:bodyPr>
          <a:lstStyle/>
          <a:p>
            <a:r>
              <a:rPr lang="en-US" sz="1200" b="1" dirty="0" smtClean="0">
                <a:solidFill>
                  <a:schemeClr val="bg1"/>
                </a:solidFill>
              </a:rPr>
              <a:t>Topic Dive: Perks</a:t>
            </a:r>
            <a:endParaRPr lang="en-US" sz="1200" b="1" dirty="0">
              <a:solidFill>
                <a:schemeClr val="bg1"/>
              </a:solidFill>
            </a:endParaRPr>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24471" y="7549738"/>
            <a:ext cx="2803876" cy="1681579"/>
          </a:xfrm>
          <a:prstGeom prst="rect">
            <a:avLst/>
          </a:prstGeom>
          <a:ln w="3175" cmpd="sng">
            <a:solidFill>
              <a:srgbClr val="D9D9D9"/>
            </a:solidFill>
          </a:ln>
        </p:spPr>
      </p:pic>
      <p:sp>
        <p:nvSpPr>
          <p:cNvPr id="36" name="TextBox 35"/>
          <p:cNvSpPr txBox="1"/>
          <p:nvPr/>
        </p:nvSpPr>
        <p:spPr>
          <a:xfrm>
            <a:off x="2071687" y="56854"/>
            <a:ext cx="3914443" cy="696794"/>
          </a:xfrm>
          <a:prstGeom prst="rect">
            <a:avLst/>
          </a:prstGeom>
          <a:noFill/>
        </p:spPr>
        <p:txBody>
          <a:bodyPr wrap="square" rtlCol="0">
            <a:spAutoFit/>
          </a:bodyPr>
          <a:lstStyle/>
          <a:p>
            <a:r>
              <a:rPr lang="en-US" sz="1400" dirty="0" smtClean="0">
                <a:solidFill>
                  <a:schemeClr val="bg1"/>
                </a:solidFill>
                <a:latin typeface="Lato" charset="0"/>
                <a:ea typeface="Lato" charset="0"/>
                <a:cs typeface="Lato" charset="0"/>
              </a:rPr>
              <a:t>Meijer Facebook Topic Data Insights</a:t>
            </a:r>
          </a:p>
          <a:p>
            <a:r>
              <a:rPr lang="en-US" sz="1100" dirty="0" smtClean="0">
                <a:solidFill>
                  <a:schemeClr val="bg1"/>
                </a:solidFill>
                <a:latin typeface="Lato" charset="0"/>
                <a:ea typeface="Lato" charset="0"/>
                <a:cs typeface="Lato" charset="0"/>
              </a:rPr>
              <a:t>Run Dates: 2/12/2016 </a:t>
            </a:r>
            <a:r>
              <a:rPr lang="en-US" sz="1100" dirty="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2/19/2016,</a:t>
            </a:r>
            <a:r>
              <a:rPr lang="en-US" sz="1400" dirty="0" smtClean="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3/2/2016 – 3/13/2016</a:t>
            </a:r>
            <a:r>
              <a:rPr lang="en-US" sz="1400" dirty="0" smtClean="0">
                <a:solidFill>
                  <a:schemeClr val="bg1"/>
                </a:solidFill>
                <a:latin typeface="Lato" charset="0"/>
                <a:ea typeface="Lato" charset="0"/>
                <a:cs typeface="Lato" charset="0"/>
              </a:rPr>
              <a:t> </a:t>
            </a:r>
          </a:p>
          <a:p>
            <a:r>
              <a:rPr lang="en-US" dirty="0">
                <a:solidFill>
                  <a:schemeClr val="bg1"/>
                </a:solidFill>
                <a:latin typeface="Lato" charset="0"/>
                <a:ea typeface="Lato" charset="0"/>
                <a:cs typeface="Lato" charset="0"/>
              </a:rPr>
              <a:t> </a:t>
            </a:r>
            <a:r>
              <a:rPr lang="en-US" dirty="0" smtClean="0">
                <a:solidFill>
                  <a:schemeClr val="bg1"/>
                </a:solidFill>
                <a:latin typeface="Lato" charset="0"/>
                <a:ea typeface="Lato" charset="0"/>
                <a:cs typeface="Lato" charset="0"/>
              </a:rPr>
              <a:t>  </a:t>
            </a:r>
            <a:endParaRPr lang="en-US" dirty="0">
              <a:solidFill>
                <a:schemeClr val="bg1"/>
              </a:solidFill>
              <a:latin typeface="Lato" charset="0"/>
              <a:ea typeface="Lato" charset="0"/>
              <a:cs typeface="Lato" charset="0"/>
            </a:endParaRPr>
          </a:p>
        </p:txBody>
      </p:sp>
      <p:sp>
        <p:nvSpPr>
          <p:cNvPr id="43" name="Rectangle 42"/>
          <p:cNvSpPr/>
          <p:nvPr/>
        </p:nvSpPr>
        <p:spPr>
          <a:xfrm>
            <a:off x="256056" y="1317709"/>
            <a:ext cx="3461988"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552" y="1789806"/>
            <a:ext cx="3163612" cy="1901532"/>
          </a:xfrm>
          <a:prstGeom prst="rect">
            <a:avLst/>
          </a:prstGeom>
        </p:spPr>
      </p:pic>
      <p:sp>
        <p:nvSpPr>
          <p:cNvPr id="46" name="TextBox 45"/>
          <p:cNvSpPr txBox="1"/>
          <p:nvPr/>
        </p:nvSpPr>
        <p:spPr>
          <a:xfrm>
            <a:off x="325364" y="1329269"/>
            <a:ext cx="1765099" cy="276999"/>
          </a:xfrm>
          <a:prstGeom prst="rect">
            <a:avLst/>
          </a:prstGeom>
          <a:noFill/>
        </p:spPr>
        <p:txBody>
          <a:bodyPr wrap="none" rtlCol="0" anchor="ctr">
            <a:spAutoFit/>
          </a:bodyPr>
          <a:lstStyle/>
          <a:p>
            <a:r>
              <a:rPr lang="en-US" sz="1200" b="1" dirty="0" smtClean="0">
                <a:solidFill>
                  <a:schemeClr val="bg1"/>
                </a:solidFill>
              </a:rPr>
              <a:t>Meijer Category Analysis</a:t>
            </a:r>
            <a:endParaRPr lang="en-US" sz="1200" b="1" dirty="0">
              <a:solidFill>
                <a:schemeClr val="bg1"/>
              </a:solidFill>
            </a:endParaRPr>
          </a:p>
        </p:txBody>
      </p:sp>
      <p:sp>
        <p:nvSpPr>
          <p:cNvPr id="49" name="Rectangle 48"/>
          <p:cNvSpPr/>
          <p:nvPr/>
        </p:nvSpPr>
        <p:spPr>
          <a:xfrm>
            <a:off x="3874147" y="1317622"/>
            <a:ext cx="3461988"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Box 49"/>
          <p:cNvSpPr txBox="1"/>
          <p:nvPr/>
        </p:nvSpPr>
        <p:spPr>
          <a:xfrm>
            <a:off x="3934091" y="1320640"/>
            <a:ext cx="1752403" cy="276999"/>
          </a:xfrm>
          <a:prstGeom prst="rect">
            <a:avLst/>
          </a:prstGeom>
          <a:noFill/>
        </p:spPr>
        <p:txBody>
          <a:bodyPr wrap="none" rtlCol="0" anchor="ctr">
            <a:spAutoFit/>
          </a:bodyPr>
          <a:lstStyle/>
          <a:p>
            <a:r>
              <a:rPr lang="en-US" sz="1200" b="1" dirty="0" smtClean="0">
                <a:solidFill>
                  <a:schemeClr val="bg1"/>
                </a:solidFill>
              </a:rPr>
              <a:t>Topic Dive: Departments</a:t>
            </a:r>
            <a:endParaRPr lang="en-US" sz="1200" b="1" dirty="0">
              <a:solidFill>
                <a:schemeClr val="bg1"/>
              </a:solidFill>
            </a:endParaRPr>
          </a:p>
        </p:txBody>
      </p:sp>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7356" y="7549738"/>
            <a:ext cx="2747095" cy="1651180"/>
          </a:xfrm>
          <a:prstGeom prst="rect">
            <a:avLst/>
          </a:prstGeom>
          <a:ln w="3175" cmpd="sng">
            <a:solidFill>
              <a:srgbClr val="D9D9D9"/>
            </a:solidFill>
          </a:ln>
        </p:spPr>
      </p:pic>
      <p:sp>
        <p:nvSpPr>
          <p:cNvPr id="54" name="Rectangle 53"/>
          <p:cNvSpPr/>
          <p:nvPr/>
        </p:nvSpPr>
        <p:spPr>
          <a:xfrm>
            <a:off x="3999273" y="4323062"/>
            <a:ext cx="3288004" cy="369332"/>
          </a:xfrm>
          <a:prstGeom prst="rect">
            <a:avLst/>
          </a:prstGeom>
        </p:spPr>
        <p:txBody>
          <a:bodyPr wrap="square">
            <a:spAutoFit/>
          </a:bodyPr>
          <a:lstStyle/>
          <a:p>
            <a:r>
              <a:rPr lang="en-US" sz="900" dirty="0" smtClean="0">
                <a:solidFill>
                  <a:schemeClr val="tx1">
                    <a:lumMod val="50000"/>
                    <a:lumOff val="50000"/>
                  </a:schemeClr>
                </a:solidFill>
              </a:rPr>
              <a:t>The negative sentiment associated with functionality is associated with Kroger and Walmart, and centered around the parking lot.</a:t>
            </a:r>
            <a:endParaRPr lang="en-US" sz="900" dirty="0">
              <a:solidFill>
                <a:schemeClr val="tx1">
                  <a:lumMod val="50000"/>
                  <a:lumOff val="50000"/>
                </a:schemeClr>
              </a:solidFill>
            </a:endParaRPr>
          </a:p>
        </p:txBody>
      </p:sp>
      <p:sp>
        <p:nvSpPr>
          <p:cNvPr id="55" name="Rectangle 54"/>
          <p:cNvSpPr/>
          <p:nvPr/>
        </p:nvSpPr>
        <p:spPr>
          <a:xfrm>
            <a:off x="410166" y="4320529"/>
            <a:ext cx="3288004" cy="369332"/>
          </a:xfrm>
          <a:prstGeom prst="rect">
            <a:avLst/>
          </a:prstGeom>
        </p:spPr>
        <p:txBody>
          <a:bodyPr wrap="square">
            <a:spAutoFit/>
          </a:bodyPr>
          <a:lstStyle/>
          <a:p>
            <a:r>
              <a:rPr lang="en-US" sz="900" dirty="0" smtClean="0">
                <a:solidFill>
                  <a:schemeClr val="tx1">
                    <a:lumMod val="50000"/>
                    <a:lumOff val="50000"/>
                  </a:schemeClr>
                </a:solidFill>
              </a:rPr>
              <a:t>Women put more of an emphasis on customer service in their Meijer conversations.</a:t>
            </a:r>
            <a:endParaRPr lang="en-US" sz="900" dirty="0">
              <a:solidFill>
                <a:schemeClr val="tx1">
                  <a:lumMod val="50000"/>
                  <a:lumOff val="50000"/>
                </a:schemeClr>
              </a:solidFill>
            </a:endParaRPr>
          </a:p>
        </p:txBody>
      </p:sp>
      <p:sp>
        <p:nvSpPr>
          <p:cNvPr id="56" name="Rectangle 55"/>
          <p:cNvSpPr/>
          <p:nvPr/>
        </p:nvSpPr>
        <p:spPr>
          <a:xfrm>
            <a:off x="4020540" y="7119429"/>
            <a:ext cx="3288004" cy="369332"/>
          </a:xfrm>
          <a:prstGeom prst="rect">
            <a:avLst/>
          </a:prstGeom>
        </p:spPr>
        <p:txBody>
          <a:bodyPr wrap="square">
            <a:spAutoFit/>
          </a:bodyPr>
          <a:lstStyle/>
          <a:p>
            <a:r>
              <a:rPr lang="en-US" sz="900" dirty="0" smtClean="0">
                <a:solidFill>
                  <a:schemeClr val="tx1">
                    <a:lumMod val="50000"/>
                    <a:lumOff val="50000"/>
                  </a:schemeClr>
                </a:solidFill>
              </a:rPr>
              <a:t>Women over indexed relative to “perks”, and “coupons” bore the most positive sentiment. </a:t>
            </a:r>
            <a:endParaRPr lang="en-US" sz="900" dirty="0">
              <a:solidFill>
                <a:schemeClr val="tx1">
                  <a:lumMod val="50000"/>
                  <a:lumOff val="50000"/>
                </a:schemeClr>
              </a:solidFill>
            </a:endParaRPr>
          </a:p>
        </p:txBody>
      </p:sp>
      <p:sp>
        <p:nvSpPr>
          <p:cNvPr id="58" name="Rectangle 57"/>
          <p:cNvSpPr/>
          <p:nvPr/>
        </p:nvSpPr>
        <p:spPr>
          <a:xfrm>
            <a:off x="3997460" y="1599471"/>
            <a:ext cx="3288004" cy="369332"/>
          </a:xfrm>
          <a:prstGeom prst="rect">
            <a:avLst/>
          </a:prstGeom>
        </p:spPr>
        <p:txBody>
          <a:bodyPr wrap="square">
            <a:spAutoFit/>
          </a:bodyPr>
          <a:lstStyle/>
          <a:p>
            <a:r>
              <a:rPr lang="en-US" sz="900" dirty="0" smtClean="0">
                <a:solidFill>
                  <a:schemeClr val="tx1">
                    <a:lumMod val="50000"/>
                    <a:lumOff val="50000"/>
                  </a:schemeClr>
                </a:solidFill>
              </a:rPr>
              <a:t>‘Departments’ had a difference of +8% positive sentiment from the index. </a:t>
            </a:r>
            <a:endParaRPr lang="en-US" sz="900" dirty="0">
              <a:solidFill>
                <a:schemeClr val="tx1">
                  <a:lumMod val="50000"/>
                  <a:lumOff val="50000"/>
                </a:schemeClr>
              </a:solidFill>
            </a:endParaRPr>
          </a:p>
        </p:txBody>
      </p:sp>
      <p:sp>
        <p:nvSpPr>
          <p:cNvPr id="59" name="Rectangle 58"/>
          <p:cNvSpPr/>
          <p:nvPr/>
        </p:nvSpPr>
        <p:spPr>
          <a:xfrm>
            <a:off x="353693" y="7145654"/>
            <a:ext cx="3288004" cy="369332"/>
          </a:xfrm>
          <a:prstGeom prst="rect">
            <a:avLst/>
          </a:prstGeom>
        </p:spPr>
        <p:txBody>
          <a:bodyPr wrap="square">
            <a:spAutoFit/>
          </a:bodyPr>
          <a:lstStyle/>
          <a:p>
            <a:r>
              <a:rPr lang="en-US" sz="900" dirty="0" smtClean="0">
                <a:solidFill>
                  <a:schemeClr val="tx1">
                    <a:lumMod val="50000"/>
                    <a:lumOff val="50000"/>
                  </a:schemeClr>
                </a:solidFill>
              </a:rPr>
              <a:t>The conversation about Meijer employees has continued to decrease, particularly about the butcher.</a:t>
            </a:r>
            <a:endParaRPr lang="en-US" sz="900" dirty="0">
              <a:solidFill>
                <a:schemeClr val="tx1">
                  <a:lumMod val="50000"/>
                  <a:lumOff val="50000"/>
                </a:schemeClr>
              </a:solidFill>
            </a:endParaRPr>
          </a:p>
        </p:txBody>
      </p:sp>
    </p:spTree>
    <p:extLst>
      <p:ext uri="{BB962C8B-B14F-4D97-AF65-F5344CB8AC3E}">
        <p14:creationId xmlns:p14="http://schemas.microsoft.com/office/powerpoint/2010/main" val="584488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7772401" cy="680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a:off x="0" y="4860"/>
            <a:ext cx="6229350" cy="662719"/>
          </a:xfrm>
          <a:prstGeom prst="homePlate">
            <a:avLst/>
          </a:prstGeom>
          <a:solidFill>
            <a:srgbClr val="5B9BD5">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B4FA"/>
              </a:solidFill>
            </a:endParaRP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5" y="9087"/>
            <a:ext cx="1607668" cy="639343"/>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744" y="28467"/>
            <a:ext cx="1083199" cy="634251"/>
          </a:xfrm>
          <a:prstGeom prst="rect">
            <a:avLst/>
          </a:prstGeom>
          <a:effectLst>
            <a:softEdge rad="0"/>
          </a:effectLst>
        </p:spPr>
      </p:pic>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483863"/>
            <a:ext cx="7627993" cy="2374303"/>
          </a:xfrm>
          <a:prstGeom prst="rect">
            <a:avLst/>
          </a:prstGeom>
        </p:spPr>
      </p:pic>
      <p:sp>
        <p:nvSpPr>
          <p:cNvPr id="75" name="Rectangle 74"/>
          <p:cNvSpPr/>
          <p:nvPr/>
        </p:nvSpPr>
        <p:spPr>
          <a:xfrm>
            <a:off x="274106" y="7805073"/>
            <a:ext cx="7095766" cy="27797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2A96"/>
              </a:solidFill>
            </a:endParaRPr>
          </a:p>
        </p:txBody>
      </p:sp>
      <p:sp>
        <p:nvSpPr>
          <p:cNvPr id="76" name="TextBox 75"/>
          <p:cNvSpPr txBox="1"/>
          <p:nvPr/>
        </p:nvSpPr>
        <p:spPr>
          <a:xfrm>
            <a:off x="322148" y="7804050"/>
            <a:ext cx="1913216" cy="276999"/>
          </a:xfrm>
          <a:prstGeom prst="rect">
            <a:avLst/>
          </a:prstGeom>
          <a:noFill/>
        </p:spPr>
        <p:txBody>
          <a:bodyPr wrap="none" rtlCol="0" anchor="ctr">
            <a:spAutoFit/>
          </a:bodyPr>
          <a:lstStyle/>
          <a:p>
            <a:r>
              <a:rPr lang="en-US" sz="1200" b="1" dirty="0" smtClean="0">
                <a:solidFill>
                  <a:schemeClr val="bg1"/>
                </a:solidFill>
              </a:rPr>
              <a:t>Parent Persona Breakdown</a:t>
            </a:r>
            <a:endParaRPr lang="en-US" sz="1200" b="1" dirty="0">
              <a:solidFill>
                <a:schemeClr val="bg1"/>
              </a:solidFill>
            </a:endParaRPr>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184" y="8182274"/>
            <a:ext cx="2180654" cy="1333250"/>
          </a:xfrm>
          <a:prstGeom prst="rect">
            <a:avLst/>
          </a:prstGeom>
          <a:ln w="3175" cmpd="sng">
            <a:solidFill>
              <a:srgbClr val="D9D9D9"/>
            </a:solidFill>
          </a:ln>
          <a:effectLst/>
        </p:spPr>
      </p:pic>
      <p:sp>
        <p:nvSpPr>
          <p:cNvPr id="17" name="Slide Number Placeholder 16"/>
          <p:cNvSpPr>
            <a:spLocks noGrp="1"/>
          </p:cNvSpPr>
          <p:nvPr>
            <p:ph type="sldNum" sz="quarter" idx="12"/>
          </p:nvPr>
        </p:nvSpPr>
        <p:spPr/>
        <p:txBody>
          <a:bodyPr/>
          <a:lstStyle/>
          <a:p>
            <a:fld id="{9D17D716-ABF0-F24B-B35D-31D59C670D3B}" type="slidenum">
              <a:rPr lang="en-US" smtClean="0"/>
              <a:t>4</a:t>
            </a:fld>
            <a:endParaRPr lang="en-US"/>
          </a:p>
        </p:txBody>
      </p:sp>
      <p:sp>
        <p:nvSpPr>
          <p:cNvPr id="117" name="Rectangle 116"/>
          <p:cNvSpPr/>
          <p:nvPr/>
        </p:nvSpPr>
        <p:spPr>
          <a:xfrm>
            <a:off x="0" y="2864853"/>
            <a:ext cx="7095766" cy="2867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TextBox 117"/>
          <p:cNvSpPr txBox="1"/>
          <p:nvPr/>
        </p:nvSpPr>
        <p:spPr>
          <a:xfrm>
            <a:off x="0" y="2881334"/>
            <a:ext cx="1566647" cy="276999"/>
          </a:xfrm>
          <a:prstGeom prst="rect">
            <a:avLst/>
          </a:prstGeom>
          <a:noFill/>
        </p:spPr>
        <p:txBody>
          <a:bodyPr wrap="none" rtlCol="0" anchor="ctr">
            <a:spAutoFit/>
          </a:bodyPr>
          <a:lstStyle/>
          <a:p>
            <a:r>
              <a:rPr lang="en-US" sz="1200" b="1" dirty="0" smtClean="0">
                <a:solidFill>
                  <a:schemeClr val="bg1"/>
                </a:solidFill>
              </a:rPr>
              <a:t>Demographic Insights</a:t>
            </a:r>
            <a:endParaRPr lang="en-US" sz="1200" b="1" dirty="0">
              <a:solidFill>
                <a:schemeClr val="bg1"/>
              </a:solidFill>
            </a:endParaRPr>
          </a:p>
        </p:txBody>
      </p:sp>
      <p:sp>
        <p:nvSpPr>
          <p:cNvPr id="119" name="Terminator 118"/>
          <p:cNvSpPr/>
          <p:nvPr/>
        </p:nvSpPr>
        <p:spPr>
          <a:xfrm>
            <a:off x="6413744" y="2864853"/>
            <a:ext cx="987994" cy="291810"/>
          </a:xfrm>
          <a:prstGeom prst="flowChartTerminator">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344281" y="8305163"/>
            <a:ext cx="2427011" cy="1200329"/>
          </a:xfrm>
          <a:prstGeom prst="rect">
            <a:avLst/>
          </a:prstGeom>
          <a:noFill/>
        </p:spPr>
        <p:txBody>
          <a:bodyPr wrap="square" rtlCol="0">
            <a:spAutoFit/>
          </a:bodyPr>
          <a:lstStyle/>
          <a:p>
            <a:pPr marL="171450" indent="-171450">
              <a:buFont typeface="Wingdings" charset="2"/>
              <a:buChar char="ü"/>
            </a:pPr>
            <a:r>
              <a:rPr lang="en-US" sz="1200" b="1" dirty="0" smtClean="0">
                <a:solidFill>
                  <a:schemeClr val="tx1">
                    <a:lumMod val="50000"/>
                    <a:lumOff val="50000"/>
                  </a:schemeClr>
                </a:solidFill>
              </a:rPr>
              <a:t>Millennial parents’ conversations over indexed relative to their children.</a:t>
            </a:r>
          </a:p>
          <a:p>
            <a:pPr marL="171450" indent="-171450">
              <a:buFont typeface="Wingdings" charset="2"/>
              <a:buChar char="ü"/>
            </a:pPr>
            <a:r>
              <a:rPr lang="en-US" sz="1200" b="1" dirty="0" smtClean="0">
                <a:solidFill>
                  <a:schemeClr val="tx1">
                    <a:lumMod val="50000"/>
                    <a:lumOff val="50000"/>
                  </a:schemeClr>
                </a:solidFill>
              </a:rPr>
              <a:t>Dealing with children is a huge pain point for parents grocery shopping at Meijer.</a:t>
            </a:r>
            <a:endParaRPr lang="en-US" sz="2400" b="1" dirty="0">
              <a:solidFill>
                <a:srgbClr val="D33428"/>
              </a:solidFill>
            </a:endParaRPr>
          </a:p>
        </p:txBody>
      </p:sp>
      <p:pic>
        <p:nvPicPr>
          <p:cNvPr id="122" name="Picture 1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9877" y="8182274"/>
            <a:ext cx="2217360" cy="1332775"/>
          </a:xfrm>
          <a:prstGeom prst="rect">
            <a:avLst/>
          </a:prstGeom>
          <a:ln w="3175" cmpd="sng">
            <a:solidFill>
              <a:srgbClr val="D9D9D9"/>
            </a:solidFill>
          </a:ln>
          <a:effectLst/>
        </p:spPr>
      </p:pic>
      <p:sp>
        <p:nvSpPr>
          <p:cNvPr id="51" name="Rectangle 50"/>
          <p:cNvSpPr/>
          <p:nvPr/>
        </p:nvSpPr>
        <p:spPr>
          <a:xfrm>
            <a:off x="269623" y="5448289"/>
            <a:ext cx="7095766" cy="23510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p:cNvSpPr txBox="1"/>
          <p:nvPr/>
        </p:nvSpPr>
        <p:spPr>
          <a:xfrm>
            <a:off x="262828" y="5418652"/>
            <a:ext cx="1107226" cy="276999"/>
          </a:xfrm>
          <a:prstGeom prst="rect">
            <a:avLst/>
          </a:prstGeom>
          <a:noFill/>
        </p:spPr>
        <p:txBody>
          <a:bodyPr wrap="none" rtlCol="0" anchor="ctr">
            <a:spAutoFit/>
          </a:bodyPr>
          <a:lstStyle/>
          <a:p>
            <a:r>
              <a:rPr lang="en-US" sz="1200" b="1" dirty="0" smtClean="0">
                <a:solidFill>
                  <a:schemeClr val="bg1"/>
                </a:solidFill>
              </a:rPr>
              <a:t> Age Overview</a:t>
            </a:r>
            <a:endParaRPr lang="en-US" sz="1200" b="1" dirty="0">
              <a:solidFill>
                <a:schemeClr val="bg1"/>
              </a:solidFill>
            </a:endParaRPr>
          </a:p>
        </p:txBody>
      </p:sp>
      <p:sp>
        <p:nvSpPr>
          <p:cNvPr id="34" name="TextBox 33"/>
          <p:cNvSpPr txBox="1"/>
          <p:nvPr/>
        </p:nvSpPr>
        <p:spPr>
          <a:xfrm>
            <a:off x="2071687" y="56854"/>
            <a:ext cx="3914443" cy="696794"/>
          </a:xfrm>
          <a:prstGeom prst="rect">
            <a:avLst/>
          </a:prstGeom>
          <a:noFill/>
        </p:spPr>
        <p:txBody>
          <a:bodyPr wrap="square" rtlCol="0">
            <a:spAutoFit/>
          </a:bodyPr>
          <a:lstStyle/>
          <a:p>
            <a:r>
              <a:rPr lang="en-US" sz="1400" dirty="0" smtClean="0">
                <a:solidFill>
                  <a:schemeClr val="bg1"/>
                </a:solidFill>
                <a:latin typeface="Lato" charset="0"/>
                <a:ea typeface="Lato" charset="0"/>
                <a:cs typeface="Lato" charset="0"/>
              </a:rPr>
              <a:t>Meijer Facebook Topic Data Insights</a:t>
            </a:r>
          </a:p>
          <a:p>
            <a:r>
              <a:rPr lang="en-US" sz="1100" dirty="0" smtClean="0">
                <a:solidFill>
                  <a:schemeClr val="bg1"/>
                </a:solidFill>
                <a:latin typeface="Lato" charset="0"/>
                <a:ea typeface="Lato" charset="0"/>
                <a:cs typeface="Lato" charset="0"/>
              </a:rPr>
              <a:t>Run Dates: 2/12/2016 </a:t>
            </a:r>
            <a:r>
              <a:rPr lang="en-US" sz="1100" dirty="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2/19/2016,</a:t>
            </a:r>
            <a:r>
              <a:rPr lang="en-US" sz="1400" dirty="0" smtClean="0">
                <a:solidFill>
                  <a:schemeClr val="bg1"/>
                </a:solidFill>
                <a:latin typeface="Lato" charset="0"/>
                <a:ea typeface="Lato" charset="0"/>
                <a:cs typeface="Lato" charset="0"/>
              </a:rPr>
              <a:t> </a:t>
            </a:r>
            <a:r>
              <a:rPr lang="en-US" sz="1100" dirty="0" smtClean="0">
                <a:solidFill>
                  <a:schemeClr val="bg1"/>
                </a:solidFill>
                <a:latin typeface="Lato" charset="0"/>
                <a:ea typeface="Lato" charset="0"/>
                <a:cs typeface="Lato" charset="0"/>
              </a:rPr>
              <a:t>3/2/2016 – 3/13/2016</a:t>
            </a:r>
            <a:r>
              <a:rPr lang="en-US" sz="1400" dirty="0" smtClean="0">
                <a:solidFill>
                  <a:schemeClr val="bg1"/>
                </a:solidFill>
                <a:latin typeface="Lato" charset="0"/>
                <a:ea typeface="Lato" charset="0"/>
                <a:cs typeface="Lato" charset="0"/>
              </a:rPr>
              <a:t> </a:t>
            </a:r>
          </a:p>
          <a:p>
            <a:r>
              <a:rPr lang="en-US" dirty="0">
                <a:solidFill>
                  <a:schemeClr val="bg1"/>
                </a:solidFill>
                <a:latin typeface="Lato" charset="0"/>
                <a:ea typeface="Lato" charset="0"/>
                <a:cs typeface="Lato" charset="0"/>
              </a:rPr>
              <a:t> </a:t>
            </a:r>
            <a:r>
              <a:rPr lang="en-US" dirty="0" smtClean="0">
                <a:solidFill>
                  <a:schemeClr val="bg1"/>
                </a:solidFill>
                <a:latin typeface="Lato" charset="0"/>
                <a:ea typeface="Lato" charset="0"/>
                <a:cs typeface="Lato" charset="0"/>
              </a:rPr>
              <a:t>  </a:t>
            </a:r>
            <a:endParaRPr lang="en-US" dirty="0">
              <a:solidFill>
                <a:schemeClr val="bg1"/>
              </a:solidFill>
              <a:latin typeface="Lato" charset="0"/>
              <a:ea typeface="Lato" charset="0"/>
              <a:cs typeface="Lato" charset="0"/>
            </a:endParaRPr>
          </a:p>
        </p:txBody>
      </p:sp>
      <p:grpSp>
        <p:nvGrpSpPr>
          <p:cNvPr id="5" name="Group 4"/>
          <p:cNvGrpSpPr/>
          <p:nvPr/>
        </p:nvGrpSpPr>
        <p:grpSpPr>
          <a:xfrm>
            <a:off x="996489" y="3309376"/>
            <a:ext cx="5740743" cy="1956077"/>
            <a:chOff x="1399961" y="3648446"/>
            <a:chExt cx="4704280" cy="1652043"/>
          </a:xfrm>
        </p:grpSpPr>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9961" y="3648446"/>
              <a:ext cx="1829373" cy="1650453"/>
            </a:xfrm>
            <a:prstGeom prst="rect">
              <a:avLst/>
            </a:prstGeom>
          </p:spPr>
        </p:pic>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5822" y="3650036"/>
              <a:ext cx="1818419" cy="1650453"/>
            </a:xfrm>
            <a:prstGeom prst="rect">
              <a:avLst/>
            </a:prstGeom>
          </p:spPr>
        </p:pic>
      </p:grpSp>
      <p:sp>
        <p:nvSpPr>
          <p:cNvPr id="43" name="TextBox 42"/>
          <p:cNvSpPr txBox="1"/>
          <p:nvPr/>
        </p:nvSpPr>
        <p:spPr>
          <a:xfrm>
            <a:off x="463903" y="5778698"/>
            <a:ext cx="2045029" cy="823302"/>
          </a:xfrm>
          <a:prstGeom prst="rect">
            <a:avLst/>
          </a:prstGeom>
          <a:ln w="3175">
            <a:solidFill>
              <a:schemeClr val="tx2">
                <a:lumMod val="60000"/>
                <a:lumOff val="40000"/>
                <a:alpha val="50000"/>
              </a:schemeClr>
            </a:solidFill>
          </a:ln>
          <a:effectLst>
            <a:outerShdw blurRad="50800" dist="38100" dir="2700000" algn="tl" rotWithShape="0">
              <a:schemeClr val="tx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tx2">
                    <a:lumMod val="60000"/>
                    <a:lumOff val="40000"/>
                  </a:schemeClr>
                </a:solidFill>
                <a:effectLst>
                  <a:outerShdw blurRad="50800" dist="38100" dir="2700000" algn="tl" rotWithShape="0">
                    <a:prstClr val="black">
                      <a:alpha val="40000"/>
                    </a:prstClr>
                  </a:outerShdw>
                </a:effectLst>
              </a:rPr>
              <a:t>18-24</a:t>
            </a:r>
          </a:p>
          <a:p>
            <a:endParaRPr lang="en-US" sz="400" b="1" dirty="0">
              <a:solidFill>
                <a:schemeClr val="tx1">
                  <a:lumMod val="50000"/>
                  <a:lumOff val="50000"/>
                </a:schemeClr>
              </a:solidFill>
            </a:endParaRPr>
          </a:p>
          <a:p>
            <a:pPr marL="171450" indent="-171450">
              <a:buFont typeface="Wingdings" charset="2"/>
              <a:buChar char="ü"/>
            </a:pPr>
            <a:r>
              <a:rPr lang="en-US" sz="1050" b="1" dirty="0" smtClean="0">
                <a:solidFill>
                  <a:schemeClr val="tx1">
                    <a:lumMod val="50000"/>
                    <a:lumOff val="50000"/>
                  </a:schemeClr>
                </a:solidFill>
              </a:rPr>
              <a:t>12% of total interactions</a:t>
            </a:r>
          </a:p>
          <a:p>
            <a:pPr marL="171450" indent="-171450">
              <a:buClr>
                <a:srgbClr val="00B050"/>
              </a:buClr>
              <a:buFont typeface="STHeitiSC-Light" charset="-122"/>
              <a:buChar char="▲"/>
            </a:pPr>
            <a:r>
              <a:rPr lang="en-US" sz="1050" b="1" dirty="0" smtClean="0">
                <a:solidFill>
                  <a:schemeClr val="tx1">
                    <a:lumMod val="50000"/>
                    <a:lumOff val="50000"/>
                  </a:schemeClr>
                </a:solidFill>
              </a:rPr>
              <a:t>8% Baby (Departments)</a:t>
            </a:r>
          </a:p>
          <a:p>
            <a:pPr marL="171450" indent="-171450">
              <a:buClr>
                <a:srgbClr val="00B050"/>
              </a:buClr>
              <a:buFont typeface="STHeitiSC-Light" charset="-122"/>
              <a:buChar char="▲"/>
            </a:pPr>
            <a:r>
              <a:rPr lang="en-US" sz="1050" b="1" dirty="0">
                <a:solidFill>
                  <a:schemeClr val="tx1">
                    <a:lumMod val="50000"/>
                    <a:lumOff val="50000"/>
                  </a:schemeClr>
                </a:solidFill>
              </a:rPr>
              <a:t>4</a:t>
            </a:r>
            <a:r>
              <a:rPr lang="en-US" sz="1050" b="1" dirty="0" smtClean="0">
                <a:solidFill>
                  <a:schemeClr val="tx1">
                    <a:lumMod val="50000"/>
                    <a:lumOff val="50000"/>
                  </a:schemeClr>
                </a:solidFill>
              </a:rPr>
              <a:t>% Departments (Categories)</a:t>
            </a:r>
          </a:p>
        </p:txBody>
      </p:sp>
      <p:sp>
        <p:nvSpPr>
          <p:cNvPr id="46" name="TextBox 45"/>
          <p:cNvSpPr txBox="1"/>
          <p:nvPr/>
        </p:nvSpPr>
        <p:spPr>
          <a:xfrm>
            <a:off x="2771292" y="5774172"/>
            <a:ext cx="2043365" cy="823302"/>
          </a:xfrm>
          <a:prstGeom prst="rect">
            <a:avLst/>
          </a:prstGeom>
          <a:ln w="3175">
            <a:solidFill>
              <a:schemeClr val="tx2">
                <a:lumMod val="60000"/>
                <a:lumOff val="40000"/>
                <a:alpha val="50000"/>
              </a:schemeClr>
            </a:solidFill>
          </a:ln>
          <a:effectLst>
            <a:outerShdw blurRad="50800" dist="38100" dir="2700000" algn="tl" rotWithShape="0">
              <a:schemeClr val="tx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tx2">
                    <a:lumMod val="60000"/>
                    <a:lumOff val="40000"/>
                  </a:schemeClr>
                </a:solidFill>
                <a:effectLst>
                  <a:outerShdw blurRad="50800" dist="38100" dir="2700000" algn="tl" rotWithShape="0">
                    <a:prstClr val="black">
                      <a:alpha val="40000"/>
                    </a:prstClr>
                  </a:outerShdw>
                </a:effectLst>
              </a:rPr>
              <a:t>25-34</a:t>
            </a:r>
            <a:endParaRPr lang="en-US" sz="1400" b="1" dirty="0" smtClean="0">
              <a:solidFill>
                <a:schemeClr val="tx2">
                  <a:lumMod val="60000"/>
                  <a:lumOff val="40000"/>
                </a:schemeClr>
              </a:solidFill>
              <a:effectLst>
                <a:outerShdw blurRad="50800" dist="38100" dir="2700000" algn="tl" rotWithShape="0">
                  <a:prstClr val="black">
                    <a:alpha val="40000"/>
                  </a:prstClr>
                </a:outerShdw>
              </a:effectLst>
            </a:endParaRPr>
          </a:p>
          <a:p>
            <a:endParaRPr lang="en-US" sz="400" b="1" dirty="0">
              <a:solidFill>
                <a:schemeClr val="tx1">
                  <a:lumMod val="50000"/>
                  <a:lumOff val="50000"/>
                </a:schemeClr>
              </a:solidFill>
            </a:endParaRPr>
          </a:p>
          <a:p>
            <a:pPr marL="171450" indent="-171450">
              <a:buFont typeface="Wingdings" charset="2"/>
              <a:buChar char="ü"/>
            </a:pPr>
            <a:r>
              <a:rPr lang="en-US" sz="1050" b="1" dirty="0" smtClean="0">
                <a:solidFill>
                  <a:schemeClr val="tx1">
                    <a:lumMod val="50000"/>
                    <a:lumOff val="50000"/>
                  </a:schemeClr>
                </a:solidFill>
              </a:rPr>
              <a:t>29% </a:t>
            </a:r>
            <a:r>
              <a:rPr lang="en-US" sz="1050" b="1" dirty="0">
                <a:solidFill>
                  <a:schemeClr val="tx1">
                    <a:lumMod val="50000"/>
                    <a:lumOff val="50000"/>
                  </a:schemeClr>
                </a:solidFill>
              </a:rPr>
              <a:t>of total interactions</a:t>
            </a:r>
          </a:p>
          <a:p>
            <a:pPr marL="171450" indent="-171450">
              <a:buClr>
                <a:srgbClr val="00B050"/>
              </a:buClr>
              <a:buFont typeface="STHeitiSC-Light" charset="-122"/>
              <a:buChar char="▲"/>
            </a:pPr>
            <a:r>
              <a:rPr lang="en-US" sz="1050" b="1" dirty="0">
                <a:solidFill>
                  <a:schemeClr val="tx1">
                    <a:lumMod val="50000"/>
                    <a:lumOff val="50000"/>
                  </a:schemeClr>
                </a:solidFill>
              </a:rPr>
              <a:t>8</a:t>
            </a:r>
            <a:r>
              <a:rPr lang="en-US" sz="1050" b="1" dirty="0" smtClean="0">
                <a:solidFill>
                  <a:schemeClr val="tx1">
                    <a:lumMod val="50000"/>
                    <a:lumOff val="50000"/>
                  </a:schemeClr>
                </a:solidFill>
              </a:rPr>
              <a:t>% </a:t>
            </a:r>
            <a:r>
              <a:rPr lang="en-US" sz="1050" b="1" dirty="0" err="1" smtClean="0">
                <a:solidFill>
                  <a:schemeClr val="tx1">
                    <a:lumMod val="50000"/>
                    <a:lumOff val="50000"/>
                  </a:schemeClr>
                </a:solidFill>
              </a:rPr>
              <a:t>mPerks</a:t>
            </a:r>
            <a:r>
              <a:rPr lang="en-US" sz="1050" b="1" dirty="0" smtClean="0">
                <a:solidFill>
                  <a:schemeClr val="tx1">
                    <a:lumMod val="50000"/>
                    <a:lumOff val="50000"/>
                  </a:schemeClr>
                </a:solidFill>
              </a:rPr>
              <a:t> (Customer Service) </a:t>
            </a:r>
            <a:endParaRPr lang="en-US" sz="1050" b="1" dirty="0">
              <a:solidFill>
                <a:schemeClr val="tx1">
                  <a:lumMod val="50000"/>
                  <a:lumOff val="50000"/>
                </a:schemeClr>
              </a:solidFill>
            </a:endParaRPr>
          </a:p>
          <a:p>
            <a:pPr marL="171450" indent="-171450">
              <a:buClr>
                <a:srgbClr val="00B050"/>
              </a:buClr>
              <a:buFont typeface="STHeitiSC-Light" charset="-122"/>
              <a:buChar char="▲"/>
            </a:pPr>
            <a:r>
              <a:rPr lang="en-US" sz="1050" b="1" dirty="0">
                <a:solidFill>
                  <a:schemeClr val="tx1">
                    <a:lumMod val="50000"/>
                    <a:lumOff val="50000"/>
                  </a:schemeClr>
                </a:solidFill>
              </a:rPr>
              <a:t>9</a:t>
            </a:r>
            <a:r>
              <a:rPr lang="en-US" sz="1050" b="1" dirty="0" smtClean="0">
                <a:solidFill>
                  <a:schemeClr val="tx1">
                    <a:lumMod val="50000"/>
                    <a:lumOff val="50000"/>
                  </a:schemeClr>
                </a:solidFill>
              </a:rPr>
              <a:t>% Shopping Cart (Function)</a:t>
            </a:r>
            <a:endParaRPr lang="en-US" sz="900" b="1" dirty="0">
              <a:solidFill>
                <a:schemeClr val="tx1">
                  <a:lumMod val="50000"/>
                  <a:lumOff val="50000"/>
                </a:schemeClr>
              </a:solidFill>
            </a:endParaRPr>
          </a:p>
        </p:txBody>
      </p:sp>
      <p:sp>
        <p:nvSpPr>
          <p:cNvPr id="47" name="TextBox 46"/>
          <p:cNvSpPr txBox="1"/>
          <p:nvPr/>
        </p:nvSpPr>
        <p:spPr>
          <a:xfrm>
            <a:off x="5077017" y="5770912"/>
            <a:ext cx="2049512" cy="823302"/>
          </a:xfrm>
          <a:prstGeom prst="rect">
            <a:avLst/>
          </a:prstGeom>
          <a:ln w="3175">
            <a:solidFill>
              <a:schemeClr val="tx2">
                <a:lumMod val="60000"/>
                <a:lumOff val="40000"/>
                <a:alpha val="50000"/>
              </a:schemeClr>
            </a:solidFill>
          </a:ln>
          <a:effectLst>
            <a:outerShdw blurRad="50800" dist="38100" dir="2700000" algn="tl" rotWithShape="0">
              <a:schemeClr val="tx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tx2">
                    <a:lumMod val="60000"/>
                    <a:lumOff val="40000"/>
                  </a:schemeClr>
                </a:solidFill>
                <a:effectLst>
                  <a:outerShdw blurRad="50800" dist="38100" dir="2700000" algn="tl" rotWithShape="0">
                    <a:prstClr val="black">
                      <a:alpha val="40000"/>
                    </a:prstClr>
                  </a:outerShdw>
                </a:effectLst>
              </a:rPr>
              <a:t>35-44</a:t>
            </a:r>
          </a:p>
          <a:p>
            <a:endParaRPr lang="en-US" sz="400" b="1" dirty="0">
              <a:solidFill>
                <a:schemeClr val="tx1">
                  <a:lumMod val="50000"/>
                  <a:lumOff val="50000"/>
                </a:schemeClr>
              </a:solidFill>
            </a:endParaRPr>
          </a:p>
          <a:p>
            <a:pPr marL="171450" indent="-171450">
              <a:buFont typeface="Wingdings" charset="2"/>
              <a:buChar char="ü"/>
            </a:pPr>
            <a:r>
              <a:rPr lang="en-US" sz="1050" b="1" dirty="0" smtClean="0">
                <a:solidFill>
                  <a:schemeClr val="tx1">
                    <a:lumMod val="50000"/>
                    <a:lumOff val="50000"/>
                  </a:schemeClr>
                </a:solidFill>
              </a:rPr>
              <a:t>24% </a:t>
            </a:r>
            <a:r>
              <a:rPr lang="en-US" sz="1050" b="1" dirty="0">
                <a:solidFill>
                  <a:schemeClr val="tx1">
                    <a:lumMod val="50000"/>
                    <a:lumOff val="50000"/>
                  </a:schemeClr>
                </a:solidFill>
              </a:rPr>
              <a:t>of total </a:t>
            </a:r>
            <a:r>
              <a:rPr lang="en-US" sz="1050" b="1" dirty="0" smtClean="0">
                <a:solidFill>
                  <a:schemeClr val="tx1">
                    <a:lumMod val="50000"/>
                    <a:lumOff val="50000"/>
                  </a:schemeClr>
                </a:solidFill>
              </a:rPr>
              <a:t>interactions </a:t>
            </a:r>
          </a:p>
          <a:p>
            <a:pPr marL="171450" indent="-171450">
              <a:buClr>
                <a:srgbClr val="FF0000"/>
              </a:buClr>
              <a:buFont typeface=".LucidaGrandeUI" charset="0"/>
              <a:buChar char="▼"/>
            </a:pPr>
            <a:r>
              <a:rPr lang="en-US" sz="1050" b="1" dirty="0" smtClean="0">
                <a:solidFill>
                  <a:schemeClr val="tx1">
                    <a:lumMod val="50000"/>
                    <a:lumOff val="50000"/>
                  </a:schemeClr>
                </a:solidFill>
              </a:rPr>
              <a:t>5% Love (Emotion</a:t>
            </a:r>
            <a:r>
              <a:rPr lang="en-US" sz="1050" b="1" dirty="0">
                <a:solidFill>
                  <a:schemeClr val="tx1">
                    <a:lumMod val="50000"/>
                    <a:lumOff val="50000"/>
                  </a:schemeClr>
                </a:solidFill>
              </a:rPr>
              <a:t>)</a:t>
            </a:r>
          </a:p>
          <a:p>
            <a:pPr marL="171450" indent="-171450">
              <a:buClr>
                <a:srgbClr val="FF0000"/>
              </a:buClr>
              <a:buFont typeface=".LucidaGrandeUI" charset="0"/>
              <a:buChar char="▼"/>
            </a:pPr>
            <a:r>
              <a:rPr lang="en-US" sz="1050" b="1" dirty="0" smtClean="0">
                <a:solidFill>
                  <a:schemeClr val="tx1">
                    <a:lumMod val="50000"/>
                    <a:lumOff val="50000"/>
                  </a:schemeClr>
                </a:solidFill>
              </a:rPr>
              <a:t>4% Garden &amp; Patio (Depts.)</a:t>
            </a:r>
            <a:endParaRPr lang="en-US" sz="1050" b="1" dirty="0">
              <a:solidFill>
                <a:schemeClr val="tx1">
                  <a:lumMod val="50000"/>
                  <a:lumOff val="50000"/>
                </a:schemeClr>
              </a:solidFill>
            </a:endParaRPr>
          </a:p>
        </p:txBody>
      </p:sp>
      <p:sp>
        <p:nvSpPr>
          <p:cNvPr id="53" name="TextBox 52"/>
          <p:cNvSpPr txBox="1"/>
          <p:nvPr/>
        </p:nvSpPr>
        <p:spPr>
          <a:xfrm>
            <a:off x="478078" y="6675373"/>
            <a:ext cx="2045029" cy="823302"/>
          </a:xfrm>
          <a:prstGeom prst="rect">
            <a:avLst/>
          </a:prstGeom>
          <a:ln w="3175">
            <a:solidFill>
              <a:schemeClr val="tx2">
                <a:lumMod val="60000"/>
                <a:lumOff val="40000"/>
                <a:alpha val="50000"/>
              </a:schemeClr>
            </a:solidFill>
          </a:ln>
          <a:effectLst>
            <a:outerShdw blurRad="50800" dist="38100" dir="2700000" algn="tl" rotWithShape="0">
              <a:schemeClr val="tx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tx2">
                    <a:lumMod val="60000"/>
                    <a:lumOff val="40000"/>
                  </a:schemeClr>
                </a:solidFill>
                <a:effectLst>
                  <a:outerShdw blurRad="50800" dist="38100" dir="2700000" algn="tl" rotWithShape="0">
                    <a:prstClr val="black">
                      <a:alpha val="40000"/>
                    </a:prstClr>
                  </a:outerShdw>
                </a:effectLst>
              </a:rPr>
              <a:t>45-54</a:t>
            </a:r>
          </a:p>
          <a:p>
            <a:endParaRPr lang="en-US" sz="400" b="1" dirty="0">
              <a:solidFill>
                <a:schemeClr val="tx1">
                  <a:lumMod val="50000"/>
                  <a:lumOff val="50000"/>
                </a:schemeClr>
              </a:solidFill>
            </a:endParaRPr>
          </a:p>
          <a:p>
            <a:pPr marL="171450" indent="-171450">
              <a:buFont typeface="Wingdings" charset="2"/>
              <a:buChar char="ü"/>
            </a:pPr>
            <a:r>
              <a:rPr lang="en-US" sz="1050" b="1" dirty="0" smtClean="0">
                <a:solidFill>
                  <a:schemeClr val="tx1">
                    <a:lumMod val="50000"/>
                    <a:lumOff val="50000"/>
                  </a:schemeClr>
                </a:solidFill>
              </a:rPr>
              <a:t>17% of total interactions</a:t>
            </a:r>
          </a:p>
          <a:p>
            <a:pPr marL="171450" indent="-171450">
              <a:buClr>
                <a:srgbClr val="00B050"/>
              </a:buClr>
              <a:buFont typeface="STHeitiSC-Light" charset="-122"/>
              <a:buChar char="▲"/>
            </a:pPr>
            <a:r>
              <a:rPr lang="en-US" sz="1050" b="1" dirty="0" smtClean="0">
                <a:solidFill>
                  <a:schemeClr val="tx1">
                    <a:lumMod val="50000"/>
                    <a:lumOff val="50000"/>
                  </a:schemeClr>
                </a:solidFill>
              </a:rPr>
              <a:t>7% Sculpture Park (Topics)</a:t>
            </a:r>
            <a:endParaRPr lang="en-US" sz="1050" b="1" dirty="0">
              <a:solidFill>
                <a:schemeClr val="tx1">
                  <a:lumMod val="50000"/>
                  <a:lumOff val="50000"/>
                </a:schemeClr>
              </a:solidFill>
            </a:endParaRPr>
          </a:p>
          <a:p>
            <a:pPr marL="171450" indent="-171450">
              <a:buClr>
                <a:srgbClr val="FF0000"/>
              </a:buClr>
              <a:buFont typeface="STHeitiSC-Light" charset="-122"/>
              <a:buChar char="▼"/>
            </a:pPr>
            <a:r>
              <a:rPr lang="en-US" sz="1050" b="1" dirty="0" smtClean="0">
                <a:solidFill>
                  <a:schemeClr val="tx1">
                    <a:lumMod val="50000"/>
                    <a:lumOff val="50000"/>
                  </a:schemeClr>
                </a:solidFill>
              </a:rPr>
              <a:t>7% Love (Emotion)</a:t>
            </a:r>
          </a:p>
        </p:txBody>
      </p:sp>
      <p:sp>
        <p:nvSpPr>
          <p:cNvPr id="54" name="TextBox 53"/>
          <p:cNvSpPr txBox="1"/>
          <p:nvPr/>
        </p:nvSpPr>
        <p:spPr>
          <a:xfrm>
            <a:off x="2785467" y="6670847"/>
            <a:ext cx="2043365" cy="823302"/>
          </a:xfrm>
          <a:prstGeom prst="rect">
            <a:avLst/>
          </a:prstGeom>
          <a:ln w="3175">
            <a:solidFill>
              <a:schemeClr val="tx2">
                <a:lumMod val="60000"/>
                <a:lumOff val="40000"/>
                <a:alpha val="50000"/>
              </a:schemeClr>
            </a:solidFill>
          </a:ln>
          <a:effectLst>
            <a:outerShdw blurRad="50800" dist="38100" dir="2700000" algn="tl" rotWithShape="0">
              <a:schemeClr val="tx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tx2">
                    <a:lumMod val="60000"/>
                    <a:lumOff val="40000"/>
                  </a:schemeClr>
                </a:solidFill>
                <a:effectLst>
                  <a:outerShdw blurRad="50800" dist="38100" dir="2700000" algn="tl" rotWithShape="0">
                    <a:prstClr val="black">
                      <a:alpha val="40000"/>
                    </a:prstClr>
                  </a:outerShdw>
                </a:effectLst>
              </a:rPr>
              <a:t>55-64</a:t>
            </a:r>
            <a:endParaRPr lang="en-US" sz="1400" b="1" dirty="0" smtClean="0">
              <a:solidFill>
                <a:schemeClr val="tx2">
                  <a:lumMod val="60000"/>
                  <a:lumOff val="40000"/>
                </a:schemeClr>
              </a:solidFill>
              <a:effectLst>
                <a:outerShdw blurRad="50800" dist="38100" dir="2700000" algn="tl" rotWithShape="0">
                  <a:prstClr val="black">
                    <a:alpha val="40000"/>
                  </a:prstClr>
                </a:outerShdw>
              </a:effectLst>
            </a:endParaRPr>
          </a:p>
          <a:p>
            <a:endParaRPr lang="en-US" sz="400" b="1" dirty="0">
              <a:solidFill>
                <a:schemeClr val="tx1">
                  <a:lumMod val="50000"/>
                  <a:lumOff val="50000"/>
                </a:schemeClr>
              </a:solidFill>
            </a:endParaRPr>
          </a:p>
          <a:p>
            <a:pPr marL="171450" indent="-171450">
              <a:buFont typeface="Wingdings" charset="2"/>
              <a:buChar char="ü"/>
            </a:pPr>
            <a:r>
              <a:rPr lang="en-US" sz="1050" b="1" dirty="0" smtClean="0">
                <a:solidFill>
                  <a:schemeClr val="tx1">
                    <a:lumMod val="50000"/>
                    <a:lumOff val="50000"/>
                  </a:schemeClr>
                </a:solidFill>
              </a:rPr>
              <a:t>12% </a:t>
            </a:r>
            <a:r>
              <a:rPr lang="en-US" sz="1050" b="1" dirty="0">
                <a:solidFill>
                  <a:schemeClr val="tx1">
                    <a:lumMod val="50000"/>
                    <a:lumOff val="50000"/>
                  </a:schemeClr>
                </a:solidFill>
              </a:rPr>
              <a:t>of total interactions</a:t>
            </a:r>
          </a:p>
          <a:p>
            <a:pPr marL="171450" indent="-171450">
              <a:buClr>
                <a:srgbClr val="00B050"/>
              </a:buClr>
              <a:buFont typeface="STHeitiSC-Light" charset="-122"/>
              <a:buChar char="▲"/>
            </a:pPr>
            <a:r>
              <a:rPr lang="en-US" sz="1050" b="1" dirty="0">
                <a:solidFill>
                  <a:schemeClr val="tx1">
                    <a:lumMod val="50000"/>
                    <a:lumOff val="50000"/>
                  </a:schemeClr>
                </a:solidFill>
              </a:rPr>
              <a:t>5</a:t>
            </a:r>
            <a:r>
              <a:rPr lang="en-US" sz="1050" b="1" dirty="0" smtClean="0">
                <a:solidFill>
                  <a:schemeClr val="tx1">
                    <a:lumMod val="50000"/>
                    <a:lumOff val="50000"/>
                  </a:schemeClr>
                </a:solidFill>
              </a:rPr>
              <a:t>% Female (Gender) </a:t>
            </a:r>
            <a:endParaRPr lang="en-US" sz="1050" b="1" dirty="0">
              <a:solidFill>
                <a:schemeClr val="tx1">
                  <a:lumMod val="50000"/>
                  <a:lumOff val="50000"/>
                </a:schemeClr>
              </a:solidFill>
            </a:endParaRPr>
          </a:p>
          <a:p>
            <a:pPr marL="171450" indent="-171450">
              <a:buClr>
                <a:srgbClr val="00B050"/>
              </a:buClr>
              <a:buFont typeface="STHeitiSC-Light" charset="-122"/>
              <a:buChar char="▲"/>
            </a:pPr>
            <a:r>
              <a:rPr lang="en-US" sz="1050" b="1" dirty="0" smtClean="0">
                <a:solidFill>
                  <a:schemeClr val="tx1">
                    <a:lumMod val="50000"/>
                    <a:lumOff val="50000"/>
                  </a:schemeClr>
                </a:solidFill>
              </a:rPr>
              <a:t>16% Garden &amp; Patio (Depts</a:t>
            </a:r>
            <a:r>
              <a:rPr lang="en-US" sz="1050" b="1" dirty="0">
                <a:solidFill>
                  <a:schemeClr val="tx1">
                    <a:lumMod val="50000"/>
                    <a:lumOff val="50000"/>
                  </a:schemeClr>
                </a:solidFill>
              </a:rPr>
              <a:t>.</a:t>
            </a:r>
            <a:r>
              <a:rPr lang="en-US" sz="1050" b="1" dirty="0" smtClean="0">
                <a:solidFill>
                  <a:schemeClr val="tx1">
                    <a:lumMod val="50000"/>
                    <a:lumOff val="50000"/>
                  </a:schemeClr>
                </a:solidFill>
              </a:rPr>
              <a:t>)</a:t>
            </a:r>
            <a:endParaRPr lang="en-US" sz="900" b="1" dirty="0">
              <a:solidFill>
                <a:schemeClr val="tx1">
                  <a:lumMod val="50000"/>
                  <a:lumOff val="50000"/>
                </a:schemeClr>
              </a:solidFill>
            </a:endParaRPr>
          </a:p>
        </p:txBody>
      </p:sp>
      <p:sp>
        <p:nvSpPr>
          <p:cNvPr id="55" name="TextBox 54"/>
          <p:cNvSpPr txBox="1"/>
          <p:nvPr/>
        </p:nvSpPr>
        <p:spPr>
          <a:xfrm>
            <a:off x="5091192" y="6667587"/>
            <a:ext cx="2049512" cy="823302"/>
          </a:xfrm>
          <a:prstGeom prst="rect">
            <a:avLst/>
          </a:prstGeom>
          <a:ln w="3175">
            <a:solidFill>
              <a:schemeClr val="tx2">
                <a:lumMod val="60000"/>
                <a:lumOff val="40000"/>
                <a:alpha val="50000"/>
              </a:schemeClr>
            </a:solidFill>
          </a:ln>
          <a:effectLst>
            <a:outerShdw blurRad="50800" dist="38100" dir="2700000" algn="tl" rotWithShape="0">
              <a:schemeClr val="tx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tx2">
                    <a:lumMod val="60000"/>
                    <a:lumOff val="40000"/>
                  </a:schemeClr>
                </a:solidFill>
                <a:effectLst>
                  <a:outerShdw blurRad="50800" dist="38100" dir="2700000" algn="tl" rotWithShape="0">
                    <a:prstClr val="black">
                      <a:alpha val="40000"/>
                    </a:prstClr>
                  </a:outerShdw>
                </a:effectLst>
              </a:rPr>
              <a:t>65+</a:t>
            </a:r>
          </a:p>
          <a:p>
            <a:endParaRPr lang="en-US" sz="400" b="1" dirty="0">
              <a:solidFill>
                <a:schemeClr val="tx1">
                  <a:lumMod val="50000"/>
                  <a:lumOff val="50000"/>
                </a:schemeClr>
              </a:solidFill>
            </a:endParaRPr>
          </a:p>
          <a:p>
            <a:pPr marL="171450" indent="-171450">
              <a:buFont typeface="Wingdings" charset="2"/>
              <a:buChar char="ü"/>
            </a:pPr>
            <a:r>
              <a:rPr lang="en-US" sz="1050" b="1" dirty="0" smtClean="0">
                <a:solidFill>
                  <a:schemeClr val="tx1">
                    <a:lumMod val="50000"/>
                    <a:lumOff val="50000"/>
                  </a:schemeClr>
                </a:solidFill>
              </a:rPr>
              <a:t>6% </a:t>
            </a:r>
            <a:r>
              <a:rPr lang="en-US" sz="1050" b="1" dirty="0">
                <a:solidFill>
                  <a:schemeClr val="tx1">
                    <a:lumMod val="50000"/>
                    <a:lumOff val="50000"/>
                  </a:schemeClr>
                </a:solidFill>
              </a:rPr>
              <a:t>of total interactions</a:t>
            </a:r>
          </a:p>
          <a:p>
            <a:pPr marL="171450" indent="-171450">
              <a:buClr>
                <a:srgbClr val="00B050"/>
              </a:buClr>
              <a:buFont typeface="STHeitiSC-Light" charset="-122"/>
              <a:buChar char="▲"/>
            </a:pPr>
            <a:r>
              <a:rPr lang="en-US" sz="1050" b="1" dirty="0" smtClean="0">
                <a:solidFill>
                  <a:schemeClr val="tx1">
                    <a:lumMod val="50000"/>
                    <a:lumOff val="50000"/>
                  </a:schemeClr>
                </a:solidFill>
              </a:rPr>
              <a:t>15% Sculpture Park (Topics)</a:t>
            </a:r>
            <a:endParaRPr lang="en-US" sz="1050" b="1" dirty="0">
              <a:solidFill>
                <a:schemeClr val="tx1">
                  <a:lumMod val="50000"/>
                  <a:lumOff val="50000"/>
                </a:schemeClr>
              </a:solidFill>
            </a:endParaRPr>
          </a:p>
          <a:p>
            <a:pPr marL="171450" indent="-171450">
              <a:buClr>
                <a:srgbClr val="00B050"/>
              </a:buClr>
              <a:buFont typeface="STHeitiSC-Light" charset="-122"/>
              <a:buChar char="▲"/>
            </a:pPr>
            <a:r>
              <a:rPr lang="en-US" sz="1050" b="1" dirty="0" smtClean="0">
                <a:solidFill>
                  <a:schemeClr val="tx1">
                    <a:lumMod val="50000"/>
                    <a:lumOff val="50000"/>
                  </a:schemeClr>
                </a:solidFill>
              </a:rPr>
              <a:t>22% Garden &amp; Patio (Depts.)</a:t>
            </a:r>
            <a:endParaRPr lang="en-US" sz="1050" b="1" dirty="0">
              <a:solidFill>
                <a:schemeClr val="tx1">
                  <a:lumMod val="50000"/>
                  <a:lumOff val="50000"/>
                </a:schemeClr>
              </a:solidFill>
            </a:endParaRPr>
          </a:p>
        </p:txBody>
      </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9990"/>
            <a:ext cx="7627993" cy="2374303"/>
          </a:xfrm>
          <a:prstGeom prst="rect">
            <a:avLst/>
          </a:prstGeom>
        </p:spPr>
      </p:pic>
      <p:sp>
        <p:nvSpPr>
          <p:cNvPr id="57" name="Rectangle 56"/>
          <p:cNvSpPr/>
          <p:nvPr/>
        </p:nvSpPr>
        <p:spPr>
          <a:xfrm>
            <a:off x="269623" y="876862"/>
            <a:ext cx="7095766" cy="27797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2A96"/>
              </a:solidFill>
            </a:endParaRPr>
          </a:p>
        </p:txBody>
      </p:sp>
      <p:sp>
        <p:nvSpPr>
          <p:cNvPr id="58" name="TextBox 57"/>
          <p:cNvSpPr txBox="1"/>
          <p:nvPr/>
        </p:nvSpPr>
        <p:spPr>
          <a:xfrm>
            <a:off x="317665" y="875840"/>
            <a:ext cx="1509324" cy="276999"/>
          </a:xfrm>
          <a:prstGeom prst="rect">
            <a:avLst/>
          </a:prstGeom>
          <a:noFill/>
        </p:spPr>
        <p:txBody>
          <a:bodyPr wrap="none" rtlCol="0" anchor="ctr">
            <a:spAutoFit/>
          </a:bodyPr>
          <a:lstStyle/>
          <a:p>
            <a:r>
              <a:rPr lang="en-US" sz="1200" b="1" dirty="0" smtClean="0">
                <a:solidFill>
                  <a:schemeClr val="bg1"/>
                </a:solidFill>
              </a:rPr>
              <a:t>Curbside Breakdown</a:t>
            </a:r>
            <a:endParaRPr lang="en-US" sz="1200" b="1" dirty="0">
              <a:solidFill>
                <a:schemeClr val="bg1"/>
              </a:solidFill>
            </a:endParaRPr>
          </a:p>
        </p:txBody>
      </p:sp>
      <p:sp>
        <p:nvSpPr>
          <p:cNvPr id="59" name="TextBox 58"/>
          <p:cNvSpPr txBox="1"/>
          <p:nvPr/>
        </p:nvSpPr>
        <p:spPr>
          <a:xfrm>
            <a:off x="281045" y="1171150"/>
            <a:ext cx="2427011" cy="1477328"/>
          </a:xfrm>
          <a:prstGeom prst="rect">
            <a:avLst/>
          </a:prstGeom>
          <a:noFill/>
        </p:spPr>
        <p:txBody>
          <a:bodyPr wrap="square" rtlCol="0">
            <a:spAutoFit/>
          </a:bodyPr>
          <a:lstStyle/>
          <a:p>
            <a:pPr algn="ctr"/>
            <a:r>
              <a:rPr lang="en-US" sz="1100" b="1" dirty="0" smtClean="0">
                <a:solidFill>
                  <a:schemeClr val="accent1">
                    <a:lumMod val="50000"/>
                  </a:schemeClr>
                </a:solidFill>
              </a:rPr>
              <a:t>6,100</a:t>
            </a:r>
          </a:p>
          <a:p>
            <a:pPr algn="ctr"/>
            <a:r>
              <a:rPr lang="en-US" sz="1000" b="1" dirty="0" smtClean="0">
                <a:solidFill>
                  <a:schemeClr val="accent1">
                    <a:lumMod val="50000"/>
                  </a:schemeClr>
                </a:solidFill>
              </a:rPr>
              <a:t>Total Interactions</a:t>
            </a:r>
          </a:p>
          <a:p>
            <a:pPr algn="ctr"/>
            <a:endParaRPr lang="en-US" sz="500" b="1" dirty="0" smtClean="0">
              <a:solidFill>
                <a:srgbClr val="D33428"/>
              </a:solidFill>
            </a:endParaRPr>
          </a:p>
          <a:p>
            <a:pPr marL="171450" indent="-171450">
              <a:buFont typeface="Wingdings" charset="2"/>
              <a:buChar char="ü"/>
            </a:pPr>
            <a:r>
              <a:rPr lang="en-US" sz="800" b="1" dirty="0" smtClean="0">
                <a:solidFill>
                  <a:schemeClr val="tx1">
                    <a:lumMod val="50000"/>
                    <a:lumOff val="50000"/>
                  </a:schemeClr>
                </a:solidFill>
              </a:rPr>
              <a:t>93% of the conversation was from females and 42% was 25-34, suggesting new moms are most receptive to Curbside. However, the service did not resonate with Moms age 18-24.</a:t>
            </a:r>
          </a:p>
          <a:p>
            <a:pPr marL="171450" indent="-171450">
              <a:buFont typeface="Wingdings" charset="2"/>
              <a:buChar char="ü"/>
            </a:pPr>
            <a:r>
              <a:rPr lang="en-US" sz="800" b="1" dirty="0" smtClean="0">
                <a:solidFill>
                  <a:schemeClr val="tx1">
                    <a:lumMod val="50000"/>
                    <a:lumOff val="50000"/>
                  </a:schemeClr>
                </a:solidFill>
              </a:rPr>
              <a:t>Two links drove the Curbside conversation. One from the Detroit Free Press and another from </a:t>
            </a:r>
            <a:r>
              <a:rPr lang="en-US" sz="800" b="1" dirty="0" err="1" smtClean="0">
                <a:solidFill>
                  <a:schemeClr val="tx1">
                    <a:lumMod val="50000"/>
                    <a:lumOff val="50000"/>
                  </a:schemeClr>
                </a:solidFill>
              </a:rPr>
              <a:t>grkids.com</a:t>
            </a:r>
            <a:r>
              <a:rPr lang="en-US" sz="800" b="1" dirty="0" smtClean="0">
                <a:solidFill>
                  <a:schemeClr val="tx1">
                    <a:lumMod val="50000"/>
                    <a:lumOff val="50000"/>
                  </a:schemeClr>
                </a:solidFill>
              </a:rPr>
              <a:t> that discounted Curbside only to replace it with doorstep delivery.</a:t>
            </a:r>
            <a:endParaRPr lang="en-US" sz="1200" b="1" dirty="0">
              <a:solidFill>
                <a:srgbClr val="D33428"/>
              </a:solidFill>
            </a:endParaRPr>
          </a:p>
        </p:txBody>
      </p:sp>
      <p:pic>
        <p:nvPicPr>
          <p:cNvPr id="60" name="Picture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51855" y="1209652"/>
            <a:ext cx="2301912" cy="1383596"/>
          </a:xfrm>
          <a:prstGeom prst="rect">
            <a:avLst/>
          </a:prstGeom>
          <a:ln w="3175" cmpd="sng">
            <a:solidFill>
              <a:srgbClr val="D9D9D9"/>
            </a:solidFill>
          </a:ln>
          <a:effectLst/>
        </p:spPr>
      </p:pic>
      <p:pic>
        <p:nvPicPr>
          <p:cNvPr id="61" name="Picture 6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53766" y="1198985"/>
            <a:ext cx="2341881" cy="1385535"/>
          </a:xfrm>
          <a:prstGeom prst="rect">
            <a:avLst/>
          </a:prstGeom>
          <a:ln w="3175" cmpd="sng">
            <a:solidFill>
              <a:srgbClr val="D9D9D9"/>
            </a:solidFill>
          </a:ln>
          <a:effectLst/>
        </p:spPr>
      </p:pic>
    </p:spTree>
    <p:extLst>
      <p:ext uri="{BB962C8B-B14F-4D97-AF65-F5344CB8AC3E}">
        <p14:creationId xmlns:p14="http://schemas.microsoft.com/office/powerpoint/2010/main" val="2127640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11429</TotalTime>
  <Words>705</Words>
  <Application>Microsoft Macintosh PowerPoint</Application>
  <PresentationFormat>Custom</PresentationFormat>
  <Paragraphs>128</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.LucidaGrandeUI</vt:lpstr>
      <vt:lpstr>Arial</vt:lpstr>
      <vt:lpstr>Calibri</vt:lpstr>
      <vt:lpstr>Calibri Light</vt:lpstr>
      <vt:lpstr>Lato</vt:lpstr>
      <vt:lpstr>STHeitiSC-Light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Kelley</dc:creator>
  <cp:lastModifiedBy>Jack Chase</cp:lastModifiedBy>
  <cp:revision>139</cp:revision>
  <cp:lastPrinted>2016-03-15T22:34:14Z</cp:lastPrinted>
  <dcterms:created xsi:type="dcterms:W3CDTF">2016-03-01T15:00:10Z</dcterms:created>
  <dcterms:modified xsi:type="dcterms:W3CDTF">2016-05-16T21:46:41Z</dcterms:modified>
</cp:coreProperties>
</file>