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B7A"/>
    <a:srgbClr val="3AB2F9"/>
    <a:srgbClr val="ED415B"/>
    <a:srgbClr val="FFA900"/>
    <a:srgbClr val="00B747"/>
    <a:srgbClr val="DFECF5"/>
    <a:srgbClr val="0D4A77"/>
    <a:srgbClr val="C0504D"/>
    <a:srgbClr val="4E98D3"/>
    <a:srgbClr val="1253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autoAdjust="0"/>
    <p:restoredTop sz="94643"/>
  </p:normalViewPr>
  <p:slideViewPr>
    <p:cSldViewPr snapToGrid="0" snapToObjects="1">
      <p:cViewPr>
        <p:scale>
          <a:sx n="110" d="100"/>
          <a:sy n="110" d="100"/>
        </p:scale>
        <p:origin x="2376" y="144"/>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73933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205701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79025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32511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8162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83573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2CD3B-54F5-584E-A8CA-0AC712E208F9}"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45974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2CD3B-54F5-584E-A8CA-0AC712E208F9}"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3086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2CD3B-54F5-584E-A8CA-0AC712E208F9}"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85378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20452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9047872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Background2.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2918" y="0"/>
            <a:ext cx="7825317" cy="10058400"/>
          </a:xfrm>
          <a:prstGeom prst="rect">
            <a:avLst/>
          </a:prstGeom>
        </p:spPr>
      </p:pic>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C2CD3B-54F5-584E-A8CA-0AC712E208F9}" type="datetimeFigureOut">
              <a:rPr lang="en-US" smtClean="0"/>
              <a:t>2/2/16</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Flowchart: Off-page Connector 1"/>
          <p:cNvSpPr/>
          <p:nvPr userDrawn="1"/>
        </p:nvSpPr>
        <p:spPr>
          <a:xfrm rot="5400000">
            <a:off x="7054551" y="9652841"/>
            <a:ext cx="215212" cy="304800"/>
          </a:xfrm>
          <a:prstGeom prst="flowChartOffpageConnector">
            <a:avLst/>
          </a:prstGeom>
          <a:solidFill>
            <a:srgbClr val="4B9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bwMode="gray">
          <a:xfrm>
            <a:off x="7037189" y="9717482"/>
            <a:ext cx="304800" cy="153888"/>
          </a:xfrm>
          <a:prstGeom prst="rect">
            <a:avLst/>
          </a:prstGeom>
        </p:spPr>
        <p:txBody>
          <a:bodyPr vert="horz" wrap="square" lIns="0" tIns="0" rIns="0" bIns="0" rtlCol="0" anchor="ctr">
            <a:spAutoFit/>
          </a:bodyPr>
          <a:lstStyle/>
          <a:p>
            <a:pPr marL="0" algn="ctr" defTabSz="914400" rtl="0" eaLnBrk="1" latinLnBrk="0" hangingPunct="1"/>
            <a:fld id="{6C5AF65D-6854-49AF-ABC5-48B5BA0EA842}" type="slidenum">
              <a:rPr lang="en-US" sz="1000" b="0" i="0" kern="1200" smtClean="0">
                <a:solidFill>
                  <a:schemeClr val="bg1"/>
                </a:solidFill>
                <a:latin typeface="HP Simplified"/>
                <a:ea typeface="+mn-ea"/>
                <a:cs typeface="HP Simplified"/>
              </a:rPr>
              <a:pPr marL="0" algn="ctr" defTabSz="914400" rtl="0" eaLnBrk="1" latinLnBrk="0" hangingPunct="1"/>
              <a:t>‹#›</a:t>
            </a:fld>
            <a:endParaRPr lang="en-US" sz="1000" b="0" i="0" kern="1200" dirty="0" smtClean="0">
              <a:solidFill>
                <a:schemeClr val="bg1"/>
              </a:solidFill>
              <a:latin typeface="HP Simplified"/>
              <a:ea typeface="+mn-ea"/>
              <a:cs typeface="HP Simplified"/>
            </a:endParaRPr>
          </a:p>
        </p:txBody>
      </p:sp>
    </p:spTree>
    <p:extLst>
      <p:ext uri="{BB962C8B-B14F-4D97-AF65-F5344CB8AC3E}">
        <p14:creationId xmlns:p14="http://schemas.microsoft.com/office/powerpoint/2010/main" val="244060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5551" y="8106124"/>
            <a:ext cx="2865174" cy="406095"/>
            <a:chOff x="-158979" y="1217062"/>
            <a:chExt cx="2367921" cy="406095"/>
          </a:xfrm>
        </p:grpSpPr>
        <p:sp>
          <p:nvSpPr>
            <p:cNvPr id="5" name="Rounded Rectangle 4"/>
            <p:cNvSpPr/>
            <p:nvPr/>
          </p:nvSpPr>
          <p:spPr>
            <a:xfrm>
              <a:off x="-158979" y="1227107"/>
              <a:ext cx="2367921" cy="396050"/>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7511" y="1217062"/>
              <a:ext cx="1734853" cy="369332"/>
            </a:xfrm>
            <a:prstGeom prst="rect">
              <a:avLst/>
            </a:prstGeom>
            <a:noFill/>
          </p:spPr>
          <p:txBody>
            <a:bodyPr wrap="none" rtlCol="0">
              <a:spAutoFit/>
            </a:bodyPr>
            <a:lstStyle/>
            <a:p>
              <a:r>
                <a:rPr lang="en-US" b="1" dirty="0" smtClean="0">
                  <a:solidFill>
                    <a:srgbClr val="0F4B7A"/>
                  </a:solidFill>
                </a:rPr>
                <a:t>Campaign Overview</a:t>
              </a:r>
              <a:endParaRPr lang="en-US" b="1" dirty="0">
                <a:solidFill>
                  <a:srgbClr val="0F4B7A"/>
                </a:solidFill>
              </a:endParaRPr>
            </a:p>
          </p:txBody>
        </p:sp>
      </p:grpSp>
      <p:grpSp>
        <p:nvGrpSpPr>
          <p:cNvPr id="8" name="Group 7"/>
          <p:cNvGrpSpPr/>
          <p:nvPr/>
        </p:nvGrpSpPr>
        <p:grpSpPr>
          <a:xfrm>
            <a:off x="-351897" y="862990"/>
            <a:ext cx="5242986" cy="481083"/>
            <a:chOff x="-451669" y="1208675"/>
            <a:chExt cx="3690243" cy="350641"/>
          </a:xfrm>
          <a:effectLst/>
        </p:grpSpPr>
        <p:sp>
          <p:nvSpPr>
            <p:cNvPr id="9" name="Rounded Rectangle 8"/>
            <p:cNvSpPr/>
            <p:nvPr/>
          </p:nvSpPr>
          <p:spPr>
            <a:xfrm>
              <a:off x="-451669" y="1209941"/>
              <a:ext cx="3624113" cy="349375"/>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0094" y="1208675"/>
              <a:ext cx="3328668" cy="269190"/>
            </a:xfrm>
            <a:prstGeom prst="rect">
              <a:avLst/>
            </a:prstGeom>
            <a:noFill/>
          </p:spPr>
          <p:txBody>
            <a:bodyPr wrap="square" rtlCol="0">
              <a:spAutoFit/>
            </a:bodyPr>
            <a:lstStyle/>
            <a:p>
              <a:r>
                <a:rPr lang="en-US" b="1" dirty="0" smtClean="0">
                  <a:solidFill>
                    <a:srgbClr val="0F4B7A"/>
                  </a:solidFill>
                </a:rPr>
                <a:t>Taste the Feeling </a:t>
              </a:r>
              <a:r>
                <a:rPr lang="en-US" b="1" dirty="0" smtClean="0">
                  <a:solidFill>
                    <a:srgbClr val="0F4B7A"/>
                  </a:solidFill>
                </a:rPr>
                <a:t>Facebook Topic Data</a:t>
              </a:r>
              <a:endParaRPr lang="en-US" b="1" dirty="0">
                <a:solidFill>
                  <a:srgbClr val="0F4B7A"/>
                </a:solidFill>
              </a:endParaRPr>
            </a:p>
          </p:txBody>
        </p:sp>
      </p:grpSp>
      <p:grpSp>
        <p:nvGrpSpPr>
          <p:cNvPr id="145" name="Group 144"/>
          <p:cNvGrpSpPr/>
          <p:nvPr/>
        </p:nvGrpSpPr>
        <p:grpSpPr>
          <a:xfrm>
            <a:off x="-78345" y="1076446"/>
            <a:ext cx="7901545" cy="5406673"/>
            <a:chOff x="0" y="1468976"/>
            <a:chExt cx="7901545" cy="5406673"/>
          </a:xfrm>
        </p:grpSpPr>
        <p:grpSp>
          <p:nvGrpSpPr>
            <p:cNvPr id="42" name="Group 41"/>
            <p:cNvGrpSpPr/>
            <p:nvPr/>
          </p:nvGrpSpPr>
          <p:grpSpPr>
            <a:xfrm>
              <a:off x="0" y="1468976"/>
              <a:ext cx="7901545" cy="5406673"/>
              <a:chOff x="0" y="1468976"/>
              <a:chExt cx="7901545" cy="5406673"/>
            </a:xfrm>
          </p:grpSpPr>
          <p:grpSp>
            <p:nvGrpSpPr>
              <p:cNvPr id="12" name="Group 11"/>
              <p:cNvGrpSpPr/>
              <p:nvPr/>
            </p:nvGrpSpPr>
            <p:grpSpPr>
              <a:xfrm>
                <a:off x="0" y="1468976"/>
                <a:ext cx="7901545" cy="5406673"/>
                <a:chOff x="0" y="1468976"/>
                <a:chExt cx="7901545" cy="5406673"/>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976"/>
                  <a:ext cx="7901545" cy="5406673"/>
                </a:xfrm>
                <a:prstGeom prst="rect">
                  <a:avLst/>
                </a:prstGeom>
              </p:spPr>
            </p:pic>
            <p:sp>
              <p:nvSpPr>
                <p:cNvPr id="2" name="Rectangle 1"/>
                <p:cNvSpPr/>
                <p:nvPr/>
              </p:nvSpPr>
              <p:spPr>
                <a:xfrm>
                  <a:off x="289336" y="2017046"/>
                  <a:ext cx="7350232" cy="431218"/>
                </a:xfrm>
                <a:prstGeom prst="rect">
                  <a:avLst/>
                </a:prstGeom>
                <a:solidFill>
                  <a:srgbClr val="3AB2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325245" y="2077775"/>
                <a:ext cx="2566065" cy="307777"/>
              </a:xfrm>
              <a:prstGeom prst="rect">
                <a:avLst/>
              </a:prstGeom>
              <a:noFill/>
            </p:spPr>
            <p:txBody>
              <a:bodyPr wrap="none" rtlCol="0">
                <a:spAutoFit/>
              </a:bodyPr>
              <a:lstStyle/>
              <a:p>
                <a:r>
                  <a:rPr lang="en-US" sz="1400" dirty="0" smtClean="0">
                    <a:solidFill>
                      <a:schemeClr val="bg1"/>
                    </a:solidFill>
                  </a:rPr>
                  <a:t>A | Campaign Flow and Statistics</a:t>
                </a:r>
                <a:endParaRPr lang="en-US" sz="1400" dirty="0">
                  <a:solidFill>
                    <a:schemeClr val="bg1"/>
                  </a:solidFill>
                </a:endParaRPr>
              </a:p>
            </p:txBody>
          </p:sp>
        </p:grpSp>
        <p:grpSp>
          <p:nvGrpSpPr>
            <p:cNvPr id="54" name="Group 53"/>
            <p:cNvGrpSpPr/>
            <p:nvPr/>
          </p:nvGrpSpPr>
          <p:grpSpPr>
            <a:xfrm>
              <a:off x="546886" y="3720332"/>
              <a:ext cx="1293487" cy="1447352"/>
              <a:chOff x="546886" y="3720332"/>
              <a:chExt cx="1293487" cy="1447352"/>
            </a:xfrm>
          </p:grpSpPr>
          <p:sp>
            <p:nvSpPr>
              <p:cNvPr id="44" name="TextBox 43"/>
              <p:cNvSpPr txBox="1"/>
              <p:nvPr/>
            </p:nvSpPr>
            <p:spPr>
              <a:xfrm>
                <a:off x="697047" y="3720332"/>
                <a:ext cx="865943" cy="400110"/>
              </a:xfrm>
              <a:prstGeom prst="rect">
                <a:avLst/>
              </a:prstGeom>
              <a:noFill/>
            </p:spPr>
            <p:txBody>
              <a:bodyPr wrap="none" rtlCol="0">
                <a:spAutoFit/>
              </a:bodyPr>
              <a:lstStyle/>
              <a:p>
                <a:r>
                  <a:rPr lang="en-US" sz="2000" b="1" dirty="0" smtClean="0">
                    <a:solidFill>
                      <a:srgbClr val="3AB2F9"/>
                    </a:solidFill>
                  </a:rPr>
                  <a:t>Media</a:t>
                </a:r>
                <a:endParaRPr lang="en-US" sz="4000" b="1" dirty="0">
                  <a:solidFill>
                    <a:srgbClr val="3AB2F9"/>
                  </a:solidFill>
                </a:endParaRPr>
              </a:p>
            </p:txBody>
          </p:sp>
          <p:sp>
            <p:nvSpPr>
              <p:cNvPr id="52" name="TextBox 51"/>
              <p:cNvSpPr txBox="1"/>
              <p:nvPr/>
            </p:nvSpPr>
            <p:spPr>
              <a:xfrm>
                <a:off x="590265" y="4336687"/>
                <a:ext cx="1250108" cy="830997"/>
              </a:xfrm>
              <a:prstGeom prst="rect">
                <a:avLst/>
              </a:prstGeom>
              <a:noFill/>
            </p:spPr>
            <p:txBody>
              <a:bodyPr wrap="square" rtlCol="0">
                <a:spAutoFit/>
              </a:bodyPr>
              <a:lstStyle/>
              <a:p>
                <a:pPr marL="171450" indent="-171450">
                  <a:lnSpc>
                    <a:spcPct val="80000"/>
                  </a:lnSpc>
                  <a:buFont typeface="Arial" charset="0"/>
                  <a:buChar char="•"/>
                </a:pPr>
                <a:r>
                  <a:rPr lang="en-US" sz="1200" dirty="0" smtClean="0">
                    <a:solidFill>
                      <a:schemeClr val="accent1">
                        <a:lumMod val="60000"/>
                        <a:lumOff val="40000"/>
                      </a:schemeClr>
                    </a:solidFill>
                  </a:rPr>
                  <a:t>Regions</a:t>
                </a:r>
              </a:p>
              <a:p>
                <a:pPr marL="171450" indent="-171450">
                  <a:lnSpc>
                    <a:spcPct val="80000"/>
                  </a:lnSpc>
                  <a:buFont typeface="Arial" charset="0"/>
                  <a:buChar char="•"/>
                </a:pPr>
                <a:r>
                  <a:rPr lang="en-US" sz="1200" dirty="0" smtClean="0">
                    <a:solidFill>
                      <a:schemeClr val="accent1">
                        <a:lumMod val="60000"/>
                        <a:lumOff val="40000"/>
                      </a:schemeClr>
                    </a:solidFill>
                  </a:rPr>
                  <a:t>25-34</a:t>
                </a:r>
              </a:p>
              <a:p>
                <a:pPr marL="171450" indent="-171450">
                  <a:lnSpc>
                    <a:spcPct val="80000"/>
                  </a:lnSpc>
                  <a:buFont typeface="Arial" charset="0"/>
                  <a:buChar char="•"/>
                </a:pPr>
                <a:r>
                  <a:rPr lang="en-US" sz="1200" dirty="0" smtClean="0">
                    <a:solidFill>
                      <a:schemeClr val="accent1">
                        <a:lumMod val="60000"/>
                        <a:lumOff val="40000"/>
                      </a:schemeClr>
                    </a:solidFill>
                  </a:rPr>
                  <a:t>Marketers</a:t>
                </a:r>
              </a:p>
              <a:p>
                <a:pPr marL="171450" indent="-171450">
                  <a:lnSpc>
                    <a:spcPct val="80000"/>
                  </a:lnSpc>
                  <a:buFont typeface="Arial" charset="0"/>
                  <a:buChar char="•"/>
                </a:pPr>
                <a:endParaRPr lang="en-US" sz="1200" dirty="0">
                  <a:solidFill>
                    <a:schemeClr val="accent1">
                      <a:lumMod val="60000"/>
                      <a:lumOff val="40000"/>
                    </a:schemeClr>
                  </a:solidFill>
                </a:endParaRPr>
              </a:p>
              <a:p>
                <a:pPr marL="171450" indent="-171450" algn="ctr">
                  <a:lnSpc>
                    <a:spcPct val="80000"/>
                  </a:lnSpc>
                  <a:buFont typeface="Arial" charset="0"/>
                  <a:buChar char="•"/>
                </a:pPr>
                <a:endParaRPr lang="en-US" sz="1200" dirty="0">
                  <a:solidFill>
                    <a:schemeClr val="accent1">
                      <a:lumMod val="60000"/>
                      <a:lumOff val="40000"/>
                    </a:schemeClr>
                  </a:solidFill>
                </a:endParaRPr>
              </a:p>
            </p:txBody>
          </p:sp>
          <p:sp>
            <p:nvSpPr>
              <p:cNvPr id="53" name="TextBox 52"/>
              <p:cNvSpPr txBox="1"/>
              <p:nvPr/>
            </p:nvSpPr>
            <p:spPr>
              <a:xfrm>
                <a:off x="546886" y="4071438"/>
                <a:ext cx="1167307" cy="227755"/>
              </a:xfrm>
              <a:prstGeom prst="rect">
                <a:avLst/>
              </a:prstGeom>
              <a:noFill/>
            </p:spPr>
            <p:txBody>
              <a:bodyPr wrap="none" rtlCol="0">
                <a:spAutoFit/>
              </a:bodyPr>
              <a:lstStyle/>
              <a:p>
                <a:pPr algn="ctr">
                  <a:lnSpc>
                    <a:spcPct val="80000"/>
                  </a:lnSpc>
                </a:pPr>
                <a:r>
                  <a:rPr lang="en-US" sz="1100" dirty="0" smtClean="0">
                    <a:solidFill>
                      <a:schemeClr val="accent1">
                        <a:lumMod val="60000"/>
                        <a:lumOff val="40000"/>
                      </a:schemeClr>
                    </a:solidFill>
                  </a:rPr>
                  <a:t>1/19/16-1/21/16</a:t>
                </a:r>
              </a:p>
            </p:txBody>
          </p:sp>
        </p:grpSp>
        <p:pic>
          <p:nvPicPr>
            <p:cNvPr id="58" name="Picture 57" descr="ECS-arrow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766" y="3750750"/>
              <a:ext cx="663644" cy="538199"/>
            </a:xfrm>
            <a:prstGeom prst="rect">
              <a:avLst/>
            </a:prstGeom>
          </p:spPr>
        </p:pic>
        <p:pic>
          <p:nvPicPr>
            <p:cNvPr id="59" name="Picture 58" descr="ECS-arrow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276" y="3733659"/>
              <a:ext cx="663644" cy="538199"/>
            </a:xfrm>
            <a:prstGeom prst="rect">
              <a:avLst/>
            </a:prstGeom>
          </p:spPr>
        </p:pic>
      </p:grpSp>
      <p:grpSp>
        <p:nvGrpSpPr>
          <p:cNvPr id="255" name="Group 254"/>
          <p:cNvGrpSpPr/>
          <p:nvPr/>
        </p:nvGrpSpPr>
        <p:grpSpPr>
          <a:xfrm>
            <a:off x="73550" y="6038905"/>
            <a:ext cx="2537405" cy="2077264"/>
            <a:chOff x="3697058" y="5157022"/>
            <a:chExt cx="4088019" cy="5227454"/>
          </a:xfrm>
        </p:grpSpPr>
        <p:pic>
          <p:nvPicPr>
            <p:cNvPr id="252" name="Picture 2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58" y="5157022"/>
              <a:ext cx="4088019" cy="5227454"/>
            </a:xfrm>
            <a:prstGeom prst="rect">
              <a:avLst/>
            </a:prstGeom>
          </p:spPr>
        </p:pic>
        <p:sp>
          <p:nvSpPr>
            <p:cNvPr id="253" name="Rectangle 252"/>
            <p:cNvSpPr/>
            <p:nvPr/>
          </p:nvSpPr>
          <p:spPr>
            <a:xfrm>
              <a:off x="3835145" y="5713375"/>
              <a:ext cx="3802787" cy="431218"/>
            </a:xfrm>
            <a:prstGeom prst="rect">
              <a:avLst/>
            </a:prstGeom>
            <a:solidFill>
              <a:srgbClr val="00B7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TextBox 253"/>
            <p:cNvSpPr txBox="1"/>
            <p:nvPr/>
          </p:nvSpPr>
          <p:spPr>
            <a:xfrm>
              <a:off x="3880224" y="5663915"/>
              <a:ext cx="2682600" cy="527048"/>
            </a:xfrm>
            <a:prstGeom prst="rect">
              <a:avLst/>
            </a:prstGeom>
            <a:noFill/>
          </p:spPr>
          <p:txBody>
            <a:bodyPr wrap="none" rtlCol="0" anchor="ctr">
              <a:spAutoFit/>
            </a:bodyPr>
            <a:lstStyle/>
            <a:p>
              <a:r>
                <a:rPr lang="en-US" sz="1400" dirty="0" smtClean="0">
                  <a:solidFill>
                    <a:schemeClr val="bg1"/>
                  </a:solidFill>
                </a:rPr>
                <a:t>Media| Sample Post</a:t>
              </a:r>
              <a:endParaRPr lang="en-US" sz="1400" dirty="0">
                <a:solidFill>
                  <a:schemeClr val="bg1"/>
                </a:solidFill>
              </a:endParaRPr>
            </a:p>
          </p:txBody>
        </p:sp>
      </p:grpSp>
      <p:grpSp>
        <p:nvGrpSpPr>
          <p:cNvPr id="256" name="Group 255"/>
          <p:cNvGrpSpPr/>
          <p:nvPr/>
        </p:nvGrpSpPr>
        <p:grpSpPr>
          <a:xfrm>
            <a:off x="2551090" y="6037744"/>
            <a:ext cx="2587726" cy="2068380"/>
            <a:chOff x="3684380" y="5157021"/>
            <a:chExt cx="4088020" cy="5222895"/>
          </a:xfrm>
        </p:grpSpPr>
        <p:pic>
          <p:nvPicPr>
            <p:cNvPr id="257" name="Picture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5222895"/>
            </a:xfrm>
            <a:prstGeom prst="rect">
              <a:avLst/>
            </a:prstGeom>
          </p:spPr>
        </p:pic>
        <p:sp>
          <p:nvSpPr>
            <p:cNvPr id="258" name="Rectangle 257"/>
            <p:cNvSpPr/>
            <p:nvPr/>
          </p:nvSpPr>
          <p:spPr>
            <a:xfrm>
              <a:off x="3835145" y="5713375"/>
              <a:ext cx="3802787" cy="43121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TextBox 258"/>
            <p:cNvSpPr txBox="1"/>
            <p:nvPr/>
          </p:nvSpPr>
          <p:spPr>
            <a:xfrm>
              <a:off x="3918262" y="5662782"/>
              <a:ext cx="3081199" cy="531143"/>
            </a:xfrm>
            <a:prstGeom prst="rect">
              <a:avLst/>
            </a:prstGeom>
            <a:noFill/>
          </p:spPr>
          <p:txBody>
            <a:bodyPr wrap="none" rtlCol="0" anchor="ctr">
              <a:spAutoFit/>
            </a:bodyPr>
            <a:lstStyle/>
            <a:p>
              <a:r>
                <a:rPr lang="en-US" sz="1400" dirty="0" smtClean="0">
                  <a:solidFill>
                    <a:schemeClr val="bg1"/>
                  </a:solidFill>
                </a:rPr>
                <a:t>Advocates| Sample Post</a:t>
              </a:r>
              <a:endParaRPr lang="en-US" sz="1400" dirty="0">
                <a:solidFill>
                  <a:schemeClr val="bg1"/>
                </a:solidFill>
              </a:endParaRPr>
            </a:p>
          </p:txBody>
        </p:sp>
      </p:grpSp>
      <p:grpSp>
        <p:nvGrpSpPr>
          <p:cNvPr id="260" name="Group 259"/>
          <p:cNvGrpSpPr/>
          <p:nvPr/>
        </p:nvGrpSpPr>
        <p:grpSpPr>
          <a:xfrm>
            <a:off x="4006280" y="8487326"/>
            <a:ext cx="3722348" cy="1247034"/>
            <a:chOff x="3697059" y="5157021"/>
            <a:chExt cx="4088020" cy="3898301"/>
          </a:xfrm>
        </p:grpSpPr>
        <p:pic>
          <p:nvPicPr>
            <p:cNvPr id="261" name="Picture 2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59" y="5157021"/>
              <a:ext cx="4088020" cy="3898301"/>
            </a:xfrm>
            <a:prstGeom prst="rect">
              <a:avLst/>
            </a:prstGeom>
          </p:spPr>
        </p:pic>
        <p:sp>
          <p:nvSpPr>
            <p:cNvPr id="262" name="Rectangle 261"/>
            <p:cNvSpPr/>
            <p:nvPr/>
          </p:nvSpPr>
          <p:spPr>
            <a:xfrm>
              <a:off x="3835145" y="5743011"/>
              <a:ext cx="3802787" cy="631345"/>
            </a:xfrm>
            <a:prstGeom prst="rect">
              <a:avLst/>
            </a:prstGeom>
            <a:solidFill>
              <a:srgbClr val="0D4A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TextBox 262"/>
            <p:cNvSpPr txBox="1"/>
            <p:nvPr/>
          </p:nvSpPr>
          <p:spPr>
            <a:xfrm>
              <a:off x="3918263" y="5685435"/>
              <a:ext cx="750526" cy="691529"/>
            </a:xfrm>
            <a:prstGeom prst="rect">
              <a:avLst/>
            </a:prstGeom>
            <a:noFill/>
          </p:spPr>
          <p:txBody>
            <a:bodyPr wrap="none" rtlCol="0" anchor="ctr">
              <a:spAutoFit/>
            </a:bodyPr>
            <a:lstStyle/>
            <a:p>
              <a:r>
                <a:rPr lang="en-US" sz="1400" dirty="0">
                  <a:solidFill>
                    <a:schemeClr val="bg1"/>
                  </a:solidFill>
                </a:rPr>
                <a:t>B</a:t>
              </a:r>
              <a:r>
                <a:rPr lang="en-US" sz="1400" dirty="0" smtClean="0">
                  <a:solidFill>
                    <a:schemeClr val="bg1"/>
                  </a:solidFill>
                </a:rPr>
                <a:t> |Age</a:t>
              </a:r>
              <a:endParaRPr lang="en-US" sz="1400" dirty="0">
                <a:solidFill>
                  <a:schemeClr val="bg1"/>
                </a:solidFill>
              </a:endParaRPr>
            </a:p>
          </p:txBody>
        </p:sp>
      </p:grpSp>
      <p:grpSp>
        <p:nvGrpSpPr>
          <p:cNvPr id="264" name="Group 263"/>
          <p:cNvGrpSpPr/>
          <p:nvPr/>
        </p:nvGrpSpPr>
        <p:grpSpPr>
          <a:xfrm>
            <a:off x="140943" y="8487326"/>
            <a:ext cx="3722348" cy="1268023"/>
            <a:chOff x="3684380" y="5157021"/>
            <a:chExt cx="4088020" cy="3898301"/>
          </a:xfrm>
        </p:grpSpPr>
        <p:pic>
          <p:nvPicPr>
            <p:cNvPr id="265" name="Picture 2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3898301"/>
            </a:xfrm>
            <a:prstGeom prst="rect">
              <a:avLst/>
            </a:prstGeom>
          </p:spPr>
        </p:pic>
        <p:sp>
          <p:nvSpPr>
            <p:cNvPr id="266" name="Rectangle 265"/>
            <p:cNvSpPr/>
            <p:nvPr/>
          </p:nvSpPr>
          <p:spPr>
            <a:xfrm>
              <a:off x="3835145" y="5743011"/>
              <a:ext cx="3802787" cy="631345"/>
            </a:xfrm>
            <a:prstGeom prst="rect">
              <a:avLst/>
            </a:prstGeom>
            <a:solidFill>
              <a:srgbClr val="FFA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TextBox 266"/>
            <p:cNvSpPr txBox="1"/>
            <p:nvPr/>
          </p:nvSpPr>
          <p:spPr>
            <a:xfrm>
              <a:off x="3918263" y="5660410"/>
              <a:ext cx="1093361" cy="691529"/>
            </a:xfrm>
            <a:prstGeom prst="rect">
              <a:avLst/>
            </a:prstGeom>
            <a:noFill/>
          </p:spPr>
          <p:txBody>
            <a:bodyPr wrap="none" rtlCol="0" anchor="ctr">
              <a:spAutoFit/>
            </a:bodyPr>
            <a:lstStyle/>
            <a:p>
              <a:r>
                <a:rPr lang="en-US" sz="1400" dirty="0" smtClean="0">
                  <a:solidFill>
                    <a:schemeClr val="bg1"/>
                  </a:solidFill>
                </a:rPr>
                <a:t>A | Gender</a:t>
              </a:r>
              <a:endParaRPr lang="en-US" sz="1400" dirty="0">
                <a:solidFill>
                  <a:schemeClr val="bg1"/>
                </a:solidFill>
              </a:endParaRPr>
            </a:p>
          </p:txBody>
        </p:sp>
      </p:grpSp>
      <p:sp>
        <p:nvSpPr>
          <p:cNvPr id="268" name="TextBox 267"/>
          <p:cNvSpPr txBox="1"/>
          <p:nvPr/>
        </p:nvSpPr>
        <p:spPr>
          <a:xfrm>
            <a:off x="5682776" y="150465"/>
            <a:ext cx="1731564" cy="369332"/>
          </a:xfrm>
          <a:prstGeom prst="rect">
            <a:avLst/>
          </a:prstGeom>
          <a:noFill/>
        </p:spPr>
        <p:txBody>
          <a:bodyPr wrap="none" rtlCol="0">
            <a:spAutoFit/>
          </a:bodyPr>
          <a:lstStyle/>
          <a:p>
            <a:r>
              <a:rPr lang="en-US" b="1" dirty="0">
                <a:solidFill>
                  <a:srgbClr val="4E98D3"/>
                </a:solidFill>
              </a:rPr>
              <a:t>Report 2</a:t>
            </a:r>
            <a:r>
              <a:rPr lang="en-US" b="1" dirty="0" smtClean="0">
                <a:solidFill>
                  <a:srgbClr val="4E98D3"/>
                </a:solidFill>
              </a:rPr>
              <a:t>-1-2016</a:t>
            </a:r>
            <a:endParaRPr lang="en-US" b="1" dirty="0">
              <a:solidFill>
                <a:srgbClr val="4E98D3"/>
              </a:solidFill>
            </a:endParaRPr>
          </a:p>
        </p:txBody>
      </p:sp>
      <p:pic>
        <p:nvPicPr>
          <p:cNvPr id="269" name="Picture 268" descr="ECS---Coca-cola-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084" y="105240"/>
            <a:ext cx="1270849" cy="480899"/>
          </a:xfrm>
          <a:prstGeom prst="rect">
            <a:avLst/>
          </a:prstGeom>
        </p:spPr>
      </p:pic>
      <p:grpSp>
        <p:nvGrpSpPr>
          <p:cNvPr id="146" name="Group 145"/>
          <p:cNvGrpSpPr/>
          <p:nvPr/>
        </p:nvGrpSpPr>
        <p:grpSpPr>
          <a:xfrm>
            <a:off x="5093995" y="6068104"/>
            <a:ext cx="2587726" cy="2038020"/>
            <a:chOff x="3684380" y="5157021"/>
            <a:chExt cx="4088020" cy="5227224"/>
          </a:xfrm>
        </p:grpSpPr>
        <p:pic>
          <p:nvPicPr>
            <p:cNvPr id="147" name="Picture 1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5227224"/>
            </a:xfrm>
            <a:prstGeom prst="rect">
              <a:avLst/>
            </a:prstGeom>
          </p:spPr>
        </p:pic>
        <p:sp>
          <p:nvSpPr>
            <p:cNvPr id="148" name="Rectangle 147"/>
            <p:cNvSpPr/>
            <p:nvPr/>
          </p:nvSpPr>
          <p:spPr>
            <a:xfrm>
              <a:off x="3835145" y="5713375"/>
              <a:ext cx="3802787" cy="4312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148"/>
            <p:cNvSpPr txBox="1"/>
            <p:nvPr/>
          </p:nvSpPr>
          <p:spPr>
            <a:xfrm>
              <a:off x="3918262" y="5662782"/>
              <a:ext cx="3167300" cy="531143"/>
            </a:xfrm>
            <a:prstGeom prst="rect">
              <a:avLst/>
            </a:prstGeom>
            <a:noFill/>
          </p:spPr>
          <p:txBody>
            <a:bodyPr wrap="none" rtlCol="0" anchor="ctr">
              <a:spAutoFit/>
            </a:bodyPr>
            <a:lstStyle/>
            <a:p>
              <a:r>
                <a:rPr lang="en-US" sz="1400" dirty="0" smtClean="0">
                  <a:solidFill>
                    <a:schemeClr val="bg1"/>
                  </a:solidFill>
                </a:rPr>
                <a:t>Opposition| Sample Post</a:t>
              </a:r>
              <a:endParaRPr lang="en-US" sz="1400" dirty="0">
                <a:solidFill>
                  <a:schemeClr val="bg1"/>
                </a:solidFill>
              </a:endParaRPr>
            </a:p>
          </p:txBody>
        </p:sp>
      </p:grpSp>
      <p:sp>
        <p:nvSpPr>
          <p:cNvPr id="150" name="TextBox 149"/>
          <p:cNvSpPr txBox="1"/>
          <p:nvPr/>
        </p:nvSpPr>
        <p:spPr>
          <a:xfrm>
            <a:off x="2228033" y="3326059"/>
            <a:ext cx="1283365" cy="400110"/>
          </a:xfrm>
          <a:prstGeom prst="rect">
            <a:avLst/>
          </a:prstGeom>
          <a:noFill/>
        </p:spPr>
        <p:txBody>
          <a:bodyPr wrap="none" rtlCol="0">
            <a:spAutoFit/>
          </a:bodyPr>
          <a:lstStyle/>
          <a:p>
            <a:r>
              <a:rPr lang="en-US" sz="2000" b="1" dirty="0" smtClean="0">
                <a:solidFill>
                  <a:srgbClr val="3AB2F9"/>
                </a:solidFill>
              </a:rPr>
              <a:t>Advocates</a:t>
            </a:r>
            <a:endParaRPr lang="en-US" sz="4000" b="1" dirty="0">
              <a:solidFill>
                <a:srgbClr val="3AB2F9"/>
              </a:solidFill>
            </a:endParaRPr>
          </a:p>
        </p:txBody>
      </p:sp>
      <p:sp>
        <p:nvSpPr>
          <p:cNvPr id="151" name="TextBox 150"/>
          <p:cNvSpPr txBox="1"/>
          <p:nvPr/>
        </p:nvSpPr>
        <p:spPr>
          <a:xfrm>
            <a:off x="5973347" y="3360778"/>
            <a:ext cx="1362874" cy="400110"/>
          </a:xfrm>
          <a:prstGeom prst="rect">
            <a:avLst/>
          </a:prstGeom>
          <a:noFill/>
        </p:spPr>
        <p:txBody>
          <a:bodyPr wrap="none" rtlCol="0">
            <a:spAutoFit/>
          </a:bodyPr>
          <a:lstStyle/>
          <a:p>
            <a:r>
              <a:rPr lang="en-US" sz="2000" b="1" dirty="0" smtClean="0">
                <a:solidFill>
                  <a:srgbClr val="3AB2F9"/>
                </a:solidFill>
              </a:rPr>
              <a:t>Opposition</a:t>
            </a:r>
            <a:endParaRPr lang="en-US" sz="4000" b="1" dirty="0">
              <a:solidFill>
                <a:srgbClr val="3AB2F9"/>
              </a:solidFill>
            </a:endParaRPr>
          </a:p>
        </p:txBody>
      </p:sp>
      <p:sp>
        <p:nvSpPr>
          <p:cNvPr id="153" name="TextBox 152"/>
          <p:cNvSpPr txBox="1"/>
          <p:nvPr/>
        </p:nvSpPr>
        <p:spPr>
          <a:xfrm>
            <a:off x="2258406" y="3690485"/>
            <a:ext cx="1167307" cy="227755"/>
          </a:xfrm>
          <a:prstGeom prst="rect">
            <a:avLst/>
          </a:prstGeom>
          <a:noFill/>
        </p:spPr>
        <p:txBody>
          <a:bodyPr wrap="none" rtlCol="0">
            <a:spAutoFit/>
          </a:bodyPr>
          <a:lstStyle/>
          <a:p>
            <a:pPr algn="ctr">
              <a:lnSpc>
                <a:spcPct val="80000"/>
              </a:lnSpc>
            </a:pPr>
            <a:r>
              <a:rPr lang="en-US" sz="1100" dirty="0" smtClean="0">
                <a:solidFill>
                  <a:schemeClr val="accent1">
                    <a:lumMod val="60000"/>
                    <a:lumOff val="40000"/>
                  </a:schemeClr>
                </a:solidFill>
              </a:rPr>
              <a:t>1/22/15-1/25/16</a:t>
            </a:r>
          </a:p>
        </p:txBody>
      </p:sp>
      <p:sp>
        <p:nvSpPr>
          <p:cNvPr id="154" name="TextBox 153"/>
          <p:cNvSpPr txBox="1"/>
          <p:nvPr/>
        </p:nvSpPr>
        <p:spPr>
          <a:xfrm>
            <a:off x="2160320" y="3921336"/>
            <a:ext cx="1712108" cy="830997"/>
          </a:xfrm>
          <a:prstGeom prst="rect">
            <a:avLst/>
          </a:prstGeom>
          <a:noFill/>
        </p:spPr>
        <p:txBody>
          <a:bodyPr wrap="square" rtlCol="0">
            <a:spAutoFit/>
          </a:bodyPr>
          <a:lstStyle/>
          <a:p>
            <a:pPr marL="171450" indent="-171450">
              <a:lnSpc>
                <a:spcPct val="80000"/>
              </a:lnSpc>
              <a:buFont typeface="Arial" charset="0"/>
              <a:buChar char="•"/>
            </a:pPr>
            <a:r>
              <a:rPr lang="en-US" sz="1200" dirty="0" smtClean="0">
                <a:solidFill>
                  <a:schemeClr val="accent1">
                    <a:lumMod val="60000"/>
                    <a:lumOff val="40000"/>
                  </a:schemeClr>
                </a:solidFill>
              </a:rPr>
              <a:t>International</a:t>
            </a:r>
          </a:p>
          <a:p>
            <a:pPr marL="171450" indent="-171450">
              <a:lnSpc>
                <a:spcPct val="80000"/>
              </a:lnSpc>
              <a:buFont typeface="Arial" charset="0"/>
              <a:buChar char="•"/>
            </a:pPr>
            <a:r>
              <a:rPr lang="en-US" sz="1200" dirty="0" err="1" smtClean="0">
                <a:solidFill>
                  <a:schemeClr val="accent1">
                    <a:lumMod val="60000"/>
                    <a:lumOff val="40000"/>
                  </a:schemeClr>
                </a:solidFill>
              </a:rPr>
              <a:t>Phillipines</a:t>
            </a:r>
            <a:r>
              <a:rPr lang="en-US" sz="1200" dirty="0" smtClean="0">
                <a:solidFill>
                  <a:schemeClr val="accent1">
                    <a:lumMod val="60000"/>
                    <a:lumOff val="40000"/>
                  </a:schemeClr>
                </a:solidFill>
              </a:rPr>
              <a:t>, Columbia</a:t>
            </a:r>
          </a:p>
          <a:p>
            <a:pPr marL="171450" indent="-171450">
              <a:lnSpc>
                <a:spcPct val="80000"/>
              </a:lnSpc>
              <a:buFont typeface="Arial" charset="0"/>
              <a:buChar char="•"/>
            </a:pPr>
            <a:r>
              <a:rPr lang="en-US" sz="1200" dirty="0" smtClean="0">
                <a:solidFill>
                  <a:schemeClr val="accent1">
                    <a:lumMod val="60000"/>
                    <a:lumOff val="40000"/>
                  </a:schemeClr>
                </a:solidFill>
              </a:rPr>
              <a:t>Celebrities</a:t>
            </a:r>
          </a:p>
          <a:p>
            <a:pPr marL="171450" indent="-171450">
              <a:lnSpc>
                <a:spcPct val="80000"/>
              </a:lnSpc>
              <a:buFont typeface="Arial" charset="0"/>
              <a:buChar char="•"/>
            </a:pPr>
            <a:endParaRPr lang="en-US" sz="1200" dirty="0">
              <a:solidFill>
                <a:schemeClr val="accent1">
                  <a:lumMod val="60000"/>
                  <a:lumOff val="40000"/>
                </a:schemeClr>
              </a:solidFill>
            </a:endParaRPr>
          </a:p>
          <a:p>
            <a:pPr marL="171450" indent="-171450" algn="ctr">
              <a:lnSpc>
                <a:spcPct val="80000"/>
              </a:lnSpc>
              <a:buFont typeface="Arial" charset="0"/>
              <a:buChar char="•"/>
            </a:pPr>
            <a:endParaRPr lang="en-US" sz="1200" dirty="0">
              <a:solidFill>
                <a:schemeClr val="accent1">
                  <a:lumMod val="60000"/>
                  <a:lumOff val="40000"/>
                </a:schemeClr>
              </a:solidFill>
            </a:endParaRPr>
          </a:p>
        </p:txBody>
      </p:sp>
      <p:sp>
        <p:nvSpPr>
          <p:cNvPr id="155" name="TextBox 154"/>
          <p:cNvSpPr txBox="1"/>
          <p:nvPr/>
        </p:nvSpPr>
        <p:spPr>
          <a:xfrm>
            <a:off x="6012407" y="3889389"/>
            <a:ext cx="1250108" cy="830997"/>
          </a:xfrm>
          <a:prstGeom prst="rect">
            <a:avLst/>
          </a:prstGeom>
          <a:noFill/>
        </p:spPr>
        <p:txBody>
          <a:bodyPr wrap="square" rtlCol="0">
            <a:spAutoFit/>
          </a:bodyPr>
          <a:lstStyle/>
          <a:p>
            <a:pPr marL="171450" indent="-171450">
              <a:lnSpc>
                <a:spcPct val="80000"/>
              </a:lnSpc>
              <a:buFont typeface="Arial" charset="0"/>
              <a:buChar char="•"/>
            </a:pPr>
            <a:r>
              <a:rPr lang="en-US" sz="1200" dirty="0" smtClean="0">
                <a:solidFill>
                  <a:schemeClr val="accent1">
                    <a:lumMod val="60000"/>
                    <a:lumOff val="40000"/>
                  </a:schemeClr>
                </a:solidFill>
              </a:rPr>
              <a:t>USA</a:t>
            </a:r>
          </a:p>
          <a:p>
            <a:pPr marL="171450" indent="-171450">
              <a:lnSpc>
                <a:spcPct val="80000"/>
              </a:lnSpc>
              <a:buFont typeface="Arial" charset="0"/>
              <a:buChar char="•"/>
            </a:pPr>
            <a:r>
              <a:rPr lang="en-US" sz="1200" dirty="0" smtClean="0">
                <a:solidFill>
                  <a:schemeClr val="accent1">
                    <a:lumMod val="60000"/>
                    <a:lumOff val="40000"/>
                  </a:schemeClr>
                </a:solidFill>
              </a:rPr>
              <a:t>Health/Bully</a:t>
            </a:r>
          </a:p>
          <a:p>
            <a:pPr marL="171450" indent="-171450">
              <a:lnSpc>
                <a:spcPct val="80000"/>
              </a:lnSpc>
              <a:buFont typeface="Arial" charset="0"/>
              <a:buChar char="•"/>
            </a:pPr>
            <a:r>
              <a:rPr lang="en-US" sz="1200" dirty="0" smtClean="0">
                <a:solidFill>
                  <a:schemeClr val="accent1">
                    <a:lumMod val="60000"/>
                    <a:lumOff val="40000"/>
                  </a:schemeClr>
                </a:solidFill>
              </a:rPr>
              <a:t>Brands/Media</a:t>
            </a:r>
          </a:p>
          <a:p>
            <a:pPr marL="171450" indent="-171450">
              <a:lnSpc>
                <a:spcPct val="80000"/>
              </a:lnSpc>
              <a:buFont typeface="Arial" charset="0"/>
              <a:buChar char="•"/>
            </a:pPr>
            <a:endParaRPr lang="en-US" sz="1200" dirty="0">
              <a:solidFill>
                <a:schemeClr val="accent1">
                  <a:lumMod val="60000"/>
                  <a:lumOff val="40000"/>
                </a:schemeClr>
              </a:solidFill>
            </a:endParaRPr>
          </a:p>
          <a:p>
            <a:pPr marL="171450" indent="-171450" algn="ctr">
              <a:lnSpc>
                <a:spcPct val="80000"/>
              </a:lnSpc>
              <a:buFont typeface="Arial" charset="0"/>
              <a:buChar char="•"/>
            </a:pPr>
            <a:endParaRPr lang="en-US" sz="1200" dirty="0">
              <a:solidFill>
                <a:schemeClr val="accent1">
                  <a:lumMod val="60000"/>
                  <a:lumOff val="40000"/>
                </a:schemeClr>
              </a:solidFill>
            </a:endParaRPr>
          </a:p>
        </p:txBody>
      </p:sp>
      <p:sp>
        <p:nvSpPr>
          <p:cNvPr id="157" name="TextBox 156"/>
          <p:cNvSpPr txBox="1"/>
          <p:nvPr/>
        </p:nvSpPr>
        <p:spPr>
          <a:xfrm>
            <a:off x="6033475" y="3681559"/>
            <a:ext cx="1167307" cy="227755"/>
          </a:xfrm>
          <a:prstGeom prst="rect">
            <a:avLst/>
          </a:prstGeom>
          <a:noFill/>
        </p:spPr>
        <p:txBody>
          <a:bodyPr wrap="none" rtlCol="0">
            <a:spAutoFit/>
          </a:bodyPr>
          <a:lstStyle/>
          <a:p>
            <a:pPr algn="ctr">
              <a:lnSpc>
                <a:spcPct val="80000"/>
              </a:lnSpc>
            </a:pPr>
            <a:r>
              <a:rPr lang="en-US" sz="1100" dirty="0" smtClean="0">
                <a:solidFill>
                  <a:schemeClr val="accent1">
                    <a:lumMod val="60000"/>
                    <a:lumOff val="40000"/>
                  </a:schemeClr>
                </a:solidFill>
              </a:rPr>
              <a:t>1/22/15-1/25/16</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12" y="4504603"/>
            <a:ext cx="6903703" cy="1387285"/>
          </a:xfrm>
          <a:prstGeom prst="rect">
            <a:avLst/>
          </a:prstGeom>
        </p:spPr>
      </p:pic>
      <p:pic>
        <p:nvPicPr>
          <p:cNvPr id="158" name="Picture 157" descr="ECS-arrow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467" y="3354817"/>
            <a:ext cx="663644" cy="538199"/>
          </a:xfrm>
          <a:prstGeom prst="rect">
            <a:avLst/>
          </a:prstGeom>
        </p:spPr>
      </p:pic>
      <p:sp>
        <p:nvSpPr>
          <p:cNvPr id="159" name="TextBox 158"/>
          <p:cNvSpPr txBox="1"/>
          <p:nvPr/>
        </p:nvSpPr>
        <p:spPr>
          <a:xfrm>
            <a:off x="4025550" y="3329469"/>
            <a:ext cx="1439946" cy="400110"/>
          </a:xfrm>
          <a:prstGeom prst="rect">
            <a:avLst/>
          </a:prstGeom>
          <a:noFill/>
        </p:spPr>
        <p:txBody>
          <a:bodyPr wrap="none" rtlCol="0">
            <a:spAutoFit/>
          </a:bodyPr>
          <a:lstStyle/>
          <a:p>
            <a:r>
              <a:rPr lang="en-US" sz="2000" b="1" dirty="0" smtClean="0">
                <a:solidFill>
                  <a:srgbClr val="3AB2F9"/>
                </a:solidFill>
              </a:rPr>
              <a:t>GIF Authors</a:t>
            </a:r>
            <a:endParaRPr lang="en-US" sz="3200" b="1" dirty="0">
              <a:solidFill>
                <a:srgbClr val="3AB2F9"/>
              </a:solidFill>
            </a:endParaRPr>
          </a:p>
        </p:txBody>
      </p:sp>
      <p:sp>
        <p:nvSpPr>
          <p:cNvPr id="160" name="TextBox 159"/>
          <p:cNvSpPr txBox="1"/>
          <p:nvPr/>
        </p:nvSpPr>
        <p:spPr>
          <a:xfrm>
            <a:off x="3886591" y="3692216"/>
            <a:ext cx="1632178" cy="227755"/>
          </a:xfrm>
          <a:prstGeom prst="rect">
            <a:avLst/>
          </a:prstGeom>
          <a:noFill/>
        </p:spPr>
        <p:txBody>
          <a:bodyPr wrap="none" rtlCol="0">
            <a:spAutoFit/>
          </a:bodyPr>
          <a:lstStyle/>
          <a:p>
            <a:pPr algn="ctr">
              <a:lnSpc>
                <a:spcPct val="80000"/>
              </a:lnSpc>
            </a:pPr>
            <a:r>
              <a:rPr lang="en-US" sz="1100" dirty="0" smtClean="0">
                <a:solidFill>
                  <a:schemeClr val="accent1">
                    <a:lumMod val="60000"/>
                    <a:lumOff val="40000"/>
                  </a:schemeClr>
                </a:solidFill>
              </a:rPr>
              <a:t>1/25/15-1/26/16, 2/1/16</a:t>
            </a:r>
            <a:endParaRPr lang="en-US" sz="1100" dirty="0" smtClean="0">
              <a:solidFill>
                <a:schemeClr val="accent1">
                  <a:lumMod val="60000"/>
                  <a:lumOff val="40000"/>
                </a:schemeClr>
              </a:solidFill>
            </a:endParaRPr>
          </a:p>
        </p:txBody>
      </p:sp>
      <p:sp>
        <p:nvSpPr>
          <p:cNvPr id="162" name="TextBox 161"/>
          <p:cNvSpPr txBox="1"/>
          <p:nvPr/>
        </p:nvSpPr>
        <p:spPr>
          <a:xfrm>
            <a:off x="4147422" y="3912800"/>
            <a:ext cx="1250108" cy="830997"/>
          </a:xfrm>
          <a:prstGeom prst="rect">
            <a:avLst/>
          </a:prstGeom>
          <a:noFill/>
        </p:spPr>
        <p:txBody>
          <a:bodyPr wrap="square" rtlCol="0">
            <a:spAutoFit/>
          </a:bodyPr>
          <a:lstStyle/>
          <a:p>
            <a:pPr marL="171450" indent="-171450">
              <a:lnSpc>
                <a:spcPct val="80000"/>
              </a:lnSpc>
              <a:buFont typeface="Arial" charset="0"/>
              <a:buChar char="•"/>
            </a:pPr>
            <a:r>
              <a:rPr lang="en-US" sz="1200" dirty="0" smtClean="0">
                <a:solidFill>
                  <a:schemeClr val="accent1">
                    <a:lumMod val="60000"/>
                    <a:lumOff val="40000"/>
                  </a:schemeClr>
                </a:solidFill>
              </a:rPr>
              <a:t>Regions</a:t>
            </a:r>
          </a:p>
          <a:p>
            <a:pPr marL="171450" indent="-171450">
              <a:lnSpc>
                <a:spcPct val="80000"/>
              </a:lnSpc>
              <a:buFont typeface="Arial" charset="0"/>
              <a:buChar char="•"/>
            </a:pPr>
            <a:r>
              <a:rPr lang="en-US" sz="1200" dirty="0" smtClean="0">
                <a:solidFill>
                  <a:schemeClr val="accent1">
                    <a:lumMod val="60000"/>
                    <a:lumOff val="40000"/>
                  </a:schemeClr>
                </a:solidFill>
              </a:rPr>
              <a:t>Demographic</a:t>
            </a:r>
          </a:p>
          <a:p>
            <a:pPr marL="171450" indent="-171450">
              <a:lnSpc>
                <a:spcPct val="80000"/>
              </a:lnSpc>
              <a:buFont typeface="Arial" charset="0"/>
              <a:buChar char="•"/>
            </a:pPr>
            <a:r>
              <a:rPr lang="en-US" sz="1200" dirty="0" smtClean="0">
                <a:solidFill>
                  <a:schemeClr val="accent1">
                    <a:lumMod val="60000"/>
                    <a:lumOff val="40000"/>
                  </a:schemeClr>
                </a:solidFill>
              </a:rPr>
              <a:t>Celebrities</a:t>
            </a:r>
          </a:p>
          <a:p>
            <a:pPr marL="171450" indent="-171450">
              <a:lnSpc>
                <a:spcPct val="80000"/>
              </a:lnSpc>
              <a:buFont typeface="Arial" charset="0"/>
              <a:buChar char="•"/>
            </a:pPr>
            <a:endParaRPr lang="en-US" sz="1200" dirty="0">
              <a:solidFill>
                <a:schemeClr val="accent1">
                  <a:lumMod val="60000"/>
                  <a:lumOff val="40000"/>
                </a:schemeClr>
              </a:solidFill>
            </a:endParaRPr>
          </a:p>
          <a:p>
            <a:pPr marL="171450" indent="-171450" algn="ctr">
              <a:lnSpc>
                <a:spcPct val="80000"/>
              </a:lnSpc>
              <a:buFont typeface="Arial" charset="0"/>
              <a:buChar char="•"/>
            </a:pPr>
            <a:endParaRPr lang="en-US" sz="1200" dirty="0">
              <a:solidFill>
                <a:schemeClr val="accent1">
                  <a:lumMod val="60000"/>
                  <a:lumOff val="40000"/>
                </a:schemeClr>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513" y="6483119"/>
            <a:ext cx="1886820" cy="1423531"/>
          </a:xfrm>
          <a:prstGeom prst="rect">
            <a:avLst/>
          </a:prstGeom>
        </p:spPr>
      </p:pic>
      <p:sp>
        <p:nvSpPr>
          <p:cNvPr id="16" name="TextBox 15"/>
          <p:cNvSpPr txBox="1"/>
          <p:nvPr/>
        </p:nvSpPr>
        <p:spPr>
          <a:xfrm>
            <a:off x="278221" y="2141315"/>
            <a:ext cx="7316422" cy="1277273"/>
          </a:xfrm>
          <a:prstGeom prst="rect">
            <a:avLst/>
          </a:prstGeom>
          <a:noFill/>
          <a:effectLst>
            <a:outerShdw sx="1000" sy="1000" algn="ctr" rotWithShape="0">
              <a:schemeClr val="bg1">
                <a:lumMod val="65000"/>
              </a:schemeClr>
            </a:outerShdw>
            <a:softEdge rad="12700"/>
          </a:effectLst>
        </p:spPr>
        <p:txBody>
          <a:bodyPr wrap="square" rtlCol="0">
            <a:spAutoFit/>
          </a:bodyPr>
          <a:lstStyle/>
          <a:p>
            <a:r>
              <a:rPr lang="en-US" sz="1100" dirty="0" smtClean="0">
                <a:solidFill>
                  <a:srgbClr val="0F4B7A"/>
                </a:solidFill>
              </a:rPr>
              <a:t>Insightpool aggregated every Facebook post relative to the “Taste the Feeling” launch starting 1/21/16, until 2/2/16. Insightpool was able to distinguish the key drivers of the campaign word of mouth as it progressed on the world’s largest source of public opinion. First, news articles were the source of the conversation that was mainly being had by marketers and stakeholders. Celebrity advocates then influenced the conversation amidst their fans via event marketing and advocate messaging, particularly fans in Philippines and Columbia. Once the word of mouth surrounding the celebrities and their events settled, GIF authors began sharing their “feelings” in a humorous light. Recently, an opposition has emerged with a health-conscience agenda lead by brands like Cross-Fit and publicized by like-minded media outlets. Insightpool </a:t>
            </a:r>
            <a:endParaRPr lang="en-US" sz="1100" dirty="0">
              <a:solidFill>
                <a:srgbClr val="0F4B7A"/>
              </a:solidFill>
            </a:endParaRPr>
          </a:p>
        </p:txBody>
      </p:sp>
    </p:spTree>
    <p:extLst>
      <p:ext uri="{BB962C8B-B14F-4D97-AF65-F5344CB8AC3E}">
        <p14:creationId xmlns:p14="http://schemas.microsoft.com/office/powerpoint/2010/main" val="267645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 y="6419907"/>
            <a:ext cx="7901545" cy="3423105"/>
          </a:xfrm>
          <a:prstGeom prst="rect">
            <a:avLst/>
          </a:prstGeom>
        </p:spPr>
      </p:pic>
      <p:grpSp>
        <p:nvGrpSpPr>
          <p:cNvPr id="255" name="Group 254"/>
          <p:cNvGrpSpPr/>
          <p:nvPr/>
        </p:nvGrpSpPr>
        <p:grpSpPr>
          <a:xfrm>
            <a:off x="3821602" y="3708811"/>
            <a:ext cx="3722348" cy="2878159"/>
            <a:chOff x="3697059" y="5157021"/>
            <a:chExt cx="4088020" cy="3898301"/>
          </a:xfrm>
        </p:grpSpPr>
        <p:pic>
          <p:nvPicPr>
            <p:cNvPr id="252" name="Picture 2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59" y="5157021"/>
              <a:ext cx="4088020" cy="3898301"/>
            </a:xfrm>
            <a:prstGeom prst="rect">
              <a:avLst/>
            </a:prstGeom>
          </p:spPr>
        </p:pic>
        <p:sp>
          <p:nvSpPr>
            <p:cNvPr id="253" name="Rectangle 252"/>
            <p:cNvSpPr/>
            <p:nvPr/>
          </p:nvSpPr>
          <p:spPr>
            <a:xfrm>
              <a:off x="3835145" y="5713375"/>
              <a:ext cx="3802787" cy="431218"/>
            </a:xfrm>
            <a:prstGeom prst="rect">
              <a:avLst/>
            </a:prstGeom>
            <a:solidFill>
              <a:srgbClr val="00B7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TextBox 253"/>
            <p:cNvSpPr txBox="1"/>
            <p:nvPr/>
          </p:nvSpPr>
          <p:spPr>
            <a:xfrm>
              <a:off x="3880225" y="5719005"/>
              <a:ext cx="931012" cy="416866"/>
            </a:xfrm>
            <a:prstGeom prst="rect">
              <a:avLst/>
            </a:prstGeom>
            <a:noFill/>
          </p:spPr>
          <p:txBody>
            <a:bodyPr wrap="none" rtlCol="0" anchor="ctr">
              <a:spAutoFit/>
            </a:bodyPr>
            <a:lstStyle/>
            <a:p>
              <a:r>
                <a:rPr lang="en-US" sz="1400" dirty="0" smtClean="0">
                  <a:solidFill>
                    <a:schemeClr val="bg1"/>
                  </a:solidFill>
                </a:rPr>
                <a:t>Hashtags</a:t>
              </a:r>
              <a:endParaRPr lang="en-US" sz="1400" dirty="0">
                <a:solidFill>
                  <a:schemeClr val="bg1"/>
                </a:solidFill>
              </a:endParaRPr>
            </a:p>
          </p:txBody>
        </p:sp>
      </p:grpSp>
      <p:grpSp>
        <p:nvGrpSpPr>
          <p:cNvPr id="256" name="Group 255"/>
          <p:cNvGrpSpPr/>
          <p:nvPr/>
        </p:nvGrpSpPr>
        <p:grpSpPr>
          <a:xfrm>
            <a:off x="148616" y="3708811"/>
            <a:ext cx="3722348" cy="2878159"/>
            <a:chOff x="3684380" y="5157021"/>
            <a:chExt cx="4088020" cy="3898301"/>
          </a:xfrm>
        </p:grpSpPr>
        <p:pic>
          <p:nvPicPr>
            <p:cNvPr id="257" name="Picture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3898301"/>
            </a:xfrm>
            <a:prstGeom prst="rect">
              <a:avLst/>
            </a:prstGeom>
          </p:spPr>
        </p:pic>
        <p:sp>
          <p:nvSpPr>
            <p:cNvPr id="258" name="Rectangle 257"/>
            <p:cNvSpPr/>
            <p:nvPr/>
          </p:nvSpPr>
          <p:spPr>
            <a:xfrm>
              <a:off x="3835145" y="5713375"/>
              <a:ext cx="3802787" cy="431218"/>
            </a:xfrm>
            <a:prstGeom prst="rect">
              <a:avLst/>
            </a:prstGeom>
            <a:solidFill>
              <a:srgbClr val="ED41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TextBox 258"/>
            <p:cNvSpPr txBox="1"/>
            <p:nvPr/>
          </p:nvSpPr>
          <p:spPr>
            <a:xfrm>
              <a:off x="3918263" y="5719922"/>
              <a:ext cx="853197" cy="416866"/>
            </a:xfrm>
            <a:prstGeom prst="rect">
              <a:avLst/>
            </a:prstGeom>
            <a:noFill/>
          </p:spPr>
          <p:txBody>
            <a:bodyPr wrap="none" rtlCol="0" anchor="ctr">
              <a:spAutoFit/>
            </a:bodyPr>
            <a:lstStyle/>
            <a:p>
              <a:r>
                <a:rPr lang="en-US" sz="1400" dirty="0" smtClean="0">
                  <a:solidFill>
                    <a:schemeClr val="bg1"/>
                  </a:solidFill>
                </a:rPr>
                <a:t>Feelings</a:t>
              </a:r>
              <a:endParaRPr lang="en-US" sz="1400" dirty="0">
                <a:solidFill>
                  <a:schemeClr val="bg1"/>
                </a:solidFill>
              </a:endParaRPr>
            </a:p>
          </p:txBody>
        </p:sp>
      </p:grpSp>
      <p:pic>
        <p:nvPicPr>
          <p:cNvPr id="146" name="Picture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95" y="662855"/>
            <a:ext cx="7901545" cy="3423105"/>
          </a:xfrm>
          <a:prstGeom prst="rect">
            <a:avLst/>
          </a:prstGeom>
        </p:spPr>
      </p:pic>
      <p:sp>
        <p:nvSpPr>
          <p:cNvPr id="147" name="Rectangle 146"/>
          <p:cNvSpPr/>
          <p:nvPr/>
        </p:nvSpPr>
        <p:spPr>
          <a:xfrm>
            <a:off x="152466" y="1017829"/>
            <a:ext cx="7350232" cy="47434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199950" y="1088548"/>
            <a:ext cx="1431802" cy="307777"/>
          </a:xfrm>
          <a:prstGeom prst="rect">
            <a:avLst/>
          </a:prstGeom>
          <a:noFill/>
        </p:spPr>
        <p:txBody>
          <a:bodyPr wrap="none" rtlCol="0">
            <a:spAutoFit/>
          </a:bodyPr>
          <a:lstStyle/>
          <a:p>
            <a:r>
              <a:rPr lang="en-US" sz="1400" dirty="0" smtClean="0">
                <a:solidFill>
                  <a:schemeClr val="bg1"/>
                </a:solidFill>
              </a:rPr>
              <a:t>Geo (by Country)</a:t>
            </a:r>
            <a:endParaRPr lang="en-US" sz="1400" dirty="0">
              <a:solidFill>
                <a:schemeClr val="bg1"/>
              </a:solidFill>
            </a:endParaRPr>
          </a:p>
        </p:txBody>
      </p:sp>
      <p:sp>
        <p:nvSpPr>
          <p:cNvPr id="151" name="Rectangle 150"/>
          <p:cNvSpPr/>
          <p:nvPr/>
        </p:nvSpPr>
        <p:spPr>
          <a:xfrm>
            <a:off x="148616" y="6911407"/>
            <a:ext cx="7350232" cy="47434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196100" y="6982126"/>
            <a:ext cx="546945" cy="307777"/>
          </a:xfrm>
          <a:prstGeom prst="rect">
            <a:avLst/>
          </a:prstGeom>
          <a:noFill/>
        </p:spPr>
        <p:txBody>
          <a:bodyPr wrap="none" rtlCol="0">
            <a:spAutoFit/>
          </a:bodyPr>
          <a:lstStyle/>
          <a:p>
            <a:r>
              <a:rPr lang="en-US" sz="1400" dirty="0" smtClean="0">
                <a:solidFill>
                  <a:schemeClr val="bg1"/>
                </a:solidFill>
              </a:rPr>
              <a:t>Links</a:t>
            </a:r>
            <a:endParaRPr lang="en-US" sz="1400" dirty="0">
              <a:solidFill>
                <a:schemeClr val="bg1"/>
              </a:solidFill>
            </a:endParaRPr>
          </a:p>
        </p:txBody>
      </p:sp>
      <p:cxnSp>
        <p:nvCxnSpPr>
          <p:cNvPr id="153" name="Straight Connector 152"/>
          <p:cNvCxnSpPr/>
          <p:nvPr/>
        </p:nvCxnSpPr>
        <p:spPr>
          <a:xfrm>
            <a:off x="3881432" y="7566123"/>
            <a:ext cx="0" cy="2037873"/>
          </a:xfrm>
          <a:prstGeom prst="line">
            <a:avLst/>
          </a:prstGeom>
          <a:ln>
            <a:solidFill>
              <a:srgbClr val="DFECF5"/>
            </a:solidFill>
          </a:ln>
          <a:effectLst/>
        </p:spPr>
        <p:style>
          <a:lnRef idx="2">
            <a:schemeClr val="accent1"/>
          </a:lnRef>
          <a:fillRef idx="0">
            <a:schemeClr val="accent1"/>
          </a:fillRef>
          <a:effectRef idx="1">
            <a:schemeClr val="accent1"/>
          </a:effectRef>
          <a:fontRef idx="minor">
            <a:schemeClr val="tx1"/>
          </a:fontRef>
        </p:style>
      </p:cxnSp>
      <p:pic>
        <p:nvPicPr>
          <p:cNvPr id="7" name="Picture 6" descr="ECS--USA-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75" y="1488326"/>
            <a:ext cx="3625882" cy="2220485"/>
          </a:xfrm>
          <a:prstGeom prst="rect">
            <a:avLst/>
          </a:prstGeom>
        </p:spPr>
      </p:pic>
      <p:cxnSp>
        <p:nvCxnSpPr>
          <p:cNvPr id="154" name="Straight Connector 153"/>
          <p:cNvCxnSpPr/>
          <p:nvPr/>
        </p:nvCxnSpPr>
        <p:spPr>
          <a:xfrm>
            <a:off x="3863502" y="1670938"/>
            <a:ext cx="0" cy="2037873"/>
          </a:xfrm>
          <a:prstGeom prst="line">
            <a:avLst/>
          </a:prstGeom>
          <a:ln>
            <a:solidFill>
              <a:srgbClr val="DFECF5"/>
            </a:solidFill>
          </a:ln>
          <a:effectLst/>
        </p:spPr>
        <p:style>
          <a:lnRef idx="2">
            <a:schemeClr val="accent1"/>
          </a:lnRef>
          <a:fillRef idx="0">
            <a:schemeClr val="accent1"/>
          </a:fillRef>
          <a:effectRef idx="1">
            <a:schemeClr val="accent1"/>
          </a:effectRef>
          <a:fontRef idx="minor">
            <a:schemeClr val="tx1"/>
          </a:fontRef>
        </p:style>
      </p:cxnSp>
      <p:sp>
        <p:nvSpPr>
          <p:cNvPr id="155" name="TextBox 154"/>
          <p:cNvSpPr txBox="1"/>
          <p:nvPr/>
        </p:nvSpPr>
        <p:spPr>
          <a:xfrm>
            <a:off x="5682776" y="150465"/>
            <a:ext cx="1731564" cy="369332"/>
          </a:xfrm>
          <a:prstGeom prst="rect">
            <a:avLst/>
          </a:prstGeom>
          <a:noFill/>
        </p:spPr>
        <p:txBody>
          <a:bodyPr wrap="none" rtlCol="0">
            <a:spAutoFit/>
          </a:bodyPr>
          <a:lstStyle/>
          <a:p>
            <a:r>
              <a:rPr lang="en-US" b="1" dirty="0">
                <a:solidFill>
                  <a:srgbClr val="4E98D3"/>
                </a:solidFill>
              </a:rPr>
              <a:t>Report </a:t>
            </a:r>
            <a:r>
              <a:rPr lang="en-US" b="1" dirty="0" smtClean="0">
                <a:solidFill>
                  <a:srgbClr val="4E98D3"/>
                </a:solidFill>
              </a:rPr>
              <a:t>2-1-2016</a:t>
            </a:r>
            <a:endParaRPr lang="en-US" b="1" dirty="0">
              <a:solidFill>
                <a:srgbClr val="4E98D3"/>
              </a:solidFill>
            </a:endParaRPr>
          </a:p>
        </p:txBody>
      </p:sp>
      <p:pic>
        <p:nvPicPr>
          <p:cNvPr id="156" name="Picture 155" descr="ECS---Coca-cola-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084" y="105240"/>
            <a:ext cx="1270849" cy="48089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3502" y="1498608"/>
            <a:ext cx="3635346" cy="229652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384" y="4484365"/>
            <a:ext cx="3422048" cy="1877584"/>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826" y="4471559"/>
            <a:ext cx="3381258" cy="1845007"/>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6100" y="7489088"/>
            <a:ext cx="3590399" cy="1946794"/>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0133" y="7489088"/>
            <a:ext cx="3025286" cy="1985344"/>
          </a:xfrm>
          <a:prstGeom prst="rect">
            <a:avLst/>
          </a:prstGeom>
        </p:spPr>
      </p:pic>
    </p:spTree>
    <p:extLst>
      <p:ext uri="{BB962C8B-B14F-4D97-AF65-F5344CB8AC3E}">
        <p14:creationId xmlns:p14="http://schemas.microsoft.com/office/powerpoint/2010/main" val="10880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12596</TotalTime>
  <Words>207</Words>
  <Application>Microsoft Macintosh PowerPoint</Application>
  <PresentationFormat>Custom</PresentationFormat>
  <Paragraphs>35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HP Simplified</vt:lpstr>
      <vt:lpstr>Office Theme</vt:lpstr>
      <vt:lpstr>PowerPoint Presentation</vt:lpstr>
      <vt:lpstr>PowerPoint Presentation</vt:lpstr>
    </vt:vector>
  </TitlesOfParts>
  <Company>Insightpool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Tercy Toussaint</dc:creator>
  <cp:lastModifiedBy>Jack Chase</cp:lastModifiedBy>
  <cp:revision>62</cp:revision>
  <dcterms:created xsi:type="dcterms:W3CDTF">2015-11-24T16:41:23Z</dcterms:created>
  <dcterms:modified xsi:type="dcterms:W3CDTF">2016-02-02T17:43:59Z</dcterms:modified>
</cp:coreProperties>
</file>