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7772400" cy="10058400"/>
  <p:notesSz cx="6858000" cy="9144000"/>
  <p:defaultTextStyle>
    <a:defPPr>
      <a:defRPr lang="en-US"/>
    </a:defPPr>
    <a:lvl1pPr marL="0" algn="l" defTabSz="573054" rtl="0" eaLnBrk="1" latinLnBrk="0" hangingPunct="1">
      <a:defRPr sz="1128" kern="1200">
        <a:solidFill>
          <a:schemeClr val="tx1"/>
        </a:solidFill>
        <a:latin typeface="+mn-lt"/>
        <a:ea typeface="+mn-ea"/>
        <a:cs typeface="+mn-cs"/>
      </a:defRPr>
    </a:lvl1pPr>
    <a:lvl2pPr marL="286527" algn="l" defTabSz="573054" rtl="0" eaLnBrk="1" latinLnBrk="0" hangingPunct="1">
      <a:defRPr sz="1128" kern="1200">
        <a:solidFill>
          <a:schemeClr val="tx1"/>
        </a:solidFill>
        <a:latin typeface="+mn-lt"/>
        <a:ea typeface="+mn-ea"/>
        <a:cs typeface="+mn-cs"/>
      </a:defRPr>
    </a:lvl2pPr>
    <a:lvl3pPr marL="573054" algn="l" defTabSz="573054" rtl="0" eaLnBrk="1" latinLnBrk="0" hangingPunct="1">
      <a:defRPr sz="1128" kern="1200">
        <a:solidFill>
          <a:schemeClr val="tx1"/>
        </a:solidFill>
        <a:latin typeface="+mn-lt"/>
        <a:ea typeface="+mn-ea"/>
        <a:cs typeface="+mn-cs"/>
      </a:defRPr>
    </a:lvl3pPr>
    <a:lvl4pPr marL="859582" algn="l" defTabSz="573054" rtl="0" eaLnBrk="1" latinLnBrk="0" hangingPunct="1">
      <a:defRPr sz="1128" kern="1200">
        <a:solidFill>
          <a:schemeClr val="tx1"/>
        </a:solidFill>
        <a:latin typeface="+mn-lt"/>
        <a:ea typeface="+mn-ea"/>
        <a:cs typeface="+mn-cs"/>
      </a:defRPr>
    </a:lvl4pPr>
    <a:lvl5pPr marL="1146109" algn="l" defTabSz="573054" rtl="0" eaLnBrk="1" latinLnBrk="0" hangingPunct="1">
      <a:defRPr sz="1128" kern="1200">
        <a:solidFill>
          <a:schemeClr val="tx1"/>
        </a:solidFill>
        <a:latin typeface="+mn-lt"/>
        <a:ea typeface="+mn-ea"/>
        <a:cs typeface="+mn-cs"/>
      </a:defRPr>
    </a:lvl5pPr>
    <a:lvl6pPr marL="1432636" algn="l" defTabSz="573054" rtl="0" eaLnBrk="1" latinLnBrk="0" hangingPunct="1">
      <a:defRPr sz="1128" kern="1200">
        <a:solidFill>
          <a:schemeClr val="tx1"/>
        </a:solidFill>
        <a:latin typeface="+mn-lt"/>
        <a:ea typeface="+mn-ea"/>
        <a:cs typeface="+mn-cs"/>
      </a:defRPr>
    </a:lvl6pPr>
    <a:lvl7pPr marL="1719163" algn="l" defTabSz="573054" rtl="0" eaLnBrk="1" latinLnBrk="0" hangingPunct="1">
      <a:defRPr sz="1128" kern="1200">
        <a:solidFill>
          <a:schemeClr val="tx1"/>
        </a:solidFill>
        <a:latin typeface="+mn-lt"/>
        <a:ea typeface="+mn-ea"/>
        <a:cs typeface="+mn-cs"/>
      </a:defRPr>
    </a:lvl7pPr>
    <a:lvl8pPr marL="2005691" algn="l" defTabSz="573054" rtl="0" eaLnBrk="1" latinLnBrk="0" hangingPunct="1">
      <a:defRPr sz="1128" kern="1200">
        <a:solidFill>
          <a:schemeClr val="tx1"/>
        </a:solidFill>
        <a:latin typeface="+mn-lt"/>
        <a:ea typeface="+mn-ea"/>
        <a:cs typeface="+mn-cs"/>
      </a:defRPr>
    </a:lvl8pPr>
    <a:lvl9pPr marL="2292218" algn="l" defTabSz="573054" rtl="0" eaLnBrk="1" latinLnBrk="0" hangingPunct="1">
      <a:defRPr sz="112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69B4FA"/>
    <a:srgbClr val="61AAF3"/>
    <a:srgbClr val="63AE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88"/>
    <p:restoredTop sz="94512"/>
  </p:normalViewPr>
  <p:slideViewPr>
    <p:cSldViewPr snapToGrid="0" snapToObjects="1">
      <p:cViewPr>
        <p:scale>
          <a:sx n="155" d="100"/>
          <a:sy n="155" d="100"/>
        </p:scale>
        <p:origin x="31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F9556-B918-9E42-8F2E-3E84BE591001}" type="datetimeFigureOut">
              <a:rPr lang="en-US" smtClean="0"/>
              <a:t>3/13/16</a:t>
            </a:fld>
            <a:endParaRPr lang="en-US"/>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07917-082D-E948-B7A0-8C0CEAE496A3}" type="slidenum">
              <a:rPr lang="en-US" smtClean="0"/>
              <a:t>‹#›</a:t>
            </a:fld>
            <a:endParaRPr lang="en-US"/>
          </a:p>
        </p:txBody>
      </p:sp>
    </p:spTree>
    <p:extLst>
      <p:ext uri="{BB962C8B-B14F-4D97-AF65-F5344CB8AC3E}">
        <p14:creationId xmlns:p14="http://schemas.microsoft.com/office/powerpoint/2010/main" val="272064050"/>
      </p:ext>
    </p:extLst>
  </p:cSld>
  <p:clrMap bg1="lt1" tx1="dk1" bg2="lt2" tx2="dk2" accent1="accent1" accent2="accent2" accent3="accent3" accent4="accent4" accent5="accent5" accent6="accent6" hlink="hlink" folHlink="folHlink"/>
  <p:notesStyle>
    <a:lvl1pPr marL="0" algn="l" defTabSz="573054" rtl="0" eaLnBrk="1" latinLnBrk="0" hangingPunct="1">
      <a:defRPr sz="752" kern="1200">
        <a:solidFill>
          <a:schemeClr val="tx1"/>
        </a:solidFill>
        <a:latin typeface="+mn-lt"/>
        <a:ea typeface="+mn-ea"/>
        <a:cs typeface="+mn-cs"/>
      </a:defRPr>
    </a:lvl1pPr>
    <a:lvl2pPr marL="286527" algn="l" defTabSz="573054" rtl="0" eaLnBrk="1" latinLnBrk="0" hangingPunct="1">
      <a:defRPr sz="752" kern="1200">
        <a:solidFill>
          <a:schemeClr val="tx1"/>
        </a:solidFill>
        <a:latin typeface="+mn-lt"/>
        <a:ea typeface="+mn-ea"/>
        <a:cs typeface="+mn-cs"/>
      </a:defRPr>
    </a:lvl2pPr>
    <a:lvl3pPr marL="573054" algn="l" defTabSz="573054" rtl="0" eaLnBrk="1" latinLnBrk="0" hangingPunct="1">
      <a:defRPr sz="752" kern="1200">
        <a:solidFill>
          <a:schemeClr val="tx1"/>
        </a:solidFill>
        <a:latin typeface="+mn-lt"/>
        <a:ea typeface="+mn-ea"/>
        <a:cs typeface="+mn-cs"/>
      </a:defRPr>
    </a:lvl3pPr>
    <a:lvl4pPr marL="859582" algn="l" defTabSz="573054" rtl="0" eaLnBrk="1" latinLnBrk="0" hangingPunct="1">
      <a:defRPr sz="752" kern="1200">
        <a:solidFill>
          <a:schemeClr val="tx1"/>
        </a:solidFill>
        <a:latin typeface="+mn-lt"/>
        <a:ea typeface="+mn-ea"/>
        <a:cs typeface="+mn-cs"/>
      </a:defRPr>
    </a:lvl4pPr>
    <a:lvl5pPr marL="1146109" algn="l" defTabSz="573054" rtl="0" eaLnBrk="1" latinLnBrk="0" hangingPunct="1">
      <a:defRPr sz="752" kern="1200">
        <a:solidFill>
          <a:schemeClr val="tx1"/>
        </a:solidFill>
        <a:latin typeface="+mn-lt"/>
        <a:ea typeface="+mn-ea"/>
        <a:cs typeface="+mn-cs"/>
      </a:defRPr>
    </a:lvl5pPr>
    <a:lvl6pPr marL="1432636" algn="l" defTabSz="573054" rtl="0" eaLnBrk="1" latinLnBrk="0" hangingPunct="1">
      <a:defRPr sz="752" kern="1200">
        <a:solidFill>
          <a:schemeClr val="tx1"/>
        </a:solidFill>
        <a:latin typeface="+mn-lt"/>
        <a:ea typeface="+mn-ea"/>
        <a:cs typeface="+mn-cs"/>
      </a:defRPr>
    </a:lvl6pPr>
    <a:lvl7pPr marL="1719163" algn="l" defTabSz="573054" rtl="0" eaLnBrk="1" latinLnBrk="0" hangingPunct="1">
      <a:defRPr sz="752" kern="1200">
        <a:solidFill>
          <a:schemeClr val="tx1"/>
        </a:solidFill>
        <a:latin typeface="+mn-lt"/>
        <a:ea typeface="+mn-ea"/>
        <a:cs typeface="+mn-cs"/>
      </a:defRPr>
    </a:lvl7pPr>
    <a:lvl8pPr marL="2005691" algn="l" defTabSz="573054" rtl="0" eaLnBrk="1" latinLnBrk="0" hangingPunct="1">
      <a:defRPr sz="752" kern="1200">
        <a:solidFill>
          <a:schemeClr val="tx1"/>
        </a:solidFill>
        <a:latin typeface="+mn-lt"/>
        <a:ea typeface="+mn-ea"/>
        <a:cs typeface="+mn-cs"/>
      </a:defRPr>
    </a:lvl8pPr>
    <a:lvl9pPr marL="2292218" algn="l" defTabSz="573054" rtl="0" eaLnBrk="1" latinLnBrk="0" hangingPunct="1">
      <a:defRPr sz="7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07917-082D-E948-B7A0-8C0CEAE496A3}" type="slidenum">
              <a:rPr lang="en-US" smtClean="0"/>
              <a:t>1</a:t>
            </a:fld>
            <a:endParaRPr lang="en-US"/>
          </a:p>
        </p:txBody>
      </p:sp>
    </p:spTree>
    <p:extLst>
      <p:ext uri="{BB962C8B-B14F-4D97-AF65-F5344CB8AC3E}">
        <p14:creationId xmlns:p14="http://schemas.microsoft.com/office/powerpoint/2010/main" val="2970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smtClean="0"/>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0306FD-E13B-C045-8790-F6109C384C96}"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17563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800A7-BF4F-9843-9780-CBFC639C633A}"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41882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06626-DE0E-3A48-A22D-8197E925D610}"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93129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ACCCAC-6CF9-274B-9681-0E525464721E}"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21119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smtClean="0"/>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15FBB-A8CC-CC48-BFA2-A6C349F4375B}"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5519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D724B7-C62F-364C-8E5B-5BB4150B5E42}"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75027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77FD0D-F512-4044-9E96-EFA0E29639E8}" type="datetime1">
              <a:rPr lang="en-US" smtClean="0"/>
              <a:t>3/13/16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64602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16AD5C-99AC-1845-A20A-4F37DE054858}" type="datetime1">
              <a:rPr lang="en-US" smtClean="0"/>
              <a:t>3/13/16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214368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01C9B-6530-8846-9383-92AA0D94C799}" type="datetime1">
              <a:rPr lang="en-US" smtClean="0"/>
              <a:t>3/13/16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54401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ED5BA-7BEF-E540-907B-EE64C19CAC9D}"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33853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13F20-41ED-F848-9D97-6A5E858C4443}"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7D716-ABF0-F24B-B35D-31D59C670D3B}" type="slidenum">
              <a:rPr lang="en-US" smtClean="0"/>
              <a:t>‹#›</a:t>
            </a:fld>
            <a:endParaRPr lang="en-US"/>
          </a:p>
        </p:txBody>
      </p:sp>
    </p:spTree>
    <p:extLst>
      <p:ext uri="{BB962C8B-B14F-4D97-AF65-F5344CB8AC3E}">
        <p14:creationId xmlns:p14="http://schemas.microsoft.com/office/powerpoint/2010/main" val="1911383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20000"/>
                <a:lumOff val="80000"/>
              </a:schemeClr>
            </a:gs>
            <a:gs pos="98000">
              <a:schemeClr val="accent1">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F1A8534-E894-3F4E-A3A4-E14746C4CDA9}" type="datetime1">
              <a:rPr lang="en-US" smtClean="0"/>
              <a:t>3/13/16</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17D716-ABF0-F24B-B35D-31D59C670D3B}" type="slidenum">
              <a:rPr lang="en-US" smtClean="0"/>
              <a:t>‹#›</a:t>
            </a:fld>
            <a:endParaRPr lang="en-US"/>
          </a:p>
        </p:txBody>
      </p:sp>
    </p:spTree>
    <p:extLst>
      <p:ext uri="{BB962C8B-B14F-4D97-AF65-F5344CB8AC3E}">
        <p14:creationId xmlns:p14="http://schemas.microsoft.com/office/powerpoint/2010/main" val="8001855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www.dailydot.com/technology/mcdonalds-vr/?fb=dd" TargetMode="External"/><Relationship Id="rId9" Type="http://schemas.openxmlformats.org/officeDocument/2006/relationships/hyperlink" Target="http://mcdonalds.com.mt/irresistibles/" TargetMode="External"/><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80000"/>
          </a:schemeClr>
        </a:solidFill>
        <a:effectLst/>
      </p:bgPr>
    </p:bg>
    <p:spTree>
      <p:nvGrpSpPr>
        <p:cNvPr id="1" name=""/>
        <p:cNvGrpSpPr/>
        <p:nvPr/>
      </p:nvGrpSpPr>
      <p:grpSpPr>
        <a:xfrm>
          <a:off x="0" y="0"/>
          <a:ext cx="0" cy="0"/>
          <a:chOff x="0" y="0"/>
          <a:chExt cx="0" cy="0"/>
        </a:xfrm>
      </p:grpSpPr>
      <p:sp>
        <p:nvSpPr>
          <p:cNvPr id="11" name="Rectangle 10"/>
          <p:cNvSpPr/>
          <p:nvPr/>
        </p:nvSpPr>
        <p:spPr>
          <a:xfrm>
            <a:off x="0" y="0"/>
            <a:ext cx="7772400" cy="677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entagon 5"/>
          <p:cNvSpPr/>
          <p:nvPr/>
        </p:nvSpPr>
        <p:spPr>
          <a:xfrm>
            <a:off x="0" y="0"/>
            <a:ext cx="6229350" cy="667579"/>
          </a:xfrm>
          <a:prstGeom prst="homePlate">
            <a:avLst/>
          </a:prstGeom>
          <a:solidFill>
            <a:srgbClr val="5B9BD5">
              <a:alpha val="8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B4FA"/>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5" y="9087"/>
            <a:ext cx="1607668" cy="639343"/>
          </a:xfrm>
          <a:prstGeom prst="rect">
            <a:avLst/>
          </a:prstGeom>
        </p:spPr>
      </p:pic>
      <p:sp>
        <p:nvSpPr>
          <p:cNvPr id="8" name="TextBox 7"/>
          <p:cNvSpPr txBox="1"/>
          <p:nvPr/>
        </p:nvSpPr>
        <p:spPr>
          <a:xfrm>
            <a:off x="2071688" y="56854"/>
            <a:ext cx="3757612" cy="696794"/>
          </a:xfrm>
          <a:prstGeom prst="rect">
            <a:avLst/>
          </a:prstGeom>
          <a:noFill/>
        </p:spPr>
        <p:txBody>
          <a:bodyPr wrap="square" rtlCol="0">
            <a:spAutoFit/>
          </a:bodyPr>
          <a:lstStyle/>
          <a:p>
            <a:r>
              <a:rPr lang="en-US" sz="1400" b="1" dirty="0" smtClean="0">
                <a:solidFill>
                  <a:schemeClr val="bg1"/>
                </a:solidFill>
                <a:latin typeface="PT Sans Narrow" charset="-52"/>
                <a:ea typeface="PT Sans Narrow" charset="-52"/>
                <a:cs typeface="PT Sans Narrow" charset="-52"/>
              </a:rPr>
              <a:t>Happy Goggles </a:t>
            </a:r>
            <a:r>
              <a:rPr lang="en-US" sz="1400" b="1" dirty="0" smtClean="0">
                <a:solidFill>
                  <a:schemeClr val="bg1"/>
                </a:solidFill>
                <a:latin typeface="PT Sans Narrow" charset="-52"/>
                <a:ea typeface="PT Sans Narrow" charset="-52"/>
                <a:cs typeface="PT Sans Narrow" charset="-52"/>
              </a:rPr>
              <a:t>Facebook Topic Data Insights</a:t>
            </a:r>
          </a:p>
          <a:p>
            <a:r>
              <a:rPr lang="en-US" sz="1100" dirty="0" smtClean="0">
                <a:solidFill>
                  <a:schemeClr val="bg1"/>
                </a:solidFill>
                <a:latin typeface="PT Sans Narrow" charset="-52"/>
                <a:ea typeface="PT Sans Narrow" charset="-52"/>
                <a:cs typeface="PT Sans Narrow" charset="-52"/>
              </a:rPr>
              <a:t>Run Dates: </a:t>
            </a:r>
            <a:r>
              <a:rPr lang="en-US" sz="1100" dirty="0" smtClean="0">
                <a:solidFill>
                  <a:schemeClr val="bg1"/>
                </a:solidFill>
                <a:latin typeface="PT Sans Narrow" charset="-52"/>
                <a:ea typeface="PT Sans Narrow" charset="-52"/>
                <a:cs typeface="PT Sans Narrow" charset="-52"/>
              </a:rPr>
              <a:t>3/10/2016 </a:t>
            </a:r>
            <a:r>
              <a:rPr lang="en-US" sz="1100" dirty="0" smtClean="0">
                <a:solidFill>
                  <a:schemeClr val="bg1"/>
                </a:solidFill>
                <a:latin typeface="PT Sans Narrow" charset="-52"/>
                <a:ea typeface="PT Sans Narrow" charset="-52"/>
                <a:cs typeface="PT Sans Narrow" charset="-52"/>
              </a:rPr>
              <a:t>– </a:t>
            </a:r>
            <a:r>
              <a:rPr lang="en-US" sz="1100" dirty="0" smtClean="0">
                <a:solidFill>
                  <a:schemeClr val="bg1"/>
                </a:solidFill>
                <a:latin typeface="PT Sans Narrow" charset="-52"/>
                <a:ea typeface="PT Sans Narrow" charset="-52"/>
                <a:cs typeface="PT Sans Narrow" charset="-52"/>
              </a:rPr>
              <a:t>3/14/2016</a:t>
            </a:r>
            <a:r>
              <a:rPr lang="en-US" sz="1400" dirty="0" smtClean="0">
                <a:solidFill>
                  <a:schemeClr val="bg1"/>
                </a:solidFill>
                <a:latin typeface="PT Sans Narrow" charset="-52"/>
                <a:ea typeface="PT Sans Narrow" charset="-52"/>
                <a:cs typeface="PT Sans Narrow" charset="-52"/>
              </a:rPr>
              <a:t> </a:t>
            </a:r>
            <a:endParaRPr lang="en-US" sz="1400" dirty="0" smtClean="0">
              <a:solidFill>
                <a:schemeClr val="bg1"/>
              </a:solidFill>
              <a:latin typeface="PT Sans Narrow" charset="-52"/>
              <a:ea typeface="PT Sans Narrow" charset="-52"/>
              <a:cs typeface="PT Sans Narrow" charset="-52"/>
            </a:endParaRPr>
          </a:p>
          <a:p>
            <a:r>
              <a:rPr lang="en-US" dirty="0">
                <a:solidFill>
                  <a:schemeClr val="bg1"/>
                </a:solidFill>
                <a:latin typeface="Lato" charset="0"/>
                <a:ea typeface="Lato" charset="0"/>
                <a:cs typeface="Lato" charset="0"/>
              </a:rPr>
              <a:t> </a:t>
            </a:r>
            <a:r>
              <a:rPr lang="en-US" dirty="0" smtClean="0">
                <a:solidFill>
                  <a:schemeClr val="bg1"/>
                </a:solidFill>
                <a:latin typeface="Lato" charset="0"/>
                <a:ea typeface="Lato" charset="0"/>
                <a:cs typeface="Lato" charset="0"/>
              </a:rPr>
              <a:t>  </a:t>
            </a:r>
            <a:endParaRPr lang="en-US" dirty="0">
              <a:solidFill>
                <a:schemeClr val="bg1"/>
              </a:solidFill>
              <a:latin typeface="Lato" charset="0"/>
              <a:ea typeface="Lato" charset="0"/>
              <a:cs typeface="Lato" charset="0"/>
            </a:endParaRPr>
          </a:p>
        </p:txBody>
      </p:sp>
      <p:pic>
        <p:nvPicPr>
          <p:cNvPr id="59" name="Picture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4" y="510364"/>
            <a:ext cx="7925902" cy="3506044"/>
          </a:xfrm>
          <a:prstGeom prst="rect">
            <a:avLst/>
          </a:prstGeom>
        </p:spPr>
      </p:pic>
      <p:grpSp>
        <p:nvGrpSpPr>
          <p:cNvPr id="12" name="Group 11"/>
          <p:cNvGrpSpPr/>
          <p:nvPr/>
        </p:nvGrpSpPr>
        <p:grpSpPr>
          <a:xfrm>
            <a:off x="201710" y="866294"/>
            <a:ext cx="7347208" cy="333521"/>
            <a:chOff x="279909" y="2319105"/>
            <a:chExt cx="7331920" cy="296146"/>
          </a:xfrm>
        </p:grpSpPr>
        <p:sp>
          <p:nvSpPr>
            <p:cNvPr id="16" name="Rectangle 15"/>
            <p:cNvSpPr/>
            <p:nvPr/>
          </p:nvSpPr>
          <p:spPr>
            <a:xfrm>
              <a:off x="279909" y="2325870"/>
              <a:ext cx="7331920" cy="289381"/>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25245" y="2319105"/>
              <a:ext cx="3057349" cy="273287"/>
            </a:xfrm>
            <a:prstGeom prst="rect">
              <a:avLst/>
            </a:prstGeom>
            <a:noFill/>
          </p:spPr>
          <p:txBody>
            <a:bodyPr wrap="none" rtlCol="0">
              <a:spAutoFit/>
            </a:bodyPr>
            <a:lstStyle/>
            <a:p>
              <a:r>
                <a:rPr lang="en-US" sz="1400" b="1" dirty="0" smtClean="0">
                  <a:solidFill>
                    <a:schemeClr val="bg1"/>
                  </a:solidFill>
                  <a:latin typeface="PT Sans Narrow" charset="-52"/>
                  <a:ea typeface="PT Sans Narrow" charset="-52"/>
                  <a:cs typeface="PT Sans Narrow" charset="-52"/>
                </a:rPr>
                <a:t>McDonald’s Happy Goggles </a:t>
              </a:r>
              <a:r>
                <a:rPr lang="en-US" sz="1400" b="1" dirty="0" smtClean="0">
                  <a:solidFill>
                    <a:schemeClr val="bg1"/>
                  </a:solidFill>
                  <a:latin typeface="PT Sans Narrow" charset="-52"/>
                  <a:ea typeface="PT Sans Narrow" charset="-52"/>
                  <a:cs typeface="PT Sans Narrow" charset="-52"/>
                </a:rPr>
                <a:t>Insights </a:t>
              </a:r>
              <a:r>
                <a:rPr lang="en-US" sz="1400" b="1" dirty="0" smtClean="0">
                  <a:solidFill>
                    <a:schemeClr val="bg1"/>
                  </a:solidFill>
                  <a:latin typeface="PT Sans Narrow" charset="-52"/>
                  <a:ea typeface="PT Sans Narrow" charset="-52"/>
                  <a:cs typeface="PT Sans Narrow" charset="-52"/>
                </a:rPr>
                <a:t>Summary</a:t>
              </a:r>
              <a:endParaRPr lang="en-US" sz="1400" b="1" dirty="0">
                <a:solidFill>
                  <a:schemeClr val="bg1"/>
                </a:solidFill>
                <a:latin typeface="PT Sans Narrow" charset="-52"/>
                <a:ea typeface="PT Sans Narrow" charset="-52"/>
                <a:cs typeface="PT Sans Narrow" charset="-52"/>
              </a:endParaRPr>
            </a:p>
          </p:txBody>
        </p:sp>
      </p:grpSp>
      <p:sp>
        <p:nvSpPr>
          <p:cNvPr id="44" name="TextBox 43"/>
          <p:cNvSpPr txBox="1"/>
          <p:nvPr/>
        </p:nvSpPr>
        <p:spPr>
          <a:xfrm>
            <a:off x="201708" y="1232913"/>
            <a:ext cx="7347209" cy="553998"/>
          </a:xfrm>
          <a:prstGeom prst="rect">
            <a:avLst/>
          </a:prstGeom>
          <a:noFill/>
          <a:ln>
            <a:solidFill>
              <a:schemeClr val="tx2">
                <a:lumMod val="60000"/>
                <a:lumOff val="40000"/>
              </a:schemeClr>
            </a:solidFill>
          </a:ln>
          <a:effectLst>
            <a:outerShdw sx="1000" sy="1000" algn="ctr" rotWithShape="0">
              <a:schemeClr val="bg1">
                <a:lumMod val="65000"/>
              </a:schemeClr>
            </a:outerShdw>
            <a:softEdge rad="12700"/>
          </a:effectLst>
        </p:spPr>
        <p:txBody>
          <a:bodyPr wrap="square" rtlCol="0">
            <a:spAutoFit/>
          </a:bodyPr>
          <a:lstStyle/>
          <a:p>
            <a:r>
              <a:rPr lang="en-US" sz="1000" b="1" dirty="0">
                <a:solidFill>
                  <a:schemeClr val="tx1">
                    <a:lumMod val="50000"/>
                    <a:lumOff val="50000"/>
                  </a:schemeClr>
                </a:solidFill>
                <a:latin typeface="PT Sans Narrow" charset="-52"/>
                <a:ea typeface="PT Sans Narrow" charset="-52"/>
                <a:cs typeface="PT Sans Narrow" charset="-52"/>
              </a:rPr>
              <a:t>PURPOSE: </a:t>
            </a:r>
            <a:r>
              <a:rPr lang="en-US" sz="1000" dirty="0" smtClean="0">
                <a:solidFill>
                  <a:schemeClr val="tx1">
                    <a:lumMod val="50000"/>
                    <a:lumOff val="50000"/>
                  </a:schemeClr>
                </a:solidFill>
                <a:latin typeface="PT Sans Narrow" charset="-52"/>
                <a:ea typeface="PT Sans Narrow" charset="-52"/>
                <a:cs typeface="PT Sans Narrow" charset="-52"/>
              </a:rPr>
              <a:t>Insightpool aggregated every Facebook interaction relative to </a:t>
            </a:r>
            <a:r>
              <a:rPr lang="en-US" sz="1000" dirty="0" smtClean="0">
                <a:solidFill>
                  <a:schemeClr val="tx1">
                    <a:lumMod val="50000"/>
                    <a:lumOff val="50000"/>
                  </a:schemeClr>
                </a:solidFill>
                <a:latin typeface="PT Sans Narrow" charset="-52"/>
                <a:ea typeface="PT Sans Narrow" charset="-52"/>
                <a:cs typeface="PT Sans Narrow" charset="-52"/>
              </a:rPr>
              <a:t>McDonald’s Happy Goggles, </a:t>
            </a:r>
            <a:r>
              <a:rPr lang="en-US" sz="1000" dirty="0" smtClean="0">
                <a:solidFill>
                  <a:schemeClr val="tx1">
                    <a:lumMod val="50000"/>
                    <a:lumOff val="50000"/>
                  </a:schemeClr>
                </a:solidFill>
                <a:latin typeface="PT Sans Narrow" charset="-52"/>
                <a:ea typeface="PT Sans Narrow" charset="-52"/>
                <a:cs typeface="PT Sans Narrow" charset="-52"/>
              </a:rPr>
              <a:t>and recorded </a:t>
            </a:r>
            <a:r>
              <a:rPr lang="en-US" sz="1000" dirty="0" smtClean="0">
                <a:solidFill>
                  <a:schemeClr val="tx1">
                    <a:lumMod val="50000"/>
                    <a:lumOff val="50000"/>
                  </a:schemeClr>
                </a:solidFill>
                <a:latin typeface="PT Sans Narrow" charset="-52"/>
                <a:ea typeface="PT Sans Narrow" charset="-52"/>
                <a:cs typeface="PT Sans Narrow" charset="-52"/>
              </a:rPr>
              <a:t>4</a:t>
            </a:r>
            <a:r>
              <a:rPr lang="en-US" sz="1000" dirty="0" smtClean="0">
                <a:solidFill>
                  <a:schemeClr val="tx1">
                    <a:lumMod val="50000"/>
                    <a:lumOff val="50000"/>
                  </a:schemeClr>
                </a:solidFill>
                <a:latin typeface="PT Sans Narrow" charset="-52"/>
                <a:ea typeface="PT Sans Narrow" charset="-52"/>
                <a:cs typeface="PT Sans Narrow" charset="-52"/>
              </a:rPr>
              <a:t>.5k </a:t>
            </a:r>
            <a:r>
              <a:rPr lang="en-US" sz="1000" dirty="0" smtClean="0">
                <a:solidFill>
                  <a:schemeClr val="tx1">
                    <a:lumMod val="50000"/>
                    <a:lumOff val="50000"/>
                  </a:schemeClr>
                </a:solidFill>
                <a:latin typeface="PT Sans Narrow" charset="-52"/>
                <a:ea typeface="PT Sans Narrow" charset="-52"/>
                <a:cs typeface="PT Sans Narrow" charset="-52"/>
              </a:rPr>
              <a:t>interactions between March </a:t>
            </a:r>
            <a:r>
              <a:rPr lang="en-US" sz="1000" dirty="0" smtClean="0">
                <a:solidFill>
                  <a:schemeClr val="tx1">
                    <a:lumMod val="50000"/>
                    <a:lumOff val="50000"/>
                  </a:schemeClr>
                </a:solidFill>
                <a:latin typeface="PT Sans Narrow" charset="-52"/>
                <a:ea typeface="PT Sans Narrow" charset="-52"/>
                <a:cs typeface="PT Sans Narrow" charset="-52"/>
              </a:rPr>
              <a:t>10</a:t>
            </a:r>
            <a:r>
              <a:rPr lang="en-US" sz="1000" baseline="30000" dirty="0" smtClean="0">
                <a:solidFill>
                  <a:schemeClr val="tx1">
                    <a:lumMod val="50000"/>
                    <a:lumOff val="50000"/>
                  </a:schemeClr>
                </a:solidFill>
                <a:latin typeface="PT Sans Narrow" charset="-52"/>
                <a:ea typeface="PT Sans Narrow" charset="-52"/>
                <a:cs typeface="PT Sans Narrow" charset="-52"/>
              </a:rPr>
              <a:t>th</a:t>
            </a:r>
            <a:r>
              <a:rPr lang="en-US" sz="1000" dirty="0" smtClean="0">
                <a:solidFill>
                  <a:schemeClr val="tx1">
                    <a:lumMod val="50000"/>
                    <a:lumOff val="50000"/>
                  </a:schemeClr>
                </a:solidFill>
                <a:latin typeface="PT Sans Narrow" charset="-52"/>
                <a:ea typeface="PT Sans Narrow" charset="-52"/>
                <a:cs typeface="PT Sans Narrow" charset="-52"/>
              </a:rPr>
              <a:t> </a:t>
            </a:r>
            <a:r>
              <a:rPr lang="en-US" sz="1000" dirty="0" smtClean="0">
                <a:solidFill>
                  <a:schemeClr val="tx1">
                    <a:lumMod val="50000"/>
                    <a:lumOff val="50000"/>
                  </a:schemeClr>
                </a:solidFill>
                <a:latin typeface="PT Sans Narrow" charset="-52"/>
                <a:ea typeface="PT Sans Narrow" charset="-52"/>
                <a:cs typeface="PT Sans Narrow" charset="-52"/>
              </a:rPr>
              <a:t>and March </a:t>
            </a:r>
            <a:r>
              <a:rPr lang="en-US" sz="1000" dirty="0" smtClean="0">
                <a:solidFill>
                  <a:schemeClr val="tx1">
                    <a:lumMod val="50000"/>
                    <a:lumOff val="50000"/>
                  </a:schemeClr>
                </a:solidFill>
                <a:latin typeface="PT Sans Narrow" charset="-52"/>
                <a:ea typeface="PT Sans Narrow" charset="-52"/>
                <a:cs typeface="PT Sans Narrow" charset="-52"/>
              </a:rPr>
              <a:t>14</a:t>
            </a:r>
            <a:r>
              <a:rPr lang="en-US" sz="1000" baseline="30000" dirty="0" smtClean="0">
                <a:solidFill>
                  <a:schemeClr val="tx1">
                    <a:lumMod val="50000"/>
                    <a:lumOff val="50000"/>
                  </a:schemeClr>
                </a:solidFill>
                <a:latin typeface="PT Sans Narrow" charset="-52"/>
                <a:ea typeface="PT Sans Narrow" charset="-52"/>
                <a:cs typeface="PT Sans Narrow" charset="-52"/>
              </a:rPr>
              <a:t>th</a:t>
            </a:r>
            <a:r>
              <a:rPr lang="en-US" sz="1000" dirty="0" smtClean="0">
                <a:solidFill>
                  <a:schemeClr val="tx1">
                    <a:lumMod val="50000"/>
                    <a:lumOff val="50000"/>
                  </a:schemeClr>
                </a:solidFill>
                <a:latin typeface="PT Sans Narrow" charset="-52"/>
                <a:ea typeface="PT Sans Narrow" charset="-52"/>
                <a:cs typeface="PT Sans Narrow" charset="-52"/>
              </a:rPr>
              <a:t>. The purpose of this analysis was to gauge the </a:t>
            </a:r>
            <a:r>
              <a:rPr lang="en-US" sz="1000" dirty="0" smtClean="0">
                <a:solidFill>
                  <a:schemeClr val="tx1">
                    <a:lumMod val="50000"/>
                    <a:lumOff val="50000"/>
                  </a:schemeClr>
                </a:solidFill>
                <a:latin typeface="PT Sans Narrow" charset="-52"/>
                <a:ea typeface="PT Sans Narrow" charset="-52"/>
                <a:cs typeface="PT Sans Narrow" charset="-52"/>
              </a:rPr>
              <a:t>volume, topics, sentiment, and demographics of the conversation </a:t>
            </a:r>
            <a:r>
              <a:rPr lang="en-US" sz="1000" dirty="0" smtClean="0">
                <a:solidFill>
                  <a:schemeClr val="tx1">
                    <a:lumMod val="50000"/>
                    <a:lumOff val="50000"/>
                  </a:schemeClr>
                </a:solidFill>
                <a:latin typeface="PT Sans Narrow" charset="-52"/>
                <a:ea typeface="PT Sans Narrow" charset="-52"/>
                <a:cs typeface="PT Sans Narrow" charset="-52"/>
              </a:rPr>
              <a:t>over a </a:t>
            </a:r>
            <a:r>
              <a:rPr lang="en-US" sz="1000" dirty="0" smtClean="0">
                <a:solidFill>
                  <a:schemeClr val="tx1">
                    <a:lumMod val="50000"/>
                    <a:lumOff val="50000"/>
                  </a:schemeClr>
                </a:solidFill>
                <a:latin typeface="PT Sans Narrow" charset="-52"/>
                <a:ea typeface="PT Sans Narrow" charset="-52"/>
                <a:cs typeface="PT Sans Narrow" charset="-52"/>
              </a:rPr>
              <a:t>short window of time to demonstrate insights surface insights from Facebook Topic Data.</a:t>
            </a:r>
            <a:endParaRPr lang="en-US" sz="1000" dirty="0">
              <a:solidFill>
                <a:schemeClr val="tx1">
                  <a:lumMod val="50000"/>
                  <a:lumOff val="50000"/>
                </a:schemeClr>
              </a:solidFill>
              <a:latin typeface="PT Sans Narrow" charset="-52"/>
              <a:ea typeface="PT Sans Narrow" charset="-52"/>
              <a:cs typeface="PT Sans Narrow" charset="-52"/>
            </a:endParaRPr>
          </a:p>
        </p:txBody>
      </p:sp>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244" y="248320"/>
            <a:ext cx="1303558" cy="182498"/>
          </a:xfrm>
          <a:prstGeom prst="rect">
            <a:avLst/>
          </a:prstGeom>
          <a:effectLst>
            <a:softEdge rad="0"/>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6189" y="4960540"/>
            <a:ext cx="2156264" cy="2104652"/>
          </a:xfrm>
          <a:prstGeom prst="rect">
            <a:avLst/>
          </a:prstGeom>
          <a:ln w="15875">
            <a:solidFill>
              <a:schemeClr val="bg2">
                <a:lumMod val="90000"/>
              </a:schemeClr>
            </a:solidFill>
          </a:ln>
        </p:spPr>
      </p:pic>
      <p:sp>
        <p:nvSpPr>
          <p:cNvPr id="57" name="Rectangle 56"/>
          <p:cNvSpPr/>
          <p:nvPr/>
        </p:nvSpPr>
        <p:spPr>
          <a:xfrm>
            <a:off x="201709" y="3950199"/>
            <a:ext cx="7331920" cy="3259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p:cNvSpPr txBox="1"/>
          <p:nvPr/>
        </p:nvSpPr>
        <p:spPr>
          <a:xfrm>
            <a:off x="255221" y="3950199"/>
            <a:ext cx="1268296" cy="307777"/>
          </a:xfrm>
          <a:prstGeom prst="rect">
            <a:avLst/>
          </a:prstGeom>
          <a:noFill/>
        </p:spPr>
        <p:txBody>
          <a:bodyPr wrap="none" rtlCol="0">
            <a:spAutoFit/>
          </a:bodyPr>
          <a:lstStyle/>
          <a:p>
            <a:r>
              <a:rPr lang="en-US" sz="1400" b="1" dirty="0" smtClean="0">
                <a:solidFill>
                  <a:schemeClr val="bg1"/>
                </a:solidFill>
                <a:latin typeface="PT Sans Narrow" charset="-52"/>
                <a:ea typeface="PT Sans Narrow" charset="-52"/>
                <a:cs typeface="PT Sans Narrow" charset="-52"/>
              </a:rPr>
              <a:t>Location </a:t>
            </a:r>
            <a:r>
              <a:rPr lang="en-US" sz="1400" b="1" dirty="0" smtClean="0">
                <a:solidFill>
                  <a:schemeClr val="bg1"/>
                </a:solidFill>
                <a:latin typeface="PT Sans Narrow" charset="-52"/>
                <a:ea typeface="PT Sans Narrow" charset="-52"/>
                <a:cs typeface="PT Sans Narrow" charset="-52"/>
              </a:rPr>
              <a:t>Insights</a:t>
            </a:r>
            <a:endParaRPr lang="en-US" sz="1400" b="1" dirty="0">
              <a:solidFill>
                <a:schemeClr val="bg1"/>
              </a:solidFill>
              <a:latin typeface="PT Sans Narrow" charset="-52"/>
              <a:ea typeface="PT Sans Narrow" charset="-52"/>
              <a:cs typeface="PT Sans Narrow" charset="-52"/>
            </a:endParaRPr>
          </a:p>
        </p:txBody>
      </p:sp>
      <p:pic>
        <p:nvPicPr>
          <p:cNvPr id="72" name="Picture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4" y="6924559"/>
            <a:ext cx="7925902" cy="3190879"/>
          </a:xfrm>
          <a:prstGeom prst="rect">
            <a:avLst/>
          </a:prstGeom>
        </p:spPr>
      </p:pic>
      <p:sp>
        <p:nvSpPr>
          <p:cNvPr id="10" name="TextBox 9"/>
          <p:cNvSpPr txBox="1"/>
          <p:nvPr/>
        </p:nvSpPr>
        <p:spPr>
          <a:xfrm>
            <a:off x="160345" y="4318729"/>
            <a:ext cx="7373284" cy="353943"/>
          </a:xfrm>
          <a:prstGeom prst="rect">
            <a:avLst/>
          </a:prstGeom>
          <a:noFill/>
        </p:spPr>
        <p:txBody>
          <a:bodyPr wrap="square" rtlCol="0">
            <a:spAutoFit/>
          </a:bodyPr>
          <a:lstStyle/>
          <a:p>
            <a:r>
              <a:rPr lang="en-US" sz="860" b="1" dirty="0">
                <a:solidFill>
                  <a:schemeClr val="accent1">
                    <a:lumMod val="50000"/>
                  </a:schemeClr>
                </a:solidFill>
                <a:latin typeface="PT Sans Narrow" charset="-52"/>
                <a:ea typeface="PT Sans Narrow" charset="-52"/>
                <a:cs typeface="PT Sans Narrow" charset="-52"/>
              </a:rPr>
              <a:t>During the brief window that </a:t>
            </a:r>
            <a:r>
              <a:rPr lang="en-US" sz="860" b="1" dirty="0" err="1">
                <a:solidFill>
                  <a:schemeClr val="accent1">
                    <a:lumMod val="50000"/>
                  </a:schemeClr>
                </a:solidFill>
                <a:latin typeface="PT Sans Narrow" charset="-52"/>
                <a:ea typeface="PT Sans Narrow" charset="-52"/>
                <a:cs typeface="PT Sans Narrow" charset="-52"/>
              </a:rPr>
              <a:t>Insightpool</a:t>
            </a:r>
            <a:r>
              <a:rPr lang="en-US" sz="860" b="1" dirty="0">
                <a:solidFill>
                  <a:schemeClr val="accent1">
                    <a:lumMod val="50000"/>
                  </a:schemeClr>
                </a:solidFill>
                <a:latin typeface="PT Sans Narrow" charset="-52"/>
                <a:ea typeface="PT Sans Narrow" charset="-52"/>
                <a:cs typeface="PT Sans Narrow" charset="-52"/>
              </a:rPr>
              <a:t> aggregated all private and public McDonald’s Happy Goggles conversation on Facebook,  </a:t>
            </a:r>
            <a:r>
              <a:rPr lang="en-US" sz="860" b="1" dirty="0" smtClean="0">
                <a:solidFill>
                  <a:schemeClr val="accent1">
                    <a:lumMod val="50000"/>
                  </a:schemeClr>
                </a:solidFill>
                <a:latin typeface="PT Sans Narrow" charset="-52"/>
                <a:ea typeface="PT Sans Narrow" charset="-52"/>
                <a:cs typeface="PT Sans Narrow" charset="-52"/>
              </a:rPr>
              <a:t>94% </a:t>
            </a:r>
            <a:r>
              <a:rPr lang="en-US" sz="860" dirty="0" smtClean="0">
                <a:solidFill>
                  <a:schemeClr val="accent1">
                    <a:lumMod val="50000"/>
                  </a:schemeClr>
                </a:solidFill>
                <a:latin typeface="PT Sans Narrow" charset="-52"/>
                <a:ea typeface="PT Sans Narrow" charset="-52"/>
                <a:cs typeface="PT Sans Narrow" charset="-52"/>
              </a:rPr>
              <a:t>of the conversation came from outside Scandinavia. The </a:t>
            </a:r>
            <a:r>
              <a:rPr lang="en-US" sz="860" dirty="0">
                <a:solidFill>
                  <a:schemeClr val="accent1">
                    <a:lumMod val="50000"/>
                  </a:schemeClr>
                </a:solidFill>
                <a:latin typeface="PT Sans Narrow" charset="-52"/>
                <a:ea typeface="PT Sans Narrow" charset="-52"/>
                <a:cs typeface="PT Sans Narrow" charset="-52"/>
              </a:rPr>
              <a:t>U</a:t>
            </a:r>
            <a:r>
              <a:rPr lang="en-US" sz="860" dirty="0" smtClean="0">
                <a:solidFill>
                  <a:schemeClr val="accent1">
                    <a:lumMod val="50000"/>
                  </a:schemeClr>
                </a:solidFill>
                <a:latin typeface="PT Sans Narrow" charset="-52"/>
                <a:ea typeface="PT Sans Narrow" charset="-52"/>
                <a:cs typeface="PT Sans Narrow" charset="-52"/>
              </a:rPr>
              <a:t>nited States’ conversation had 100% positive sentiment towards McDonald’s Happy Goggles. 50% of the USA conversation was associated with Ronald McDonald House Charities.</a:t>
            </a:r>
            <a:endParaRPr lang="en-US" sz="860" b="1" dirty="0">
              <a:solidFill>
                <a:schemeClr val="accent1">
                  <a:lumMod val="50000"/>
                </a:schemeClr>
              </a:solidFill>
              <a:latin typeface="PT Sans Narrow" charset="-52"/>
              <a:ea typeface="PT Sans Narrow" charset="-52"/>
              <a:cs typeface="PT Sans Narrow" charset="-52"/>
            </a:endParaRPr>
          </a:p>
        </p:txBody>
      </p:sp>
      <p:grpSp>
        <p:nvGrpSpPr>
          <p:cNvPr id="13" name="Group 12"/>
          <p:cNvGrpSpPr/>
          <p:nvPr/>
        </p:nvGrpSpPr>
        <p:grpSpPr>
          <a:xfrm>
            <a:off x="394483" y="7638957"/>
            <a:ext cx="2259670" cy="2010506"/>
            <a:chOff x="2984625" y="7201986"/>
            <a:chExt cx="2564667" cy="2091673"/>
          </a:xfrm>
        </p:grpSpPr>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625" y="7880621"/>
              <a:ext cx="2564667" cy="1413038"/>
            </a:xfrm>
            <a:prstGeom prst="rect">
              <a:avLst/>
            </a:prstGeom>
            <a:ln>
              <a:solidFill>
                <a:srgbClr val="D9D9D9"/>
              </a:solidFill>
            </a:ln>
          </p:spPr>
        </p:pic>
        <p:sp>
          <p:nvSpPr>
            <p:cNvPr id="45" name="TextBox 44"/>
            <p:cNvSpPr txBox="1"/>
            <p:nvPr/>
          </p:nvSpPr>
          <p:spPr>
            <a:xfrm>
              <a:off x="3100193" y="7201986"/>
              <a:ext cx="2328852" cy="304192"/>
            </a:xfrm>
            <a:prstGeom prst="rect">
              <a:avLst/>
            </a:prstGeom>
            <a:noFill/>
          </p:spPr>
          <p:txBody>
            <a:bodyPr wrap="square" rtlCol="0">
              <a:spAutoFit/>
            </a:bodyPr>
            <a:lstStyle/>
            <a:p>
              <a:pPr algn="ctr"/>
              <a:r>
                <a:rPr lang="en-US" sz="1300" b="1" dirty="0" smtClean="0">
                  <a:solidFill>
                    <a:schemeClr val="accent1">
                      <a:lumMod val="50000"/>
                    </a:schemeClr>
                  </a:solidFill>
                  <a:latin typeface="PT Sans Narrow" charset="-52"/>
                  <a:ea typeface="PT Sans Narrow" charset="-52"/>
                  <a:cs typeface="PT Sans Narrow" charset="-52"/>
                </a:rPr>
                <a:t>Sentiment</a:t>
              </a:r>
              <a:endParaRPr lang="en-US" sz="1300" b="1" dirty="0">
                <a:solidFill>
                  <a:schemeClr val="accent1">
                    <a:lumMod val="50000"/>
                  </a:schemeClr>
                </a:solidFill>
                <a:latin typeface="PT Sans Narrow" charset="-52"/>
                <a:ea typeface="PT Sans Narrow" charset="-52"/>
                <a:cs typeface="PT Sans Narrow" charset="-52"/>
              </a:endParaRPr>
            </a:p>
          </p:txBody>
        </p:sp>
      </p:grpSp>
      <p:sp>
        <p:nvSpPr>
          <p:cNvPr id="63" name="TextBox 62"/>
          <p:cNvSpPr txBox="1"/>
          <p:nvPr/>
        </p:nvSpPr>
        <p:spPr>
          <a:xfrm>
            <a:off x="2861678" y="7624041"/>
            <a:ext cx="2051899" cy="492443"/>
          </a:xfrm>
          <a:prstGeom prst="rect">
            <a:avLst/>
          </a:prstGeom>
          <a:noFill/>
        </p:spPr>
        <p:txBody>
          <a:bodyPr wrap="square" rtlCol="0">
            <a:spAutoFit/>
          </a:bodyPr>
          <a:lstStyle/>
          <a:p>
            <a:pPr algn="ctr"/>
            <a:r>
              <a:rPr lang="en-US" sz="1300" b="1" dirty="0" smtClean="0">
                <a:solidFill>
                  <a:schemeClr val="accent1">
                    <a:lumMod val="50000"/>
                  </a:schemeClr>
                </a:solidFill>
                <a:latin typeface="PT Sans Narrow" charset="-52"/>
                <a:ea typeface="PT Sans Narrow" charset="-52"/>
                <a:cs typeface="PT Sans Narrow" charset="-52"/>
              </a:rPr>
              <a:t>Personas</a:t>
            </a:r>
          </a:p>
          <a:p>
            <a:pPr algn="ctr"/>
            <a:endParaRPr lang="en-US" sz="1300" b="1" dirty="0">
              <a:solidFill>
                <a:srgbClr val="002060"/>
              </a:solidFill>
              <a:latin typeface="PT Sans Narrow" charset="-52"/>
              <a:ea typeface="PT Sans Narrow" charset="-52"/>
              <a:cs typeface="PT Sans Narrow" charset="-52"/>
            </a:endParaRPr>
          </a:p>
        </p:txBody>
      </p:sp>
      <p:sp>
        <p:nvSpPr>
          <p:cNvPr id="67" name="TextBox 66"/>
          <p:cNvSpPr txBox="1"/>
          <p:nvPr/>
        </p:nvSpPr>
        <p:spPr>
          <a:xfrm>
            <a:off x="5169387" y="7654552"/>
            <a:ext cx="2051899" cy="292388"/>
          </a:xfrm>
          <a:prstGeom prst="rect">
            <a:avLst/>
          </a:prstGeom>
          <a:noFill/>
        </p:spPr>
        <p:txBody>
          <a:bodyPr wrap="square" rtlCol="0">
            <a:spAutoFit/>
          </a:bodyPr>
          <a:lstStyle/>
          <a:p>
            <a:pPr algn="ctr"/>
            <a:r>
              <a:rPr lang="en-US" sz="1300" b="1" dirty="0" smtClean="0">
                <a:solidFill>
                  <a:schemeClr val="accent1">
                    <a:lumMod val="50000"/>
                  </a:schemeClr>
                </a:solidFill>
                <a:latin typeface="PT Sans Narrow" charset="-52"/>
                <a:ea typeface="PT Sans Narrow" charset="-52"/>
                <a:cs typeface="PT Sans Narrow" charset="-52"/>
              </a:rPr>
              <a:t>Links</a:t>
            </a:r>
            <a:endParaRPr lang="en-US" sz="1300" b="1" dirty="0">
              <a:solidFill>
                <a:schemeClr val="accent1">
                  <a:lumMod val="50000"/>
                </a:schemeClr>
              </a:solidFill>
              <a:latin typeface="PT Sans Narrow" charset="-52"/>
              <a:ea typeface="PT Sans Narrow" charset="-52"/>
              <a:cs typeface="PT Sans Narrow" charset="-52"/>
            </a:endParaRPr>
          </a:p>
        </p:txBody>
      </p:sp>
      <p:sp>
        <p:nvSpPr>
          <p:cNvPr id="68" name="Rectangle 67"/>
          <p:cNvSpPr/>
          <p:nvPr/>
        </p:nvSpPr>
        <p:spPr>
          <a:xfrm>
            <a:off x="201709" y="7264441"/>
            <a:ext cx="7347209" cy="32590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283547" y="7273503"/>
            <a:ext cx="1556836" cy="307777"/>
          </a:xfrm>
          <a:prstGeom prst="rect">
            <a:avLst/>
          </a:prstGeom>
          <a:noFill/>
        </p:spPr>
        <p:txBody>
          <a:bodyPr wrap="none" rtlCol="0">
            <a:spAutoFit/>
          </a:bodyPr>
          <a:lstStyle/>
          <a:p>
            <a:r>
              <a:rPr lang="en-US" sz="1400" b="1" dirty="0" smtClean="0">
                <a:solidFill>
                  <a:schemeClr val="bg1"/>
                </a:solidFill>
                <a:latin typeface="PT Sans Narrow" charset="-52"/>
                <a:ea typeface="PT Sans Narrow" charset="-52"/>
                <a:cs typeface="PT Sans Narrow" charset="-52"/>
              </a:rPr>
              <a:t>Conversation Insights</a:t>
            </a:r>
            <a:endParaRPr lang="en-US" sz="1400" b="1" dirty="0">
              <a:solidFill>
                <a:schemeClr val="bg1"/>
              </a:solidFill>
              <a:latin typeface="PT Sans Narrow" charset="-52"/>
              <a:ea typeface="PT Sans Narrow" charset="-52"/>
              <a:cs typeface="PT Sans Narrow" charset="-52"/>
            </a:endParaRPr>
          </a:p>
        </p:txBody>
      </p:sp>
      <p:sp>
        <p:nvSpPr>
          <p:cNvPr id="17" name="TextBox 16"/>
          <p:cNvSpPr txBox="1"/>
          <p:nvPr/>
        </p:nvSpPr>
        <p:spPr>
          <a:xfrm>
            <a:off x="374210" y="7819564"/>
            <a:ext cx="2303082" cy="507831"/>
          </a:xfrm>
          <a:prstGeom prst="rect">
            <a:avLst/>
          </a:prstGeom>
          <a:noFill/>
        </p:spPr>
        <p:txBody>
          <a:bodyPr wrap="square" rtlCol="0">
            <a:spAutoFit/>
          </a:bodyPr>
          <a:lstStyle/>
          <a:p>
            <a:r>
              <a:rPr lang="en-US" sz="900" dirty="0" smtClean="0">
                <a:solidFill>
                  <a:schemeClr val="accent1">
                    <a:lumMod val="50000"/>
                  </a:schemeClr>
                </a:solidFill>
                <a:latin typeface="PT Sans Narrow" charset="-52"/>
                <a:ea typeface="PT Sans Narrow" charset="-52"/>
                <a:cs typeface="PT Sans Narrow" charset="-52"/>
              </a:rPr>
              <a:t>While the index sentiment was 20% negative, conversations from parents was 33% negative</a:t>
            </a:r>
            <a:r>
              <a:rPr lang="en-US" sz="900" dirty="0">
                <a:solidFill>
                  <a:schemeClr val="accent1">
                    <a:lumMod val="50000"/>
                  </a:schemeClr>
                </a:solidFill>
                <a:latin typeface="PT Sans Narrow" charset="-52"/>
                <a:ea typeface="PT Sans Narrow" charset="-52"/>
                <a:cs typeface="PT Sans Narrow" charset="-52"/>
              </a:rPr>
              <a:t> </a:t>
            </a:r>
            <a:r>
              <a:rPr lang="en-US" sz="900" dirty="0" smtClean="0">
                <a:solidFill>
                  <a:schemeClr val="accent1">
                    <a:lumMod val="50000"/>
                  </a:schemeClr>
                </a:solidFill>
                <a:latin typeface="PT Sans Narrow" charset="-52"/>
                <a:ea typeface="PT Sans Narrow" charset="-52"/>
                <a:cs typeface="PT Sans Narrow" charset="-52"/>
              </a:rPr>
              <a:t>siting issues of cleanliness.</a:t>
            </a:r>
            <a:endParaRPr lang="en-US" sz="900" dirty="0">
              <a:solidFill>
                <a:schemeClr val="accent1">
                  <a:lumMod val="50000"/>
                </a:schemeClr>
              </a:solidFill>
              <a:latin typeface="PT Sans Narrow" charset="-52"/>
              <a:ea typeface="PT Sans Narrow" charset="-52"/>
              <a:cs typeface="PT Sans Narrow" charset="-52"/>
            </a:endParaRPr>
          </a:p>
        </p:txBody>
      </p:sp>
      <p:sp>
        <p:nvSpPr>
          <p:cNvPr id="70" name="TextBox 69"/>
          <p:cNvSpPr txBox="1"/>
          <p:nvPr/>
        </p:nvSpPr>
        <p:spPr>
          <a:xfrm>
            <a:off x="2711206" y="7814447"/>
            <a:ext cx="2303082" cy="369332"/>
          </a:xfrm>
          <a:prstGeom prst="rect">
            <a:avLst/>
          </a:prstGeom>
          <a:noFill/>
        </p:spPr>
        <p:txBody>
          <a:bodyPr wrap="square" rtlCol="0">
            <a:spAutoFit/>
          </a:bodyPr>
          <a:lstStyle/>
          <a:p>
            <a:r>
              <a:rPr lang="en-US" sz="900" dirty="0" smtClean="0">
                <a:solidFill>
                  <a:schemeClr val="accent1">
                    <a:lumMod val="50000"/>
                  </a:schemeClr>
                </a:solidFill>
                <a:latin typeface="PT Sans Narrow" charset="-52"/>
                <a:ea typeface="PT Sans Narrow" charset="-52"/>
                <a:cs typeface="PT Sans Narrow" charset="-52"/>
              </a:rPr>
              <a:t>Parents only accounted for 53% of the conversation while the Millennial conversation was 100% positive.</a:t>
            </a:r>
            <a:endParaRPr lang="en-US" sz="900" dirty="0">
              <a:solidFill>
                <a:schemeClr val="accent1">
                  <a:lumMod val="50000"/>
                </a:schemeClr>
              </a:solidFill>
              <a:latin typeface="PT Sans Narrow" charset="-52"/>
              <a:ea typeface="PT Sans Narrow" charset="-52"/>
              <a:cs typeface="PT Sans Narrow" charset="-52"/>
            </a:endParaRPr>
          </a:p>
        </p:txBody>
      </p:sp>
      <p:sp>
        <p:nvSpPr>
          <p:cNvPr id="71" name="TextBox 70"/>
          <p:cNvSpPr txBox="1"/>
          <p:nvPr/>
        </p:nvSpPr>
        <p:spPr>
          <a:xfrm>
            <a:off x="5001520" y="7839653"/>
            <a:ext cx="2303082" cy="369332"/>
          </a:xfrm>
          <a:prstGeom prst="rect">
            <a:avLst/>
          </a:prstGeom>
          <a:noFill/>
        </p:spPr>
        <p:txBody>
          <a:bodyPr wrap="square" rtlCol="0">
            <a:spAutoFit/>
          </a:bodyPr>
          <a:lstStyle/>
          <a:p>
            <a:r>
              <a:rPr lang="en-US" sz="900" b="1" dirty="0" smtClean="0">
                <a:solidFill>
                  <a:schemeClr val="bg2">
                    <a:lumMod val="50000"/>
                  </a:schemeClr>
                </a:solidFill>
                <a:latin typeface="PT Sans Narrow" charset="-52"/>
                <a:ea typeface="PT Sans Narrow" charset="-52"/>
                <a:cs typeface="PT Sans Narrow" charset="-52"/>
              </a:rPr>
              <a:t>50%- </a:t>
            </a:r>
            <a:r>
              <a:rPr lang="en-US" sz="900" dirty="0">
                <a:solidFill>
                  <a:srgbClr val="002060"/>
                </a:solidFill>
                <a:latin typeface="PT Sans Narrow" charset="-52"/>
                <a:ea typeface="PT Sans Narrow" charset="-52"/>
                <a:cs typeface="PT Sans Narrow" charset="-52"/>
                <a:hlinkClick r:id="rId8"/>
              </a:rPr>
              <a:t>The Daily </a:t>
            </a:r>
            <a:r>
              <a:rPr lang="en-US" sz="900" dirty="0" smtClean="0">
                <a:solidFill>
                  <a:srgbClr val="002060"/>
                </a:solidFill>
                <a:latin typeface="PT Sans Narrow" charset="-52"/>
                <a:ea typeface="PT Sans Narrow" charset="-52"/>
                <a:cs typeface="PT Sans Narrow" charset="-52"/>
                <a:hlinkClick r:id="rId8"/>
              </a:rPr>
              <a:t>Post</a:t>
            </a:r>
            <a:r>
              <a:rPr lang="en-US" sz="900" dirty="0" smtClean="0">
                <a:solidFill>
                  <a:srgbClr val="002060"/>
                </a:solidFill>
                <a:latin typeface="PT Sans Narrow" charset="-52"/>
                <a:ea typeface="PT Sans Narrow" charset="-52"/>
                <a:cs typeface="PT Sans Narrow" charset="-52"/>
              </a:rPr>
              <a:t>  </a:t>
            </a:r>
          </a:p>
          <a:p>
            <a:r>
              <a:rPr lang="en-US" sz="900" b="1" dirty="0">
                <a:solidFill>
                  <a:schemeClr val="bg2">
                    <a:lumMod val="50000"/>
                  </a:schemeClr>
                </a:solidFill>
                <a:latin typeface="PT Sans Narrow" charset="-52"/>
                <a:ea typeface="PT Sans Narrow" charset="-52"/>
                <a:cs typeface="PT Sans Narrow" charset="-52"/>
              </a:rPr>
              <a:t>50%- </a:t>
            </a:r>
            <a:r>
              <a:rPr lang="en-US" sz="900" dirty="0">
                <a:solidFill>
                  <a:schemeClr val="bg2">
                    <a:lumMod val="50000"/>
                  </a:schemeClr>
                </a:solidFill>
                <a:latin typeface="PT Sans Narrow" charset="-52"/>
                <a:ea typeface="PT Sans Narrow" charset="-52"/>
                <a:cs typeface="PT Sans Narrow" charset="-52"/>
                <a:hlinkClick r:id="rId9"/>
              </a:rPr>
              <a:t>http://</a:t>
            </a:r>
            <a:r>
              <a:rPr lang="en-US" sz="900" dirty="0" err="1">
                <a:solidFill>
                  <a:schemeClr val="bg2">
                    <a:lumMod val="50000"/>
                  </a:schemeClr>
                </a:solidFill>
                <a:latin typeface="PT Sans Narrow" charset="-52"/>
                <a:ea typeface="PT Sans Narrow" charset="-52"/>
                <a:cs typeface="PT Sans Narrow" charset="-52"/>
                <a:hlinkClick r:id="rId9"/>
              </a:rPr>
              <a:t>mcdonalds.com.mt</a:t>
            </a:r>
            <a:r>
              <a:rPr lang="en-US" sz="900" dirty="0">
                <a:solidFill>
                  <a:schemeClr val="bg2">
                    <a:lumMod val="50000"/>
                  </a:schemeClr>
                </a:solidFill>
                <a:latin typeface="PT Sans Narrow" charset="-52"/>
                <a:ea typeface="PT Sans Narrow" charset="-52"/>
                <a:cs typeface="PT Sans Narrow" charset="-52"/>
                <a:hlinkClick r:id="rId9"/>
              </a:rPr>
              <a:t>/</a:t>
            </a:r>
            <a:r>
              <a:rPr lang="en-US" sz="900" dirty="0" err="1">
                <a:solidFill>
                  <a:schemeClr val="bg2">
                    <a:lumMod val="50000"/>
                  </a:schemeClr>
                </a:solidFill>
                <a:latin typeface="PT Sans Narrow" charset="-52"/>
                <a:ea typeface="PT Sans Narrow" charset="-52"/>
                <a:cs typeface="PT Sans Narrow" charset="-52"/>
                <a:hlinkClick r:id="rId9"/>
              </a:rPr>
              <a:t>irresistibles</a:t>
            </a:r>
            <a:r>
              <a:rPr lang="en-US" sz="900" dirty="0">
                <a:solidFill>
                  <a:schemeClr val="bg2">
                    <a:lumMod val="50000"/>
                  </a:schemeClr>
                </a:solidFill>
                <a:latin typeface="PT Sans Narrow" charset="-52"/>
                <a:ea typeface="PT Sans Narrow" charset="-52"/>
                <a:cs typeface="PT Sans Narrow" charset="-52"/>
                <a:hlinkClick r:id="rId9"/>
              </a:rPr>
              <a:t>/</a:t>
            </a:r>
            <a:endParaRPr lang="en-US" sz="900" dirty="0">
              <a:solidFill>
                <a:srgbClr val="002060"/>
              </a:solidFill>
              <a:latin typeface="Lato" charset="0"/>
              <a:ea typeface="Lato" charset="0"/>
              <a:cs typeface="Lato" charset="0"/>
            </a:endParaRPr>
          </a:p>
        </p:txBody>
      </p:sp>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2913" y="8291258"/>
            <a:ext cx="2259668" cy="1358205"/>
          </a:xfrm>
          <a:prstGeom prst="rect">
            <a:avLst/>
          </a:prstGeom>
          <a:ln>
            <a:solidFill>
              <a:srgbClr val="D9D9D9"/>
            </a:solidFill>
          </a:ln>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76809" y="8669002"/>
            <a:ext cx="1581239" cy="975523"/>
          </a:xfrm>
          <a:prstGeom prst="rect">
            <a:avLst/>
          </a:prstGeom>
          <a:ln>
            <a:solidFill>
              <a:srgbClr val="D9D9D9"/>
            </a:solidFill>
          </a:ln>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94569" y="8291258"/>
            <a:ext cx="1581239" cy="975523"/>
          </a:xfrm>
          <a:prstGeom prst="rect">
            <a:avLst/>
          </a:prstGeom>
          <a:ln>
            <a:solidFill>
              <a:srgbClr val="D9D9D9"/>
            </a:solidFill>
          </a:ln>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19544" y="4975518"/>
            <a:ext cx="2156264" cy="2084579"/>
          </a:xfrm>
          <a:prstGeom prst="rect">
            <a:avLst/>
          </a:prstGeom>
          <a:ln w="15875">
            <a:solidFill>
              <a:schemeClr val="bg2">
                <a:lumMod val="90000"/>
              </a:schemeClr>
            </a:solidFill>
          </a:ln>
        </p:spPr>
      </p:pic>
      <p:sp>
        <p:nvSpPr>
          <p:cNvPr id="18" name="TextBox 17"/>
          <p:cNvSpPr txBox="1"/>
          <p:nvPr/>
        </p:nvSpPr>
        <p:spPr>
          <a:xfrm>
            <a:off x="786288" y="4688061"/>
            <a:ext cx="2496065" cy="265907"/>
          </a:xfrm>
          <a:prstGeom prst="rect">
            <a:avLst/>
          </a:prstGeom>
          <a:noFill/>
        </p:spPr>
        <p:txBody>
          <a:bodyPr wrap="square" rtlCol="0">
            <a:spAutoFit/>
          </a:bodyPr>
          <a:lstStyle/>
          <a:p>
            <a:pPr algn="ctr"/>
            <a:r>
              <a:rPr lang="en-US" b="1" dirty="0" smtClean="0">
                <a:solidFill>
                  <a:schemeClr val="accent1">
                    <a:lumMod val="50000"/>
                  </a:schemeClr>
                </a:solidFill>
                <a:latin typeface="PT Sans Narrow" charset="-52"/>
                <a:ea typeface="PT Sans Narrow" charset="-52"/>
                <a:cs typeface="PT Sans Narrow" charset="-52"/>
              </a:rPr>
              <a:t>Percentage of Interactions Across Countries</a:t>
            </a:r>
            <a:endParaRPr lang="en-US" b="1" dirty="0">
              <a:solidFill>
                <a:schemeClr val="accent1">
                  <a:lumMod val="50000"/>
                </a:schemeClr>
              </a:solidFill>
              <a:latin typeface="PT Sans Narrow" charset="-52"/>
              <a:ea typeface="PT Sans Narrow" charset="-52"/>
              <a:cs typeface="PT Sans Narrow" charset="-52"/>
            </a:endParaRPr>
          </a:p>
        </p:txBody>
      </p:sp>
      <p:sp>
        <p:nvSpPr>
          <p:cNvPr id="41" name="TextBox 40"/>
          <p:cNvSpPr txBox="1"/>
          <p:nvPr/>
        </p:nvSpPr>
        <p:spPr>
          <a:xfrm>
            <a:off x="4189874" y="4685075"/>
            <a:ext cx="2672245" cy="265907"/>
          </a:xfrm>
          <a:prstGeom prst="rect">
            <a:avLst/>
          </a:prstGeom>
          <a:noFill/>
        </p:spPr>
        <p:txBody>
          <a:bodyPr wrap="square" rtlCol="0">
            <a:spAutoFit/>
          </a:bodyPr>
          <a:lstStyle/>
          <a:p>
            <a:pPr algn="ctr"/>
            <a:r>
              <a:rPr lang="en-US" b="1" dirty="0" smtClean="0">
                <a:solidFill>
                  <a:schemeClr val="accent1">
                    <a:lumMod val="50000"/>
                  </a:schemeClr>
                </a:solidFill>
                <a:latin typeface="PT Sans Narrow" charset="-52"/>
                <a:ea typeface="PT Sans Narrow" charset="-52"/>
                <a:cs typeface="PT Sans Narrow" charset="-52"/>
              </a:rPr>
              <a:t>Percentage of Interactions Across United States</a:t>
            </a:r>
            <a:endParaRPr lang="en-US" b="1" dirty="0">
              <a:solidFill>
                <a:schemeClr val="accent1">
                  <a:lumMod val="50000"/>
                </a:schemeClr>
              </a:solidFill>
              <a:latin typeface="PT Sans Narrow" charset="-52"/>
              <a:ea typeface="PT Sans Narrow" charset="-52"/>
              <a:cs typeface="PT Sans Narrow" charset="-52"/>
            </a:endParaRPr>
          </a:p>
        </p:txBody>
      </p:sp>
      <p:sp>
        <p:nvSpPr>
          <p:cNvPr id="19" name="TextBox 18"/>
          <p:cNvSpPr txBox="1"/>
          <p:nvPr/>
        </p:nvSpPr>
        <p:spPr>
          <a:xfrm>
            <a:off x="201708" y="1779373"/>
            <a:ext cx="7433093" cy="1815882"/>
          </a:xfrm>
          <a:prstGeom prst="rect">
            <a:avLst/>
          </a:prstGeom>
          <a:noFill/>
        </p:spPr>
        <p:txBody>
          <a:bodyPr wrap="square" rtlCol="0">
            <a:spAutoFit/>
          </a:bodyPr>
          <a:lstStyle/>
          <a:p>
            <a:r>
              <a:rPr lang="en-US" sz="1400" b="1" dirty="0" smtClean="0">
                <a:solidFill>
                  <a:schemeClr val="accent1">
                    <a:lumMod val="50000"/>
                  </a:schemeClr>
                </a:solidFill>
                <a:latin typeface="PT Sans Narrow" charset="-52"/>
                <a:ea typeface="PT Sans Narrow" charset="-52"/>
                <a:cs typeface="PT Sans Narrow" charset="-52"/>
              </a:rPr>
              <a:t>Insights:</a:t>
            </a:r>
          </a:p>
          <a:p>
            <a:r>
              <a:rPr lang="en-US" sz="1200" b="1" dirty="0" smtClean="0">
                <a:solidFill>
                  <a:schemeClr val="tx1">
                    <a:lumMod val="50000"/>
                    <a:lumOff val="50000"/>
                  </a:schemeClr>
                </a:solidFill>
                <a:latin typeface="PT Sans Narrow" charset="-52"/>
                <a:ea typeface="PT Sans Narrow" charset="-52"/>
                <a:cs typeface="PT Sans Narrow" charset="-52"/>
              </a:rPr>
              <a:t>(1) 6% of the conversation came from Scandinavia with 94% positive sentiment from USA and only 16% positive sentiment from UK.</a:t>
            </a:r>
          </a:p>
          <a:p>
            <a:r>
              <a:rPr lang="en-US" sz="1200" b="1" dirty="0" smtClean="0">
                <a:solidFill>
                  <a:schemeClr val="tx1">
                    <a:lumMod val="50000"/>
                    <a:lumOff val="50000"/>
                  </a:schemeClr>
                </a:solidFill>
                <a:latin typeface="PT Sans Narrow" charset="-52"/>
                <a:ea typeface="PT Sans Narrow" charset="-52"/>
                <a:cs typeface="PT Sans Narrow" charset="-52"/>
              </a:rPr>
              <a:t>(2) Millennials had a 100% positive reaction to the goggles, while parents, purchasers of Happy Meals, had just 67% positive sentiment.</a:t>
            </a:r>
            <a:endParaRPr lang="en-US" sz="1200" b="1" dirty="0">
              <a:solidFill>
                <a:schemeClr val="tx1">
                  <a:lumMod val="50000"/>
                  <a:lumOff val="50000"/>
                </a:schemeClr>
              </a:solidFill>
              <a:latin typeface="PT Sans Narrow" charset="-52"/>
              <a:ea typeface="PT Sans Narrow" charset="-52"/>
              <a:cs typeface="PT Sans Narrow" charset="-52"/>
            </a:endParaRPr>
          </a:p>
          <a:p>
            <a:r>
              <a:rPr lang="en-US" sz="1400" b="1" dirty="0" smtClean="0">
                <a:solidFill>
                  <a:schemeClr val="accent1">
                    <a:lumMod val="50000"/>
                  </a:schemeClr>
                </a:solidFill>
                <a:latin typeface="PT Sans Narrow" charset="-52"/>
                <a:ea typeface="PT Sans Narrow" charset="-52"/>
                <a:cs typeface="PT Sans Narrow" charset="-52"/>
              </a:rPr>
              <a:t>Recommendations:</a:t>
            </a:r>
          </a:p>
          <a:p>
            <a:r>
              <a:rPr lang="en-US" sz="1200" b="1" dirty="0" smtClean="0">
                <a:solidFill>
                  <a:schemeClr val="tx1">
                    <a:lumMod val="50000"/>
                    <a:lumOff val="50000"/>
                  </a:schemeClr>
                </a:solidFill>
                <a:latin typeface="PT Sans Narrow" charset="-52"/>
                <a:ea typeface="PT Sans Narrow" charset="-52"/>
                <a:cs typeface="PT Sans Narrow" charset="-52"/>
              </a:rPr>
              <a:t>(1) When considering rolling out the Happy Goggles to new markets, the USA should be considered if the trend of positive sentiment continues.</a:t>
            </a:r>
          </a:p>
          <a:p>
            <a:r>
              <a:rPr lang="en-US" sz="1200" b="1" dirty="0" smtClean="0">
                <a:solidFill>
                  <a:schemeClr val="tx1">
                    <a:lumMod val="50000"/>
                    <a:lumOff val="50000"/>
                  </a:schemeClr>
                </a:solidFill>
                <a:latin typeface="PT Sans Narrow" charset="-52"/>
                <a:ea typeface="PT Sans Narrow" charset="-52"/>
                <a:cs typeface="PT Sans Narrow" charset="-52"/>
              </a:rPr>
              <a:t>(2) Because of the positive sentiment from millennials, McDonald’s could consider introducing the goggles as packaging for meals often purchased by millennials if volume from millennials continues to manifest in the data.</a:t>
            </a:r>
            <a:endParaRPr lang="en-US" sz="1200" b="1" dirty="0">
              <a:solidFill>
                <a:schemeClr val="tx1">
                  <a:lumMod val="50000"/>
                  <a:lumOff val="50000"/>
                </a:schemeClr>
              </a:solidFill>
              <a:latin typeface="PT Sans Narrow" charset="-52"/>
              <a:ea typeface="PT Sans Narrow" charset="-52"/>
              <a:cs typeface="PT Sans Narrow" charset="-52"/>
            </a:endParaRPr>
          </a:p>
        </p:txBody>
      </p:sp>
      <p:sp>
        <p:nvSpPr>
          <p:cNvPr id="20" name="Right Arrow 19"/>
          <p:cNvSpPr/>
          <p:nvPr/>
        </p:nvSpPr>
        <p:spPr>
          <a:xfrm>
            <a:off x="3423242" y="5793612"/>
            <a:ext cx="879009" cy="4530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7631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11522</TotalTime>
  <Words>269</Words>
  <Application>Microsoft Macintosh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Lato</vt:lpstr>
      <vt:lpstr>PT Sans Narrow</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Kelley</dc:creator>
  <cp:lastModifiedBy>Jack Chase</cp:lastModifiedBy>
  <cp:revision>134</cp:revision>
  <cp:lastPrinted>2016-03-13T23:59:51Z</cp:lastPrinted>
  <dcterms:created xsi:type="dcterms:W3CDTF">2016-03-01T15:00:10Z</dcterms:created>
  <dcterms:modified xsi:type="dcterms:W3CDTF">2016-03-14T00:07:57Z</dcterms:modified>
</cp:coreProperties>
</file>