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E98D3"/>
    <a:srgbClr val="125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71"/>
    <p:restoredTop sz="94494"/>
  </p:normalViewPr>
  <p:slideViewPr>
    <p:cSldViewPr snapToGrid="0" snapToObjects="1">
      <p:cViewPr>
        <p:scale>
          <a:sx n="105" d="100"/>
          <a:sy n="105" d="100"/>
        </p:scale>
        <p:origin x="-120" y="144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3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1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theonion.com/article/area-dog-will-never-live-up-to-dog-on-purina-bag-17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-498653" y="873410"/>
            <a:ext cx="9088380" cy="271645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7196" y="2085759"/>
            <a:ext cx="2763898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 smtClean="0">
                <a:solidFill>
                  <a:srgbClr val="595959"/>
                </a:solidFill>
                <a:latin typeface="Lato Regular"/>
                <a:cs typeface="Lato Regular"/>
              </a:rPr>
              <a:t>Facebook Data</a:t>
            </a:r>
            <a:r>
              <a:rPr lang="en-US" sz="3200" baseline="30000" dirty="0">
                <a:solidFill>
                  <a:srgbClr val="595959"/>
                </a:solidFill>
                <a:latin typeface="Lato Regular"/>
                <a:cs typeface="Lato Regular"/>
              </a:rPr>
              <a:t> </a:t>
            </a:r>
            <a:r>
              <a:rPr lang="en-US" sz="3200" baseline="30000" dirty="0" smtClean="0">
                <a:solidFill>
                  <a:srgbClr val="595959"/>
                </a:solidFill>
                <a:latin typeface="Lato Regular"/>
                <a:cs typeface="Lato Regular"/>
              </a:rPr>
              <a:t>Insights</a:t>
            </a:r>
            <a:endParaRPr lang="en-US" sz="3200" baseline="30000" dirty="0">
              <a:solidFill>
                <a:srgbClr val="595959"/>
              </a:solidFill>
              <a:latin typeface="Lato Regular"/>
              <a:cs typeface="Lato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193" y="2472972"/>
            <a:ext cx="276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</a:rPr>
              <a:t>Listen to the what the world’s largest focus group, Facebook’s 1.5 Billion users, have to say about </a:t>
            </a:r>
            <a:r>
              <a:rPr lang="en-US" sz="1200" dirty="0" smtClean="0">
                <a:solidFill>
                  <a:srgbClr val="595959"/>
                </a:solidFill>
              </a:rPr>
              <a:t>Purina and </a:t>
            </a:r>
            <a:r>
              <a:rPr lang="en-US" sz="1200" dirty="0" smtClean="0">
                <a:solidFill>
                  <a:srgbClr val="595959"/>
                </a:solidFill>
              </a:rPr>
              <a:t>the </a:t>
            </a:r>
            <a:r>
              <a:rPr lang="en-US" sz="1200" dirty="0" smtClean="0">
                <a:solidFill>
                  <a:srgbClr val="595959"/>
                </a:solidFill>
              </a:rPr>
              <a:t>animal food industry</a:t>
            </a:r>
            <a:r>
              <a:rPr lang="en-US" sz="1200" dirty="0" smtClean="0">
                <a:solidFill>
                  <a:srgbClr val="595959"/>
                </a:solidFill>
              </a:rPr>
              <a:t>. 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541" y="4019110"/>
            <a:ext cx="363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  <a:latin typeface="Calibri"/>
                <a:cs typeface="Calibri"/>
              </a:rPr>
              <a:t>INTRODUCING FACEBOOK TOPIC DATA</a:t>
            </a:r>
            <a:endParaRPr lang="en-US" sz="2400" b="1" dirty="0">
              <a:solidFill>
                <a:srgbClr val="12537F"/>
              </a:solidFill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85" y="4319114"/>
            <a:ext cx="6675161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Anonymous &amp; aggregated Insights about specific activities, events, brand names, and other subjects that people are sharing on Facebook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3216" y="1185787"/>
            <a:ext cx="3666327" cy="18974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2" y="1144924"/>
            <a:ext cx="2420746" cy="631964"/>
          </a:xfrm>
          <a:prstGeom prst="rect">
            <a:avLst/>
          </a:prstGeom>
        </p:spPr>
      </p:pic>
      <p:sp>
        <p:nvSpPr>
          <p:cNvPr id="13" name="Shape 241"/>
          <p:cNvSpPr>
            <a:spLocks noGrp="1"/>
          </p:cNvSpPr>
          <p:nvPr/>
        </p:nvSpPr>
        <p:spPr>
          <a:xfrm>
            <a:off x="-7207097" y="9769106"/>
            <a:ext cx="259502" cy="38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ctr" defTabSz="546100">
              <a:defRPr sz="1300">
                <a:solidFill>
                  <a:srgbClr val="F186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300">
                <a:solidFill>
                  <a:srgbClr val="F18600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300">
              <a:solidFill>
                <a:srgbClr val="F18600"/>
              </a:solidFill>
            </a:endParaRPr>
          </a:p>
        </p:txBody>
      </p:sp>
      <p:grpSp>
        <p:nvGrpSpPr>
          <p:cNvPr id="47" name="Group 273"/>
          <p:cNvGrpSpPr/>
          <p:nvPr/>
        </p:nvGrpSpPr>
        <p:grpSpPr>
          <a:xfrm>
            <a:off x="-366911" y="4972510"/>
            <a:ext cx="8187727" cy="3200168"/>
            <a:chOff x="-1470585" y="-441698"/>
            <a:chExt cx="25443582" cy="9944602"/>
          </a:xfrm>
        </p:grpSpPr>
        <p:pic>
          <p:nvPicPr>
            <p:cNvPr id="48" name="facebook_post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51483" y="2255025"/>
              <a:ext cx="10858308" cy="4256579"/>
            </a:xfrm>
            <a:prstGeom prst="rect">
              <a:avLst/>
            </a:prstGeom>
            <a:ln w="25400" cap="flat">
              <a:solidFill>
                <a:srgbClr val="A6AAA9"/>
              </a:solidFill>
              <a:prstDash val="solid"/>
              <a:miter lim="400000"/>
            </a:ln>
            <a:effectLst>
              <a:outerShdw blurRad="279400" dist="84648" dir="5400000" rotWithShape="0">
                <a:srgbClr val="A6AAA9">
                  <a:alpha val="56069"/>
                </a:srgbClr>
              </a:outerShdw>
            </a:effectLst>
          </p:spPr>
        </p:pic>
        <p:sp>
          <p:nvSpPr>
            <p:cNvPr id="49" name="Shape 243"/>
            <p:cNvSpPr/>
            <p:nvPr/>
          </p:nvSpPr>
          <p:spPr>
            <a:xfrm>
              <a:off x="17219837" y="1130274"/>
              <a:ext cx="1962849" cy="36523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12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b="1">
                  <a:solidFill>
                    <a:srgbClr val="FFFFFF"/>
                  </a:solidFill>
                </a:rPr>
                <a:t>CONTENT</a:t>
              </a:r>
            </a:p>
          </p:txBody>
        </p:sp>
        <p:sp>
          <p:nvSpPr>
            <p:cNvPr id="50" name="Shape 244"/>
            <p:cNvSpPr/>
            <p:nvPr/>
          </p:nvSpPr>
          <p:spPr>
            <a:xfrm>
              <a:off x="14913627" y="197626"/>
              <a:ext cx="6874052" cy="20573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lvl="0" algn="l" defTabSz="82550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Gender:  </a:t>
              </a:r>
              <a:r>
                <a:rPr lang="en-US" sz="1200" dirty="0" smtClean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Male</a:t>
              </a:r>
              <a:endParaRPr sz="12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Open Sans Light"/>
              </a:endParaRPr>
            </a:p>
            <a:p>
              <a:pPr lvl="0" algn="l" defTabSz="82550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Age Range:  </a:t>
              </a:r>
              <a:r>
                <a:rPr lang="en-US" sz="1200" dirty="0" smtClean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2</a:t>
              </a:r>
              <a:r>
                <a:rPr sz="1200" dirty="0" smtClean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5-</a:t>
              </a:r>
              <a:r>
                <a:rPr lang="en-US" sz="1200" dirty="0" smtClean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3</a:t>
              </a:r>
              <a:r>
                <a:rPr sz="1200" dirty="0" smtClean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4</a:t>
              </a:r>
              <a:endParaRPr sz="12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Open Sans Light"/>
              </a:endParaRPr>
            </a:p>
            <a:p>
              <a:pPr lvl="0" algn="l" defTabSz="82550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Region: </a:t>
              </a:r>
              <a:r>
                <a:rPr lang="en-US" sz="1200" dirty="0" smtClean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Texas</a:t>
              </a:r>
              <a:endParaRPr sz="12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Open Sans Light"/>
              </a:endParaRPr>
            </a:p>
          </p:txBody>
        </p:sp>
        <p:sp>
          <p:nvSpPr>
            <p:cNvPr id="51" name="Shape 245"/>
            <p:cNvSpPr/>
            <p:nvPr/>
          </p:nvSpPr>
          <p:spPr>
            <a:xfrm>
              <a:off x="20162559" y="4564693"/>
              <a:ext cx="1962850" cy="3652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12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b="1">
                  <a:solidFill>
                    <a:srgbClr val="FFFFFF"/>
                  </a:solidFill>
                </a:rPr>
                <a:t>CONTENT</a:t>
              </a:r>
            </a:p>
          </p:txBody>
        </p:sp>
        <p:sp>
          <p:nvSpPr>
            <p:cNvPr id="52" name="Shape 246"/>
            <p:cNvSpPr/>
            <p:nvPr/>
          </p:nvSpPr>
          <p:spPr>
            <a:xfrm>
              <a:off x="20170025" y="3909956"/>
              <a:ext cx="3802972" cy="18017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lvl="0" algn="l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Negative</a:t>
              </a:r>
            </a:p>
            <a:p>
              <a:pPr lvl="0" algn="l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Neutral</a:t>
              </a:r>
            </a:p>
            <a:p>
              <a:pPr lvl="0" algn="l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Positive</a:t>
              </a:r>
            </a:p>
          </p:txBody>
        </p:sp>
        <p:sp>
          <p:nvSpPr>
            <p:cNvPr id="53" name="Shape 247"/>
            <p:cNvSpPr/>
            <p:nvPr/>
          </p:nvSpPr>
          <p:spPr>
            <a:xfrm>
              <a:off x="14869792" y="-441698"/>
              <a:ext cx="6055349" cy="66889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2800" b="1">
                  <a:solidFill>
                    <a:srgbClr val="53585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0" b="1" dirty="0">
                  <a:solidFill>
                    <a:srgbClr val="53585F"/>
                  </a:solidFill>
                </a:rPr>
                <a:t>DEMOGRAPHICS</a:t>
              </a:r>
            </a:p>
          </p:txBody>
        </p:sp>
        <p:sp>
          <p:nvSpPr>
            <p:cNvPr id="54" name="Shape 248"/>
            <p:cNvSpPr/>
            <p:nvPr/>
          </p:nvSpPr>
          <p:spPr>
            <a:xfrm>
              <a:off x="19633334" y="3106832"/>
              <a:ext cx="4071790" cy="88866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2800" b="1">
                  <a:solidFill>
                    <a:srgbClr val="53585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b="1" dirty="0">
                  <a:solidFill>
                    <a:srgbClr val="53585F"/>
                  </a:solidFill>
                </a:rPr>
                <a:t>SENTIMENT</a:t>
              </a:r>
            </a:p>
          </p:txBody>
        </p:sp>
        <p:sp>
          <p:nvSpPr>
            <p:cNvPr id="55" name="Shape 249"/>
            <p:cNvSpPr/>
            <p:nvPr/>
          </p:nvSpPr>
          <p:spPr>
            <a:xfrm>
              <a:off x="853687" y="6684963"/>
              <a:ext cx="8265294" cy="28179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lvl="0" algn="r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0626F"/>
                  </a:solidFill>
                  <a:latin typeface="+mn-lt"/>
                  <a:ea typeface="+mn-ea"/>
                  <a:cs typeface="+mn-cs"/>
                  <a:sym typeface="Open Sans Light"/>
                </a:rPr>
                <a:t>Automatic classification </a:t>
              </a:r>
            </a:p>
            <a:p>
              <a:pPr lvl="0" algn="r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0626F"/>
                  </a:solidFill>
                  <a:latin typeface="+mn-lt"/>
                  <a:ea typeface="+mn-ea"/>
                  <a:cs typeface="+mn-cs"/>
                  <a:sym typeface="Open Sans Light"/>
                </a:rPr>
                <a:t>of related topics </a:t>
              </a:r>
              <a:r>
                <a:rPr sz="1200" dirty="0" smtClean="0">
                  <a:solidFill>
                    <a:srgbClr val="50626F"/>
                  </a:solidFill>
                  <a:latin typeface="+mn-lt"/>
                  <a:ea typeface="+mn-ea"/>
                  <a:cs typeface="+mn-cs"/>
                  <a:sym typeface="Open Sans Light"/>
                </a:rPr>
                <a:t>e.g.</a:t>
              </a:r>
              <a:r>
                <a:rPr lang="en-US" sz="1200" dirty="0" smtClean="0">
                  <a:solidFill>
                    <a:srgbClr val="50626F"/>
                  </a:solidFill>
                  <a:latin typeface="+mn-lt"/>
                  <a:ea typeface="+mn-ea"/>
                  <a:cs typeface="+mn-cs"/>
                  <a:sym typeface="Open Sans Light"/>
                </a:rPr>
                <a:t> </a:t>
              </a:r>
              <a:r>
                <a:rPr lang="en-US" sz="1200" dirty="0" smtClean="0">
                  <a:solidFill>
                    <a:srgbClr val="50626F"/>
                  </a:solidFill>
                  <a:sym typeface="Open Sans Light"/>
                </a:rPr>
                <a:t>Purina</a:t>
              </a:r>
              <a:endParaRPr sz="1200" dirty="0">
                <a:solidFill>
                  <a:srgbClr val="50626F"/>
                </a:solidFill>
                <a:latin typeface="+mn-lt"/>
                <a:ea typeface="+mn-ea"/>
                <a:cs typeface="+mn-cs"/>
                <a:sym typeface="Open Sans Light"/>
              </a:endParaRPr>
            </a:p>
          </p:txBody>
        </p:sp>
        <p:sp>
          <p:nvSpPr>
            <p:cNvPr id="56" name="Shape 250"/>
            <p:cNvSpPr/>
            <p:nvPr/>
          </p:nvSpPr>
          <p:spPr>
            <a:xfrm>
              <a:off x="5199346" y="6580032"/>
              <a:ext cx="6097021" cy="114366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2800" b="1">
                  <a:solidFill>
                    <a:srgbClr val="50626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0" b="1" dirty="0">
                  <a:solidFill>
                    <a:srgbClr val="50626F"/>
                  </a:solidFill>
                </a:rPr>
                <a:t>TOPIC ANALYSIS</a:t>
              </a:r>
            </a:p>
          </p:txBody>
        </p:sp>
        <p:sp>
          <p:nvSpPr>
            <p:cNvPr id="57" name="Shape 251"/>
            <p:cNvSpPr/>
            <p:nvPr/>
          </p:nvSpPr>
          <p:spPr>
            <a:xfrm>
              <a:off x="1825410" y="4186688"/>
              <a:ext cx="1962849" cy="36523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12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b="1">
                  <a:solidFill>
                    <a:srgbClr val="FFFFFF"/>
                  </a:solidFill>
                </a:rPr>
                <a:t>CONTENT</a:t>
              </a:r>
            </a:p>
          </p:txBody>
        </p:sp>
        <p:sp>
          <p:nvSpPr>
            <p:cNvPr id="58" name="Shape 252"/>
            <p:cNvSpPr/>
            <p:nvPr/>
          </p:nvSpPr>
          <p:spPr>
            <a:xfrm>
              <a:off x="2466990" y="3062188"/>
              <a:ext cx="3320169" cy="5903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2800" b="1">
                  <a:solidFill>
                    <a:srgbClr val="53585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0" b="1" dirty="0">
                  <a:solidFill>
                    <a:srgbClr val="53585F"/>
                  </a:solidFill>
                </a:rPr>
                <a:t>LINKS</a:t>
              </a:r>
            </a:p>
          </p:txBody>
        </p:sp>
        <p:sp>
          <p:nvSpPr>
            <p:cNvPr id="59" name="Shape 253"/>
            <p:cNvSpPr/>
            <p:nvPr/>
          </p:nvSpPr>
          <p:spPr>
            <a:xfrm>
              <a:off x="-1470585" y="3494376"/>
              <a:ext cx="5513147" cy="2372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lvl="0" algn="r" defTabSz="825500">
                <a:defRPr sz="1800">
                  <a:solidFill>
                    <a:srgbClr val="000000"/>
                  </a:solidFill>
                </a:defRPr>
              </a:pPr>
              <a:r>
                <a:rPr sz="11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Analyze </a:t>
              </a:r>
            </a:p>
            <a:p>
              <a:pPr lvl="0" algn="r" defTabSz="825500">
                <a:defRPr sz="1800">
                  <a:solidFill>
                    <a:srgbClr val="000000"/>
                  </a:solidFill>
                </a:defRPr>
              </a:pPr>
              <a:r>
                <a:rPr sz="11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URLs shared </a:t>
              </a:r>
            </a:p>
            <a:p>
              <a:pPr lvl="0" algn="r" defTabSz="825500">
                <a:defRPr sz="1800">
                  <a:solidFill>
                    <a:srgbClr val="000000"/>
                  </a:solidFill>
                </a:defRPr>
              </a:pPr>
              <a:r>
                <a:rPr sz="11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across Facebook</a:t>
              </a:r>
            </a:p>
          </p:txBody>
        </p:sp>
        <p:sp>
          <p:nvSpPr>
            <p:cNvPr id="60" name="Shape 254"/>
            <p:cNvSpPr/>
            <p:nvPr/>
          </p:nvSpPr>
          <p:spPr>
            <a:xfrm>
              <a:off x="14833189" y="6735305"/>
              <a:ext cx="7292219" cy="23729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algn="l" defTabSz="825500">
                <a:lnSpc>
                  <a:spcPct val="110000"/>
                </a:lnSpc>
                <a:defRPr sz="28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Engagement </a:t>
              </a:r>
              <a:r>
                <a:rPr sz="1200" dirty="0" smtClean="0">
                  <a:solidFill>
                    <a:srgbClr val="53585F"/>
                  </a:solidFill>
                </a:rPr>
                <a:t>and</a:t>
              </a:r>
              <a:r>
                <a:rPr lang="en-US" sz="1200" dirty="0" smtClean="0">
                  <a:solidFill>
                    <a:srgbClr val="53585F"/>
                  </a:solidFill>
                </a:rPr>
                <a:t> </a:t>
              </a:r>
              <a:r>
                <a:rPr sz="1200" dirty="0" smtClean="0">
                  <a:solidFill>
                    <a:srgbClr val="53585F"/>
                  </a:solidFill>
                </a:rPr>
                <a:t>Demographics </a:t>
              </a:r>
              <a:r>
                <a:rPr sz="1200" dirty="0">
                  <a:solidFill>
                    <a:srgbClr val="53585F"/>
                  </a:solidFill>
                </a:rPr>
                <a:t>around Likes, Comments and Shares</a:t>
              </a:r>
            </a:p>
          </p:txBody>
        </p:sp>
        <p:sp>
          <p:nvSpPr>
            <p:cNvPr id="61" name="Shape 255"/>
            <p:cNvSpPr/>
            <p:nvPr/>
          </p:nvSpPr>
          <p:spPr>
            <a:xfrm>
              <a:off x="14832266" y="6511605"/>
              <a:ext cx="6063947" cy="8316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 algn="l">
                <a:defRPr sz="2800" b="1">
                  <a:solidFill>
                    <a:srgbClr val="53585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0" b="1" dirty="0">
                  <a:solidFill>
                    <a:srgbClr val="53585F"/>
                  </a:solidFill>
                </a:rPr>
                <a:t>ENGAGEMENT</a:t>
              </a:r>
            </a:p>
          </p:txBody>
        </p:sp>
        <p:sp>
          <p:nvSpPr>
            <p:cNvPr id="62" name="Shape 256"/>
            <p:cNvSpPr/>
            <p:nvPr/>
          </p:nvSpPr>
          <p:spPr>
            <a:xfrm>
              <a:off x="6782012" y="4181898"/>
              <a:ext cx="10500035" cy="11375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>
                <a:defRPr sz="2800">
                  <a:solidFill>
                    <a:srgbClr val="53585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000" dirty="0">
                <a:solidFill>
                  <a:srgbClr val="53585F"/>
                </a:solidFill>
              </a:endParaRPr>
            </a:p>
          </p:txBody>
        </p:sp>
        <p:sp>
          <p:nvSpPr>
            <p:cNvPr id="63" name="Shape 257"/>
            <p:cNvSpPr/>
            <p:nvPr/>
          </p:nvSpPr>
          <p:spPr>
            <a:xfrm>
              <a:off x="5664858" y="1113609"/>
              <a:ext cx="1962849" cy="36523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12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b="1">
                  <a:solidFill>
                    <a:srgbClr val="FFFFFF"/>
                  </a:solidFill>
                </a:rPr>
                <a:t>CONTENT</a:t>
              </a:r>
            </a:p>
          </p:txBody>
        </p:sp>
        <p:sp>
          <p:nvSpPr>
            <p:cNvPr id="64" name="Shape 258"/>
            <p:cNvSpPr/>
            <p:nvPr/>
          </p:nvSpPr>
          <p:spPr>
            <a:xfrm>
              <a:off x="3397241" y="-256558"/>
              <a:ext cx="5611028" cy="23729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algn="r" defTabSz="825500">
                <a:lnSpc>
                  <a:spcPct val="110000"/>
                </a:lnSpc>
                <a:defRPr sz="2800">
                  <a:solidFill>
                    <a:srgbClr val="50626F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0626F"/>
                  </a:solidFill>
                </a:rPr>
                <a:t>Privacy-safe aggregate analysis of </a:t>
              </a:r>
              <a:r>
                <a:rPr sz="1200" dirty="0" smtClean="0">
                  <a:solidFill>
                    <a:srgbClr val="50626F"/>
                  </a:solidFill>
                </a:rPr>
                <a:t>text</a:t>
              </a:r>
              <a:r>
                <a:rPr lang="en-US" sz="1200" dirty="0" smtClean="0">
                  <a:solidFill>
                    <a:srgbClr val="50626F"/>
                  </a:solidFill>
                </a:rPr>
                <a:t> e.g. </a:t>
              </a:r>
              <a:r>
                <a:rPr lang="en-US" sz="1200" dirty="0" smtClean="0">
                  <a:solidFill>
                    <a:srgbClr val="50626F"/>
                  </a:solidFill>
                </a:rPr>
                <a:t>Serious Ailment</a:t>
              </a:r>
              <a:endParaRPr sz="1200" dirty="0">
                <a:solidFill>
                  <a:srgbClr val="50626F"/>
                </a:solidFill>
              </a:endParaRPr>
            </a:p>
          </p:txBody>
        </p:sp>
        <p:sp>
          <p:nvSpPr>
            <p:cNvPr id="65" name="Shape 259"/>
            <p:cNvSpPr/>
            <p:nvPr/>
          </p:nvSpPr>
          <p:spPr>
            <a:xfrm>
              <a:off x="5390704" y="-403879"/>
              <a:ext cx="5192044" cy="5903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2800" b="1">
                  <a:solidFill>
                    <a:srgbClr val="50626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0" b="1" dirty="0">
                  <a:solidFill>
                    <a:srgbClr val="50626F"/>
                  </a:solidFill>
                </a:rPr>
                <a:t>TEXT ANALYSIS</a:t>
              </a:r>
            </a:p>
          </p:txBody>
        </p:sp>
        <p:pic>
          <p:nvPicPr>
            <p:cNvPr id="66" name="copy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317370" y="0"/>
              <a:ext cx="2113378" cy="21133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67" name="facebook_ok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543607" y="6715005"/>
              <a:ext cx="2113378" cy="211337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68" name="user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92807" y="0"/>
              <a:ext cx="2113378" cy="21133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69" name="convesration_icon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355470" y="6727705"/>
              <a:ext cx="2113378" cy="211337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70" name="sentiment.pn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7677665" y="3436628"/>
              <a:ext cx="2113377" cy="211337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71" name="Group 267"/>
            <p:cNvGrpSpPr/>
            <p:nvPr/>
          </p:nvGrpSpPr>
          <p:grpSpPr>
            <a:xfrm>
              <a:off x="10374058" y="2162271"/>
              <a:ext cx="3187975" cy="1016891"/>
              <a:chOff x="389446" y="0"/>
              <a:chExt cx="3187973" cy="1016890"/>
            </a:xfrm>
          </p:grpSpPr>
          <p:sp>
            <p:nvSpPr>
              <p:cNvPr id="77" name="Shape 265"/>
              <p:cNvSpPr/>
              <p:nvPr/>
            </p:nvSpPr>
            <p:spPr>
              <a:xfrm flipH="1">
                <a:off x="389446" y="2730"/>
                <a:ext cx="1" cy="1014161"/>
              </a:xfrm>
              <a:prstGeom prst="line">
                <a:avLst/>
              </a:prstGeom>
              <a:noFill/>
              <a:ln w="50800" cap="rnd">
                <a:solidFill>
                  <a:srgbClr val="EE742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8" name="Shape 266"/>
              <p:cNvSpPr/>
              <p:nvPr/>
            </p:nvSpPr>
            <p:spPr>
              <a:xfrm flipH="1">
                <a:off x="3577420" y="-1"/>
                <a:ext cx="1" cy="1014161"/>
              </a:xfrm>
              <a:prstGeom prst="line">
                <a:avLst/>
              </a:prstGeom>
              <a:noFill/>
              <a:ln w="50800" cap="rnd">
                <a:solidFill>
                  <a:srgbClr val="EE742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72" name="Shape 268"/>
            <p:cNvSpPr/>
            <p:nvPr/>
          </p:nvSpPr>
          <p:spPr>
            <a:xfrm flipH="1">
              <a:off x="10404904" y="5649099"/>
              <a:ext cx="1" cy="1014160"/>
            </a:xfrm>
            <a:prstGeom prst="line">
              <a:avLst/>
            </a:prstGeom>
            <a:noFill/>
            <a:ln w="50800" cap="rnd">
              <a:solidFill>
                <a:srgbClr val="EE742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" name="Shape 269"/>
            <p:cNvSpPr/>
            <p:nvPr/>
          </p:nvSpPr>
          <p:spPr>
            <a:xfrm flipH="1">
              <a:off x="13592879" y="5646368"/>
              <a:ext cx="1" cy="1014160"/>
            </a:xfrm>
            <a:prstGeom prst="line">
              <a:avLst/>
            </a:prstGeom>
            <a:noFill/>
            <a:ln w="50800" cap="rnd">
              <a:solidFill>
                <a:srgbClr val="EE742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" name="Shape 270"/>
            <p:cNvSpPr/>
            <p:nvPr/>
          </p:nvSpPr>
          <p:spPr>
            <a:xfrm flipH="1" flipV="1">
              <a:off x="6454832" y="4486591"/>
              <a:ext cx="1001474" cy="21335"/>
            </a:xfrm>
            <a:prstGeom prst="line">
              <a:avLst/>
            </a:prstGeom>
            <a:noFill/>
            <a:ln w="50800" cap="rnd">
              <a:solidFill>
                <a:srgbClr val="EE742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" name="Shape 271"/>
            <p:cNvSpPr/>
            <p:nvPr/>
          </p:nvSpPr>
          <p:spPr>
            <a:xfrm flipH="1" flipV="1">
              <a:off x="16607752" y="4486591"/>
              <a:ext cx="1001473" cy="21335"/>
            </a:xfrm>
            <a:prstGeom prst="line">
              <a:avLst/>
            </a:prstGeom>
            <a:noFill/>
            <a:ln w="50800" cap="rnd">
              <a:solidFill>
                <a:srgbClr val="EE742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76" name="link.png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245765" y="3425776"/>
              <a:ext cx="2102519" cy="210251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3" name="TextBox 2"/>
          <p:cNvSpPr txBox="1"/>
          <p:nvPr/>
        </p:nvSpPr>
        <p:spPr>
          <a:xfrm>
            <a:off x="2288769" y="6460381"/>
            <a:ext cx="3358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Purina took my dog from me one year ago today… RIP Skip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04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498653" y="873409"/>
            <a:ext cx="9088380" cy="3289661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046" y="1066896"/>
            <a:ext cx="610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</a:rPr>
              <a:t>MAKE BETTER DECISIONS WITH INSIGHTS FROM 1.49 BILLION PEOPLE</a:t>
            </a:r>
            <a:endParaRPr lang="en-US" sz="2400" b="1" baseline="30000" dirty="0">
              <a:solidFill>
                <a:srgbClr val="12537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8765" y="1296340"/>
            <a:ext cx="6773948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Example: Analysis of automotive brand</a:t>
            </a:r>
          </a:p>
        </p:txBody>
      </p:sp>
      <p:pic>
        <p:nvPicPr>
          <p:cNvPr id="18" name="Picture 17" descr="Chart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74" y="1644477"/>
            <a:ext cx="7065818" cy="216705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4081" y="4648398"/>
            <a:ext cx="3343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</a:rPr>
              <a:t>PAGES VS TOPIC DATA COMPARISON</a:t>
            </a:r>
            <a:endParaRPr lang="en-US" sz="2400" b="1" baseline="30000" dirty="0">
              <a:solidFill>
                <a:srgbClr val="1253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0209" y="5142184"/>
            <a:ext cx="30217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2537F"/>
                </a:solidFill>
                <a:latin typeface="Calibri"/>
                <a:cs typeface="Calibri"/>
              </a:rPr>
              <a:t>Topic data expands your insights.</a:t>
            </a:r>
          </a:p>
          <a:p>
            <a:endParaRPr lang="en-US" sz="1600" dirty="0">
              <a:solidFill>
                <a:srgbClr val="12537F"/>
              </a:solidFill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2974" y="5644836"/>
            <a:ext cx="28830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audience that is engaging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brand across Facebook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driving brand recommendation, purchase, advocacy or churn.</a:t>
            </a: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 that goes viral on Facebook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your brand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Audience reaction to multi-channel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 campaigns.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rgbClr val="12537F"/>
                </a:solidFill>
              </a:rPr>
              <a:t>Comparison of volumes of engagement relating to an automotive brand across 7-day period.</a:t>
            </a:r>
            <a:endParaRPr lang="en-US" sz="1100" dirty="0">
              <a:solidFill>
                <a:srgbClr val="12537F"/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321" y="5600960"/>
            <a:ext cx="606991" cy="522381"/>
          </a:xfrm>
          <a:prstGeom prst="rect">
            <a:avLst/>
          </a:prstGeom>
        </p:spPr>
      </p:pic>
      <p:pic>
        <p:nvPicPr>
          <p:cNvPr id="11" name="Picture 10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321" y="6178482"/>
            <a:ext cx="606991" cy="522381"/>
          </a:xfrm>
          <a:prstGeom prst="rect">
            <a:avLst/>
          </a:prstGeom>
        </p:spPr>
      </p:pic>
      <p:pic>
        <p:nvPicPr>
          <p:cNvPr id="12" name="Picture 11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321" y="6714975"/>
            <a:ext cx="606991" cy="522381"/>
          </a:xfrm>
          <a:prstGeom prst="rect">
            <a:avLst/>
          </a:prstGeom>
        </p:spPr>
      </p:pic>
      <p:pic>
        <p:nvPicPr>
          <p:cNvPr id="15" name="Picture 14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209" y="7277544"/>
            <a:ext cx="606991" cy="5223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765424" y="6164370"/>
            <a:ext cx="25842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65424" y="6709527"/>
            <a:ext cx="25842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79536" y="7237356"/>
            <a:ext cx="25842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3240" y="5593762"/>
            <a:ext cx="1926513" cy="2972282"/>
            <a:chOff x="-400485" y="1279181"/>
            <a:chExt cx="3946891" cy="6089400"/>
          </a:xfrm>
        </p:grpSpPr>
        <p:sp>
          <p:nvSpPr>
            <p:cNvPr id="19" name="Shape 293"/>
            <p:cNvSpPr/>
            <p:nvPr/>
          </p:nvSpPr>
          <p:spPr>
            <a:xfrm>
              <a:off x="-250264" y="1279181"/>
              <a:ext cx="3276264" cy="44138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sz="1400" cap="all" dirty="0">
                  <a:solidFill>
                    <a:srgbClr val="FA7F36"/>
                  </a:solidFill>
                </a:rPr>
                <a:t>Facebook Pages</a:t>
              </a:r>
            </a:p>
          </p:txBody>
        </p:sp>
        <p:sp>
          <p:nvSpPr>
            <p:cNvPr id="20" name="Shape 294"/>
            <p:cNvSpPr/>
            <p:nvPr/>
          </p:nvSpPr>
          <p:spPr>
            <a:xfrm>
              <a:off x="-400485" y="1637021"/>
              <a:ext cx="3946891" cy="1431351"/>
            </a:xfrm>
            <a:prstGeom prst="rect">
              <a:avLst/>
            </a:prstGeom>
            <a:ln w="3175"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1148" tIns="41148" rIns="41148" bIns="41148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 b="1" dirty="0">
                  <a:solidFill>
                    <a:srgbClr val="4E98D3"/>
                  </a:solidFill>
                </a:rPr>
                <a:t>~1,000</a:t>
              </a:r>
            </a:p>
          </p:txBody>
        </p:sp>
        <p:sp>
          <p:nvSpPr>
            <p:cNvPr id="22" name="Shape 295"/>
            <p:cNvSpPr/>
            <p:nvPr/>
          </p:nvSpPr>
          <p:spPr>
            <a:xfrm>
              <a:off x="-275814" y="3128286"/>
              <a:ext cx="3359637" cy="13241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rgbClr val="50626F"/>
                  </a:solidFill>
                </a:rPr>
                <a:t>Posts and Engagement on your own Facebook Pages</a:t>
              </a:r>
            </a:p>
          </p:txBody>
        </p:sp>
        <p:sp>
          <p:nvSpPr>
            <p:cNvPr id="24" name="Shape 300"/>
            <p:cNvSpPr/>
            <p:nvPr/>
          </p:nvSpPr>
          <p:spPr>
            <a:xfrm flipH="1" flipV="1">
              <a:off x="1409178" y="4650862"/>
              <a:ext cx="0" cy="2717719"/>
            </a:xfrm>
            <a:prstGeom prst="line">
              <a:avLst/>
            </a:prstGeom>
            <a:ln w="50800" cap="rnd">
              <a:solidFill>
                <a:srgbClr val="FA7F36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lvl="0" defTabSz="825500">
                <a:defRPr sz="28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42252" y="5062883"/>
            <a:ext cx="1926513" cy="3503159"/>
            <a:chOff x="-400485" y="1481565"/>
            <a:chExt cx="3946891" cy="7177020"/>
          </a:xfrm>
        </p:grpSpPr>
        <p:sp>
          <p:nvSpPr>
            <p:cNvPr id="31" name="Shape 293"/>
            <p:cNvSpPr/>
            <p:nvPr/>
          </p:nvSpPr>
          <p:spPr>
            <a:xfrm>
              <a:off x="-342662" y="1481565"/>
              <a:ext cx="3484308" cy="44138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en-US" sz="1400" cap="all" dirty="0" smtClean="0">
                  <a:solidFill>
                    <a:srgbClr val="FA7F36"/>
                  </a:solidFill>
                </a:rPr>
                <a:t>TOPIC  DATA</a:t>
              </a:r>
              <a:endParaRPr sz="1400" cap="all" dirty="0">
                <a:solidFill>
                  <a:srgbClr val="FA7F36"/>
                </a:solidFill>
              </a:endParaRPr>
            </a:p>
          </p:txBody>
        </p:sp>
        <p:sp>
          <p:nvSpPr>
            <p:cNvPr id="32" name="Shape 294"/>
            <p:cNvSpPr/>
            <p:nvPr/>
          </p:nvSpPr>
          <p:spPr>
            <a:xfrm>
              <a:off x="-400485" y="1637021"/>
              <a:ext cx="3946891" cy="1431351"/>
            </a:xfrm>
            <a:prstGeom prst="rect">
              <a:avLst/>
            </a:prstGeom>
            <a:ln w="3175"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1148" tIns="41148" rIns="41148" bIns="41148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 b="1" dirty="0" smtClean="0">
                  <a:solidFill>
                    <a:srgbClr val="4E98D3"/>
                  </a:solidFill>
                </a:rPr>
                <a:t>~</a:t>
              </a:r>
              <a:r>
                <a:rPr lang="en-US" sz="4000" b="1" dirty="0" smtClean="0">
                  <a:solidFill>
                    <a:srgbClr val="4E98D3"/>
                  </a:solidFill>
                </a:rPr>
                <a:t>70</a:t>
              </a:r>
              <a:r>
                <a:rPr sz="4000" b="1" dirty="0" smtClean="0">
                  <a:solidFill>
                    <a:srgbClr val="4E98D3"/>
                  </a:solidFill>
                </a:rPr>
                <a:t>,000</a:t>
              </a:r>
              <a:endParaRPr sz="4000" b="1" dirty="0">
                <a:solidFill>
                  <a:srgbClr val="4E98D3"/>
                </a:solidFill>
              </a:endParaRPr>
            </a:p>
          </p:txBody>
        </p:sp>
        <p:sp>
          <p:nvSpPr>
            <p:cNvPr id="33" name="Shape 295"/>
            <p:cNvSpPr/>
            <p:nvPr/>
          </p:nvSpPr>
          <p:spPr>
            <a:xfrm>
              <a:off x="-275814" y="3128286"/>
              <a:ext cx="3359637" cy="132415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1400" dirty="0" smtClean="0">
                  <a:solidFill>
                    <a:srgbClr val="50626F"/>
                  </a:solidFill>
                </a:rPr>
                <a:t>Brand – related Post and Engagement across all of Facebook</a:t>
              </a:r>
              <a:endParaRPr sz="1400" dirty="0">
                <a:solidFill>
                  <a:srgbClr val="50626F"/>
                </a:solidFill>
              </a:endParaRPr>
            </a:p>
          </p:txBody>
        </p:sp>
        <p:sp>
          <p:nvSpPr>
            <p:cNvPr id="34" name="Shape 300"/>
            <p:cNvSpPr/>
            <p:nvPr/>
          </p:nvSpPr>
          <p:spPr>
            <a:xfrm flipH="1" flipV="1">
              <a:off x="1409178" y="4452440"/>
              <a:ext cx="0" cy="4206145"/>
            </a:xfrm>
            <a:prstGeom prst="line">
              <a:avLst/>
            </a:prstGeom>
            <a:ln w="50800" cap="rnd">
              <a:solidFill>
                <a:srgbClr val="FA7F36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lvl="0" defTabSz="825500">
                <a:defRPr sz="28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32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299191" y="960732"/>
            <a:ext cx="9088380" cy="2887067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1934" y="4286146"/>
            <a:ext cx="6776667" cy="526961"/>
            <a:chOff x="446046" y="1066896"/>
            <a:chExt cx="6776667" cy="526961"/>
          </a:xfrm>
        </p:grpSpPr>
        <p:sp>
          <p:nvSpPr>
            <p:cNvPr id="14" name="Rectangle 13"/>
            <p:cNvSpPr/>
            <p:nvPr/>
          </p:nvSpPr>
          <p:spPr>
            <a:xfrm>
              <a:off x="448765" y="1296340"/>
              <a:ext cx="6773948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Example: Analysis of automotive brand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46" y="1066896"/>
              <a:ext cx="3801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baseline="30000" dirty="0" smtClean="0">
                  <a:solidFill>
                    <a:srgbClr val="12537F"/>
                  </a:solidFill>
                </a:rPr>
                <a:t>HOW COMPANIES ARE USING TOPIC DATA</a:t>
              </a:r>
              <a:endParaRPr lang="en-US" sz="2400" b="1" baseline="30000" dirty="0">
                <a:solidFill>
                  <a:srgbClr val="12537F"/>
                </a:solidFill>
              </a:endParaRPr>
            </a:p>
          </p:txBody>
        </p:sp>
      </p:grpSp>
      <p:pic>
        <p:nvPicPr>
          <p:cNvPr id="8" name="Picture 7" descr="char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848" y="796004"/>
            <a:ext cx="7065818" cy="312319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26973" y="4803577"/>
            <a:ext cx="6974496" cy="3654367"/>
            <a:chOff x="560839" y="3042678"/>
            <a:chExt cx="23267709" cy="12191383"/>
          </a:xfrm>
        </p:grpSpPr>
        <p:sp>
          <p:nvSpPr>
            <p:cNvPr id="10" name="Shape 510"/>
            <p:cNvSpPr/>
            <p:nvPr/>
          </p:nvSpPr>
          <p:spPr>
            <a:xfrm>
              <a:off x="657490" y="8018661"/>
              <a:ext cx="22889911" cy="2838152"/>
            </a:xfrm>
            <a:prstGeom prst="rect">
              <a:avLst/>
            </a:prstGeom>
            <a:solidFill>
              <a:srgbClr val="DCDEE0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 lvl="0" defTabSz="825500">
                <a:defRPr sz="28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" name="Shape 512"/>
            <p:cNvSpPr/>
            <p:nvPr/>
          </p:nvSpPr>
          <p:spPr>
            <a:xfrm>
              <a:off x="1233126" y="8691149"/>
              <a:ext cx="4080781" cy="66740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000">
                  <a:solidFill>
                    <a:srgbClr val="53585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b="1" dirty="0">
                  <a:solidFill>
                    <a:srgbClr val="53585F"/>
                  </a:solidFill>
                </a:rPr>
                <a:t>Brand Analytics</a:t>
              </a:r>
            </a:p>
          </p:txBody>
        </p:sp>
        <p:sp>
          <p:nvSpPr>
            <p:cNvPr id="12" name="Shape 514"/>
            <p:cNvSpPr/>
            <p:nvPr/>
          </p:nvSpPr>
          <p:spPr>
            <a:xfrm>
              <a:off x="560839" y="3042678"/>
              <a:ext cx="5140193" cy="66740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600">
                  <a:solidFill>
                    <a:srgbClr val="F47F37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F47F37"/>
                  </a:solidFill>
                </a:rPr>
                <a:t>BRAND • PRODUCT</a:t>
              </a:r>
            </a:p>
          </p:txBody>
        </p:sp>
        <p:sp>
          <p:nvSpPr>
            <p:cNvPr id="15" name="Shape 515"/>
            <p:cNvSpPr/>
            <p:nvPr/>
          </p:nvSpPr>
          <p:spPr>
            <a:xfrm>
              <a:off x="6311831" y="3042678"/>
              <a:ext cx="5140193" cy="66740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600">
                  <a:solidFill>
                    <a:srgbClr val="F47F37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F47F37"/>
                  </a:solidFill>
                </a:rPr>
                <a:t>CONTENT • LINKS</a:t>
              </a:r>
            </a:p>
          </p:txBody>
        </p:sp>
        <p:sp>
          <p:nvSpPr>
            <p:cNvPr id="16" name="Shape 516"/>
            <p:cNvSpPr/>
            <p:nvPr/>
          </p:nvSpPr>
          <p:spPr>
            <a:xfrm>
              <a:off x="12034784" y="3042678"/>
              <a:ext cx="5140197" cy="66740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600">
                  <a:solidFill>
                    <a:srgbClr val="FA7F36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FA7F36"/>
                  </a:solidFill>
                </a:rPr>
                <a:t>INDUSTRY • TOPIC</a:t>
              </a:r>
            </a:p>
          </p:txBody>
        </p:sp>
        <p:sp>
          <p:nvSpPr>
            <p:cNvPr id="17" name="Shape 517"/>
            <p:cNvSpPr/>
            <p:nvPr/>
          </p:nvSpPr>
          <p:spPr>
            <a:xfrm>
              <a:off x="18112308" y="3042678"/>
              <a:ext cx="5140197" cy="66740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600">
                  <a:solidFill>
                    <a:srgbClr val="F47F37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F47F37"/>
                  </a:solidFill>
                </a:rPr>
                <a:t>AUDIENCE</a:t>
              </a:r>
            </a:p>
          </p:txBody>
        </p:sp>
        <p:sp>
          <p:nvSpPr>
            <p:cNvPr id="18" name="Shape 518"/>
            <p:cNvSpPr/>
            <p:nvPr/>
          </p:nvSpPr>
          <p:spPr>
            <a:xfrm>
              <a:off x="6058721" y="8637968"/>
              <a:ext cx="5573571" cy="134507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000">
                  <a:solidFill>
                    <a:srgbClr val="53585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b="1" dirty="0">
                  <a:solidFill>
                    <a:srgbClr val="53585F"/>
                  </a:solidFill>
                </a:rPr>
                <a:t>Content &amp; Media Analysis</a:t>
              </a:r>
            </a:p>
          </p:txBody>
        </p:sp>
        <p:sp>
          <p:nvSpPr>
            <p:cNvPr id="20" name="Shape 519"/>
            <p:cNvSpPr/>
            <p:nvPr/>
          </p:nvSpPr>
          <p:spPr>
            <a:xfrm>
              <a:off x="11656252" y="8637968"/>
              <a:ext cx="5721404" cy="134507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000">
                  <a:solidFill>
                    <a:srgbClr val="53585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b="1" dirty="0">
                  <a:solidFill>
                    <a:srgbClr val="53585F"/>
                  </a:solidFill>
                </a:rPr>
                <a:t>Industry &amp; Topic Research</a:t>
              </a:r>
            </a:p>
          </p:txBody>
        </p:sp>
        <p:sp>
          <p:nvSpPr>
            <p:cNvPr id="21" name="Shape 521"/>
            <p:cNvSpPr/>
            <p:nvPr/>
          </p:nvSpPr>
          <p:spPr>
            <a:xfrm>
              <a:off x="811621" y="11627792"/>
              <a:ext cx="5015937" cy="292859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3866" tIns="33866" rIns="33866" bIns="33866">
              <a:spAutoFit/>
            </a:bodyPr>
            <a:lstStyle/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Brand Reputation Management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Campaign Analysis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Competitive Analysis</a:t>
              </a:r>
            </a:p>
          </p:txBody>
        </p:sp>
        <p:sp>
          <p:nvSpPr>
            <p:cNvPr id="22" name="Shape 522"/>
            <p:cNvSpPr/>
            <p:nvPr/>
          </p:nvSpPr>
          <p:spPr>
            <a:xfrm>
              <a:off x="6437883" y="11627792"/>
              <a:ext cx="4747243" cy="292859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3866" tIns="33866" rIns="33866" bIns="33866">
              <a:spAutoFit/>
            </a:bodyPr>
            <a:lstStyle/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Influential Media Analysis 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Topic Analysis 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Content Discovery </a:t>
              </a:r>
            </a:p>
          </p:txBody>
        </p:sp>
        <p:sp>
          <p:nvSpPr>
            <p:cNvPr id="23" name="Shape 523"/>
            <p:cNvSpPr/>
            <p:nvPr/>
          </p:nvSpPr>
          <p:spPr>
            <a:xfrm>
              <a:off x="12238500" y="11627792"/>
              <a:ext cx="4848003" cy="36062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3866" tIns="33866" rIns="33866" bIns="33866">
              <a:spAutoFit/>
            </a:bodyPr>
            <a:lstStyle/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Industry Benchmarking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Topic-Specific Analysis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Vertical Applications (e.g. TV)</a:t>
              </a:r>
            </a:p>
          </p:txBody>
        </p:sp>
        <p:sp>
          <p:nvSpPr>
            <p:cNvPr id="24" name="Shape 524"/>
            <p:cNvSpPr/>
            <p:nvPr/>
          </p:nvSpPr>
          <p:spPr>
            <a:xfrm>
              <a:off x="17919464" y="11627796"/>
              <a:ext cx="5909084" cy="36062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>
              <a:spAutoFit/>
            </a:bodyPr>
            <a:lstStyle/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Creative &amp; Campaign Design 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Audience Affinity Analysis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Audience Discovery/Expansion</a:t>
              </a:r>
            </a:p>
          </p:txBody>
        </p:sp>
        <p:pic>
          <p:nvPicPr>
            <p:cNvPr id="25" name="barnd_amalysis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95110" y="4171493"/>
              <a:ext cx="3424288" cy="3424287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26" name="industry_topic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885523" y="4158151"/>
              <a:ext cx="3424287" cy="3424287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27" name="content_analylisis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99061" y="4167359"/>
              <a:ext cx="3405871" cy="3405875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28" name="Shape 528"/>
            <p:cNvSpPr/>
            <p:nvPr/>
          </p:nvSpPr>
          <p:spPr>
            <a:xfrm flipH="1" flipV="1">
              <a:off x="6069693" y="3294825"/>
              <a:ext cx="0" cy="11939226"/>
            </a:xfrm>
            <a:prstGeom prst="line">
              <a:avLst/>
            </a:prstGeom>
            <a:ln w="50800" cap="rnd">
              <a:solidFill>
                <a:srgbClr val="FA7F36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lvl="0" defTabSz="825500">
                <a:defRPr sz="28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9" name="Shape 529"/>
            <p:cNvSpPr/>
            <p:nvPr/>
          </p:nvSpPr>
          <p:spPr>
            <a:xfrm flipV="1">
              <a:off x="11705713" y="3275075"/>
              <a:ext cx="0" cy="11958983"/>
            </a:xfrm>
            <a:prstGeom prst="line">
              <a:avLst/>
            </a:prstGeom>
            <a:ln w="50800" cap="rnd">
              <a:solidFill>
                <a:srgbClr val="F47F37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lvl="0" defTabSz="825500">
                <a:defRPr sz="28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0" name="Shape 530"/>
            <p:cNvSpPr/>
            <p:nvPr/>
          </p:nvSpPr>
          <p:spPr>
            <a:xfrm flipH="1" flipV="1">
              <a:off x="17341726" y="3293427"/>
              <a:ext cx="35927" cy="11940631"/>
            </a:xfrm>
            <a:prstGeom prst="line">
              <a:avLst/>
            </a:prstGeom>
            <a:ln w="50800" cap="rnd">
              <a:solidFill>
                <a:srgbClr val="F47F37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lvl="0" defTabSz="825500">
                <a:defRPr sz="28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pic>
          <p:nvPicPr>
            <p:cNvPr id="31" name="demographic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904985" y="4144810"/>
              <a:ext cx="3450970" cy="3450970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32" name="Shape 519"/>
          <p:cNvSpPr/>
          <p:nvPr/>
        </p:nvSpPr>
        <p:spPr>
          <a:xfrm>
            <a:off x="5668339" y="6487211"/>
            <a:ext cx="1714991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5500">
              <a:lnSpc>
                <a:spcPct val="110000"/>
              </a:lnSpc>
              <a:defRPr sz="3000">
                <a:solidFill>
                  <a:srgbClr val="53585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research to inform creative &amp; campaigns</a:t>
            </a:r>
          </a:p>
        </p:txBody>
      </p:sp>
    </p:spTree>
    <p:extLst>
      <p:ext uri="{BB962C8B-B14F-4D97-AF65-F5344CB8AC3E}">
        <p14:creationId xmlns:p14="http://schemas.microsoft.com/office/powerpoint/2010/main" val="9639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Dar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197" y="1933185"/>
            <a:ext cx="2996596" cy="210769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-423371" y="841946"/>
            <a:ext cx="9088380" cy="3942055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33" y="997009"/>
            <a:ext cx="4047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  <a:latin typeface="Lato Black"/>
                <a:cs typeface="Lato Black"/>
              </a:rPr>
              <a:t>Dog Food Industry Word of Mouth Analysis</a:t>
            </a:r>
            <a:endParaRPr lang="en-US" sz="2400" b="1" baseline="30000" dirty="0" smtClean="0">
              <a:solidFill>
                <a:srgbClr val="12537F"/>
              </a:solidFill>
              <a:latin typeface="Lato Black"/>
              <a:cs typeface="Lato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757" y="1370105"/>
            <a:ext cx="222368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aseline="30000" dirty="0">
                <a:solidFill>
                  <a:srgbClr val="12537F"/>
                </a:solidFill>
                <a:latin typeface="Lato Regular"/>
                <a:cs typeface="Lato Regular"/>
              </a:rPr>
              <a:t>Search </a:t>
            </a:r>
            <a:r>
              <a:rPr lang="en-US" sz="2000" baseline="30000" dirty="0" smtClean="0">
                <a:solidFill>
                  <a:srgbClr val="12537F"/>
                </a:solidFill>
                <a:latin typeface="Lato Regular"/>
                <a:cs typeface="Lato Regular"/>
              </a:rPr>
              <a:t>Keywords &amp; Details</a:t>
            </a:r>
            <a:endParaRPr lang="en-US" sz="2000" baseline="30000" dirty="0">
              <a:solidFill>
                <a:srgbClr val="12537F"/>
              </a:solidFill>
              <a:latin typeface="Lato Regular"/>
              <a:cs typeface="Lato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2816" y="1601642"/>
            <a:ext cx="32898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KEYWORDS</a:t>
            </a:r>
            <a:endParaRPr lang="en-US" sz="1200" dirty="0"/>
          </a:p>
          <a:p>
            <a:pPr algn="just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ﬁlter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listened to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 Facebook post, comment,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like, or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  that mentioned a keyword(s) relative to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Purina or its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industry</a:t>
            </a:r>
          </a:p>
          <a:p>
            <a:pPr algn="just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1" dirty="0" smtClean="0"/>
              <a:t>INTERACTIONS</a:t>
            </a:r>
            <a:endParaRPr lang="en-US" sz="1200" dirty="0"/>
          </a:p>
          <a:p>
            <a:r>
              <a:rPr lang="en-US" sz="1200" dirty="0" smtClean="0">
                <a:solidFill>
                  <a:srgbClr val="595959"/>
                </a:solidFill>
              </a:rPr>
              <a:t>520</a:t>
            </a:r>
            <a:r>
              <a:rPr lang="en-US" sz="1200" dirty="0" smtClean="0">
                <a:solidFill>
                  <a:srgbClr val="595959"/>
                </a:solidFill>
              </a:rPr>
              <a:t>.3k </a:t>
            </a:r>
            <a:r>
              <a:rPr lang="en-US" sz="1200" dirty="0" smtClean="0">
                <a:solidFill>
                  <a:srgbClr val="595959"/>
                </a:solidFill>
              </a:rPr>
              <a:t>interactions were analyzed from </a:t>
            </a:r>
            <a:r>
              <a:rPr lang="en-US" sz="1200" dirty="0" smtClean="0">
                <a:solidFill>
                  <a:srgbClr val="595959"/>
                </a:solidFill>
              </a:rPr>
              <a:t>1/15/2016- 1/18/2016</a:t>
            </a:r>
            <a:endParaRPr lang="en-US" sz="1200" dirty="0" smtClean="0">
              <a:solidFill>
                <a:srgbClr val="595959"/>
              </a:solidFill>
            </a:endParaRPr>
          </a:p>
          <a:p>
            <a:pPr algn="just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1" dirty="0" smtClean="0"/>
              <a:t>KEY </a:t>
            </a:r>
            <a:r>
              <a:rPr lang="en-US" sz="1200" b="1" dirty="0"/>
              <a:t>LEARNINGS</a:t>
            </a:r>
            <a:endParaRPr lang="en-US" sz="1200" dirty="0"/>
          </a:p>
          <a:p>
            <a:r>
              <a:rPr lang="en-US" sz="1200" dirty="0">
                <a:solidFill>
                  <a:srgbClr val="595959"/>
                </a:solidFill>
              </a:rPr>
              <a:t>Insightpool uncovered key insights pertaining to </a:t>
            </a:r>
            <a:r>
              <a:rPr lang="en-US" sz="1200" dirty="0" smtClean="0">
                <a:solidFill>
                  <a:srgbClr val="595959"/>
                </a:solidFill>
              </a:rPr>
              <a:t>both demographics for inﬂuencers </a:t>
            </a:r>
            <a:r>
              <a:rPr lang="en-US" sz="1200" dirty="0">
                <a:solidFill>
                  <a:srgbClr val="595959"/>
                </a:solidFill>
              </a:rPr>
              <a:t>driving the conversation around </a:t>
            </a:r>
            <a:r>
              <a:rPr lang="en-US" sz="1200" dirty="0" smtClean="0">
                <a:solidFill>
                  <a:srgbClr val="595959"/>
                </a:solidFill>
              </a:rPr>
              <a:t>the </a:t>
            </a:r>
            <a:r>
              <a:rPr lang="en-US" sz="1200" dirty="0" smtClean="0">
                <a:solidFill>
                  <a:srgbClr val="595959"/>
                </a:solidFill>
              </a:rPr>
              <a:t>animal food industry</a:t>
            </a:r>
            <a:r>
              <a:rPr lang="en-US" sz="1200" dirty="0" smtClean="0">
                <a:solidFill>
                  <a:srgbClr val="595959"/>
                </a:solidFill>
              </a:rPr>
              <a:t>, </a:t>
            </a:r>
            <a:r>
              <a:rPr lang="en-US" sz="1200" dirty="0">
                <a:solidFill>
                  <a:srgbClr val="595959"/>
                </a:solidFill>
              </a:rPr>
              <a:t>as well as topical </a:t>
            </a:r>
            <a:r>
              <a:rPr lang="en-US" sz="1200" dirty="0" smtClean="0">
                <a:solidFill>
                  <a:srgbClr val="595959"/>
                </a:solidFill>
              </a:rPr>
              <a:t>learnings </a:t>
            </a:r>
            <a:r>
              <a:rPr lang="en-US" sz="1200" dirty="0">
                <a:solidFill>
                  <a:srgbClr val="595959"/>
                </a:solidFill>
              </a:rPr>
              <a:t>to guide </a:t>
            </a:r>
            <a:r>
              <a:rPr lang="en-US" sz="1200" dirty="0" smtClean="0">
                <a:solidFill>
                  <a:srgbClr val="595959"/>
                </a:solidFill>
              </a:rPr>
              <a:t>Purina’s strategy</a:t>
            </a:r>
            <a:r>
              <a:rPr lang="en-US" sz="1200" dirty="0" smtClean="0">
                <a:solidFill>
                  <a:srgbClr val="595959"/>
                </a:solidFill>
              </a:rPr>
              <a:t>.</a:t>
            </a:r>
            <a:endParaRPr lang="en-US" sz="1400" dirty="0">
              <a:solidFill>
                <a:srgbClr val="595959"/>
              </a:solidFill>
            </a:endParaRPr>
          </a:p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825" y="1614214"/>
            <a:ext cx="606991" cy="522381"/>
          </a:xfrm>
          <a:prstGeom prst="rect">
            <a:avLst/>
          </a:prstGeom>
        </p:spPr>
      </p:pic>
      <p:pic>
        <p:nvPicPr>
          <p:cNvPr id="14" name="Picture 13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825" y="2488088"/>
            <a:ext cx="606991" cy="522381"/>
          </a:xfrm>
          <a:prstGeom prst="rect">
            <a:avLst/>
          </a:prstGeom>
        </p:spPr>
      </p:pic>
      <p:pic>
        <p:nvPicPr>
          <p:cNvPr id="15" name="Picture 14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825" y="3250373"/>
            <a:ext cx="606991" cy="52238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989248" y="2488088"/>
            <a:ext cx="32193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75136" y="3250373"/>
            <a:ext cx="32334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6879" y="4989871"/>
            <a:ext cx="1785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</a:rPr>
              <a:t>Demographics Info</a:t>
            </a:r>
            <a:endParaRPr lang="en-US" sz="2400" b="1" baseline="30000" dirty="0">
              <a:solidFill>
                <a:srgbClr val="12537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0878" y="5465523"/>
            <a:ext cx="19009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AGE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leading age segment was 25-34 year-olds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%)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followed closely by 35-44 (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21%)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18-24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%).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 smtClean="0"/>
          </a:p>
          <a:p>
            <a:r>
              <a:rPr lang="en-US" sz="1200" b="1" dirty="0" smtClean="0"/>
              <a:t>GENDER</a:t>
            </a:r>
            <a:endParaRPr lang="en-US" sz="1200" dirty="0"/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conversation came from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females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 smtClean="0"/>
          </a:p>
          <a:p>
            <a:r>
              <a:rPr lang="en-US" sz="1200" b="1" dirty="0" smtClean="0"/>
              <a:t>REGION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595959"/>
                </a:solidFill>
              </a:rPr>
              <a:t>The </a:t>
            </a:r>
            <a:r>
              <a:rPr lang="en-US" sz="1200" dirty="0">
                <a:solidFill>
                  <a:srgbClr val="595959"/>
                </a:solidFill>
              </a:rPr>
              <a:t>5 top regions </a:t>
            </a:r>
            <a:r>
              <a:rPr lang="en-US" sz="1200" dirty="0" smtClean="0">
                <a:solidFill>
                  <a:srgbClr val="595959"/>
                </a:solidFill>
              </a:rPr>
              <a:t>where the influencers were </a:t>
            </a:r>
            <a:r>
              <a:rPr lang="en-US" sz="1200" b="1" dirty="0" smtClean="0">
                <a:solidFill>
                  <a:srgbClr val="595959"/>
                </a:solidFill>
              </a:rPr>
              <a:t>from</a:t>
            </a:r>
            <a:r>
              <a:rPr lang="en-US" sz="1200" dirty="0" smtClean="0">
                <a:solidFill>
                  <a:srgbClr val="595959"/>
                </a:solidFill>
              </a:rPr>
              <a:t> were </a:t>
            </a:r>
            <a:r>
              <a:rPr lang="en-US" sz="1200" dirty="0" smtClean="0">
                <a:solidFill>
                  <a:srgbClr val="595959"/>
                </a:solidFill>
              </a:rPr>
              <a:t>Texas, California</a:t>
            </a:r>
            <a:r>
              <a:rPr lang="en-US" sz="1200" dirty="0" smtClean="0">
                <a:solidFill>
                  <a:srgbClr val="595959"/>
                </a:solidFill>
              </a:rPr>
              <a:t>, </a:t>
            </a:r>
            <a:r>
              <a:rPr lang="en-US" sz="1200" dirty="0">
                <a:solidFill>
                  <a:srgbClr val="595959"/>
                </a:solidFill>
              </a:rPr>
              <a:t>England</a:t>
            </a:r>
            <a:r>
              <a:rPr lang="en-US" sz="1200" dirty="0" smtClean="0">
                <a:solidFill>
                  <a:srgbClr val="595959"/>
                </a:solidFill>
              </a:rPr>
              <a:t>, Distrito </a:t>
            </a:r>
            <a:r>
              <a:rPr lang="en-US" sz="1200" dirty="0" smtClean="0">
                <a:solidFill>
                  <a:srgbClr val="595959"/>
                </a:solidFill>
              </a:rPr>
              <a:t>Federal, and </a:t>
            </a:r>
            <a:r>
              <a:rPr lang="en-US" sz="1200" dirty="0" smtClean="0">
                <a:solidFill>
                  <a:srgbClr val="595959"/>
                </a:solidFill>
              </a:rPr>
              <a:t>Florida.</a:t>
            </a:r>
            <a:endParaRPr lang="en-US" sz="1200" dirty="0">
              <a:solidFill>
                <a:srgbClr val="595959"/>
              </a:solidFill>
            </a:endParaRP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25" name="Picture 24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887" y="5478095"/>
            <a:ext cx="606991" cy="522381"/>
          </a:xfrm>
          <a:prstGeom prst="rect">
            <a:avLst/>
          </a:prstGeom>
        </p:spPr>
      </p:pic>
      <p:pic>
        <p:nvPicPr>
          <p:cNvPr id="26" name="Picture 25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886" y="6486629"/>
            <a:ext cx="606991" cy="522381"/>
          </a:xfrm>
          <a:prstGeom prst="rect">
            <a:avLst/>
          </a:prstGeom>
        </p:spPr>
      </p:pic>
      <p:pic>
        <p:nvPicPr>
          <p:cNvPr id="27" name="Picture 26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936" y="7270133"/>
            <a:ext cx="606991" cy="522381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147310" y="6511983"/>
            <a:ext cx="17448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47310" y="7249450"/>
            <a:ext cx="17448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491925" y="5365199"/>
            <a:ext cx="3716676" cy="2509354"/>
            <a:chOff x="3491925" y="5356648"/>
            <a:chExt cx="3716676" cy="2630801"/>
          </a:xfrm>
        </p:grpSpPr>
        <p:sp>
          <p:nvSpPr>
            <p:cNvPr id="32" name="Rectangle 31"/>
            <p:cNvSpPr/>
            <p:nvPr/>
          </p:nvSpPr>
          <p:spPr>
            <a:xfrm>
              <a:off x="4120819" y="5356649"/>
              <a:ext cx="3087782" cy="2630800"/>
            </a:xfrm>
            <a:prstGeom prst="rect">
              <a:avLst/>
            </a:prstGeom>
            <a:solidFill>
              <a:srgbClr val="4E9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2496954" y="6351619"/>
              <a:ext cx="2630800" cy="640857"/>
            </a:xfrm>
            <a:prstGeom prst="triangle">
              <a:avLst/>
            </a:prstGeom>
            <a:solidFill>
              <a:srgbClr val="4E9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32782" y="5898116"/>
            <a:ext cx="2780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average </a:t>
            </a:r>
            <a:r>
              <a:rPr lang="en-US" dirty="0" smtClean="0">
                <a:solidFill>
                  <a:schemeClr val="bg1"/>
                </a:solidFill>
              </a:rPr>
              <a:t>Intel inﬂuencer </a:t>
            </a:r>
            <a:r>
              <a:rPr lang="en-US" dirty="0">
                <a:solidFill>
                  <a:schemeClr val="bg1"/>
                </a:solidFill>
              </a:rPr>
              <a:t>is a </a:t>
            </a:r>
            <a:r>
              <a:rPr lang="en-US" dirty="0" smtClean="0">
                <a:solidFill>
                  <a:schemeClr val="bg1"/>
                </a:solidFill>
              </a:rPr>
              <a:t>25-34 year-old </a:t>
            </a:r>
            <a:r>
              <a:rPr lang="en-US" dirty="0" smtClean="0">
                <a:solidFill>
                  <a:schemeClr val="bg1"/>
                </a:solidFill>
              </a:rPr>
              <a:t>female </a:t>
            </a:r>
            <a:r>
              <a:rPr lang="en-US" dirty="0" smtClean="0">
                <a:solidFill>
                  <a:schemeClr val="bg1"/>
                </a:solidFill>
              </a:rPr>
              <a:t>from </a:t>
            </a:r>
            <a:r>
              <a:rPr lang="en-US" dirty="0" smtClean="0">
                <a:solidFill>
                  <a:schemeClr val="bg1"/>
                </a:solidFill>
              </a:rPr>
              <a:t>Texas.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0800000">
            <a:off x="338455" y="5781874"/>
            <a:ext cx="6982806" cy="1161705"/>
            <a:chOff x="4156982" y="5356645"/>
            <a:chExt cx="9415670" cy="2630808"/>
          </a:xfrm>
        </p:grpSpPr>
        <p:sp>
          <p:nvSpPr>
            <p:cNvPr id="32" name="Rectangle 31"/>
            <p:cNvSpPr/>
            <p:nvPr/>
          </p:nvSpPr>
          <p:spPr>
            <a:xfrm>
              <a:off x="4602714" y="5356651"/>
              <a:ext cx="8969938" cy="26308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3072646" y="6440981"/>
              <a:ext cx="2630802" cy="462130"/>
            </a:xfrm>
            <a:prstGeom prst="triangle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-327420" y="951798"/>
            <a:ext cx="9088380" cy="4278570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8455" y="5552477"/>
            <a:ext cx="1090363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aseline="30000" dirty="0" smtClean="0">
                <a:solidFill>
                  <a:srgbClr val="12537F"/>
                </a:solidFill>
                <a:latin typeface="Lato Regular"/>
                <a:cs typeface="Lato Regular"/>
              </a:rPr>
              <a:t>Animal Food</a:t>
            </a:r>
            <a:endParaRPr lang="en-US" sz="2000" baseline="30000" dirty="0">
              <a:solidFill>
                <a:srgbClr val="12537F"/>
              </a:solidFill>
              <a:latin typeface="Lato Regular"/>
              <a:cs typeface="Lato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8455" y="1191922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baseline="30000" dirty="0" smtClean="0">
                <a:solidFill>
                  <a:srgbClr val="12537F"/>
                </a:solidFill>
              </a:rPr>
              <a:t>Industry Analysis</a:t>
            </a:r>
            <a:endParaRPr lang="en-US" sz="2700" b="1" baseline="30000" dirty="0">
              <a:solidFill>
                <a:srgbClr val="1253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166" y="1532003"/>
            <a:ext cx="361565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There were a total of </a:t>
            </a:r>
            <a:r>
              <a:rPr lang="en-US" sz="1100" dirty="0" smtClean="0"/>
              <a:t>520.3k </a:t>
            </a:r>
            <a:r>
              <a:rPr lang="en-US" sz="1100" dirty="0"/>
              <a:t>interactions that made up the industry WOM </a:t>
            </a:r>
            <a:r>
              <a:rPr lang="en-US" sz="1100" dirty="0" smtClean="0"/>
              <a:t>over the span of the past 4 days. 190,000 </a:t>
            </a:r>
            <a:r>
              <a:rPr lang="en-US" sz="1100" dirty="0"/>
              <a:t>interactions </a:t>
            </a:r>
            <a:r>
              <a:rPr lang="en-US" sz="1100" dirty="0" smtClean="0"/>
              <a:t>out of the industry WOM associated animal food </a:t>
            </a:r>
            <a:r>
              <a:rPr lang="en-US" sz="1100" dirty="0"/>
              <a:t>with a specific brand. Of those interactions, </a:t>
            </a:r>
            <a:r>
              <a:rPr lang="en-US" sz="1100" dirty="0" smtClean="0"/>
              <a:t>Purina (68%) drove </a:t>
            </a:r>
            <a:r>
              <a:rPr lang="en-US" sz="1100" dirty="0"/>
              <a:t>the majority of the conversation. </a:t>
            </a:r>
            <a:r>
              <a:rPr lang="en-US" sz="1100" dirty="0" smtClean="0"/>
              <a:t>IAMS made up an alarmingly low 2% of the industry conversation despite their disproportionate piece of the actual market share. 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 smtClean="0"/>
              <a:t>Upon </a:t>
            </a:r>
            <a:r>
              <a:rPr lang="en-US" sz="1100" dirty="0"/>
              <a:t>further analyzing the demographic data, </a:t>
            </a:r>
            <a:r>
              <a:rPr lang="en-US" sz="1100" dirty="0" err="1"/>
              <a:t>Insightpool</a:t>
            </a:r>
            <a:r>
              <a:rPr lang="en-US" sz="1100" dirty="0"/>
              <a:t> discovered that the conversation surrounding </a:t>
            </a:r>
            <a:r>
              <a:rPr lang="en-US" sz="1100" dirty="0" smtClean="0"/>
              <a:t>Purina is </a:t>
            </a:r>
            <a:r>
              <a:rPr lang="en-US" sz="1100" dirty="0"/>
              <a:t>skewed 5% more towards females. </a:t>
            </a:r>
            <a:r>
              <a:rPr lang="en-US" sz="1100" dirty="0" err="1"/>
              <a:t>Insightpool</a:t>
            </a:r>
            <a:r>
              <a:rPr lang="en-US" sz="1100" dirty="0"/>
              <a:t> delivered similar insights for each brand.</a:t>
            </a:r>
          </a:p>
          <a:p>
            <a:pPr algn="just"/>
            <a:endParaRPr lang="en-US" sz="1100" u="sng" dirty="0"/>
          </a:p>
          <a:p>
            <a:pPr algn="just"/>
            <a:r>
              <a:rPr lang="en-US" sz="1100" u="sng" dirty="0"/>
              <a:t>Brands and Their Associated </a:t>
            </a:r>
            <a:r>
              <a:rPr lang="en-US" sz="1100" u="sng" dirty="0" smtClean="0"/>
              <a:t>Demographic </a:t>
            </a:r>
            <a:r>
              <a:rPr lang="en-US" sz="1100" u="sng" dirty="0"/>
              <a:t>Nuances</a:t>
            </a:r>
          </a:p>
          <a:p>
            <a:pPr algn="just"/>
            <a:r>
              <a:rPr lang="en-US" sz="1100" b="1" dirty="0" smtClean="0"/>
              <a:t>Purina 68%-  </a:t>
            </a:r>
            <a:r>
              <a:rPr lang="en-US" sz="1100" dirty="0" smtClean="0"/>
              <a:t>38% 18-24</a:t>
            </a:r>
            <a:endParaRPr lang="en-US" sz="1100" dirty="0"/>
          </a:p>
          <a:p>
            <a:pPr algn="just"/>
            <a:r>
              <a:rPr lang="en-US" sz="1100" b="1" dirty="0" smtClean="0"/>
              <a:t>Hill’s 28%-  </a:t>
            </a:r>
            <a:r>
              <a:rPr lang="en-US" sz="1100" dirty="0"/>
              <a:t>#1 Region: </a:t>
            </a:r>
            <a:r>
              <a:rPr lang="en-US" sz="1100" dirty="0" smtClean="0"/>
              <a:t>California</a:t>
            </a:r>
            <a:endParaRPr lang="en-US" sz="1100" b="1" dirty="0"/>
          </a:p>
          <a:p>
            <a:pPr algn="just"/>
            <a:r>
              <a:rPr lang="en-US" sz="1100" b="1" dirty="0" smtClean="0"/>
              <a:t>Cesar- 6%-  </a:t>
            </a:r>
            <a:r>
              <a:rPr lang="en-US" sz="1100" dirty="0" smtClean="0"/>
              <a:t>100% User content(as opposed to brand page)</a:t>
            </a:r>
            <a:endParaRPr lang="en-US" sz="1100" dirty="0"/>
          </a:p>
          <a:p>
            <a:pPr algn="just"/>
            <a:r>
              <a:rPr lang="en-US" sz="1100" b="1" dirty="0" smtClean="0"/>
              <a:t>IAMS 2%- </a:t>
            </a:r>
            <a:r>
              <a:rPr lang="en-US" sz="1100" dirty="0" smtClean="0"/>
              <a:t>Top Regions: NC, OR, NY, CA, OH</a:t>
            </a:r>
            <a:endParaRPr lang="en-US" sz="1100" b="1" dirty="0"/>
          </a:p>
          <a:p>
            <a:pPr algn="just"/>
            <a:r>
              <a:rPr lang="en-US" sz="1100" b="1" dirty="0" smtClean="0"/>
              <a:t>Pedigree 2%-</a:t>
            </a:r>
            <a:r>
              <a:rPr lang="en-US" sz="1100" dirty="0" smtClean="0"/>
              <a:t> </a:t>
            </a:r>
            <a:r>
              <a:rPr lang="en-US" sz="1100" dirty="0"/>
              <a:t>N/A</a:t>
            </a:r>
            <a:endParaRPr lang="en-US" sz="1100" b="1" dirty="0"/>
          </a:p>
          <a:p>
            <a:pPr algn="just"/>
            <a:r>
              <a:rPr lang="en-US" sz="1100" b="1" dirty="0" smtClean="0"/>
              <a:t>Blue Buffalo- </a:t>
            </a:r>
            <a:r>
              <a:rPr lang="en-US" sz="1100" b="1" dirty="0"/>
              <a:t>1%- </a:t>
            </a:r>
            <a:r>
              <a:rPr lang="en-US" sz="1100" dirty="0"/>
              <a:t>N/A</a:t>
            </a:r>
            <a:endParaRPr lang="en-US" sz="1100" b="1" dirty="0"/>
          </a:p>
          <a:p>
            <a:pPr algn="just"/>
            <a:endParaRPr lang="en-US" sz="11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16" y="1191922"/>
            <a:ext cx="3335446" cy="3818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455" y="5348432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  <a:latin typeface="Lato Black"/>
                <a:cs typeface="Lato Black"/>
              </a:rPr>
              <a:t>Timing of Interactions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6" y="7037422"/>
            <a:ext cx="6951096" cy="142982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38455" y="5774026"/>
            <a:ext cx="66047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INSIGHTS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Though the time range of the recording was limited, </a:t>
            </a:r>
            <a:r>
              <a:rPr lang="en-US" sz="1400" dirty="0" err="1" smtClean="0">
                <a:solidFill>
                  <a:schemeClr val="bg1"/>
                </a:solidFill>
              </a:rPr>
              <a:t>Insightpool</a:t>
            </a:r>
            <a:r>
              <a:rPr lang="en-US" sz="1400" dirty="0" smtClean="0">
                <a:solidFill>
                  <a:schemeClr val="bg1"/>
                </a:solidFill>
              </a:rPr>
              <a:t> saw some trends developing in terms of timing of interactions. The weekend saw </a:t>
            </a:r>
            <a:r>
              <a:rPr lang="en-US" sz="1400" dirty="0" smtClean="0">
                <a:solidFill>
                  <a:schemeClr val="bg1"/>
                </a:solidFill>
              </a:rPr>
              <a:t>a sudden peak in interactions at 10:00 AM EST on Sunday, Jan 17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. This peak was made up of predominantly negative sentiment around Purina coming from Mexico.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973755" y="869379"/>
            <a:ext cx="9709325" cy="4168641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754" y="1189825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12537F"/>
                </a:solidFill>
                <a:latin typeface="Lato Black"/>
                <a:cs typeface="Lato Black"/>
              </a:rPr>
              <a:t>Topical Analysis</a:t>
            </a:r>
          </a:p>
        </p:txBody>
      </p:sp>
      <p:grpSp>
        <p:nvGrpSpPr>
          <p:cNvPr id="15" name="Group 14"/>
          <p:cNvGrpSpPr/>
          <p:nvPr/>
        </p:nvGrpSpPr>
        <p:grpSpPr>
          <a:xfrm rot="10800000">
            <a:off x="343139" y="2199872"/>
            <a:ext cx="1921813" cy="2167192"/>
            <a:chOff x="5286794" y="5715372"/>
            <a:chExt cx="1921813" cy="2272079"/>
          </a:xfrm>
        </p:grpSpPr>
        <p:sp>
          <p:nvSpPr>
            <p:cNvPr id="16" name="Rectangle 15"/>
            <p:cNvSpPr/>
            <p:nvPr/>
          </p:nvSpPr>
          <p:spPr>
            <a:xfrm>
              <a:off x="5720556" y="5715374"/>
              <a:ext cx="1488051" cy="2272077"/>
            </a:xfrm>
            <a:prstGeom prst="rect">
              <a:avLst/>
            </a:prstGeom>
            <a:solidFill>
              <a:srgbClr val="4E9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rot="16200000">
              <a:off x="4372401" y="6629765"/>
              <a:ext cx="2272078" cy="443292"/>
            </a:xfrm>
            <a:prstGeom prst="triangle">
              <a:avLst/>
            </a:prstGeom>
            <a:solidFill>
              <a:srgbClr val="4E9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03021" y="3037044"/>
            <a:ext cx="1284519" cy="400110"/>
          </a:xfrm>
          <a:prstGeom prst="rect">
            <a:avLst/>
          </a:prstGeom>
          <a:solidFill>
            <a:srgbClr val="4E98D3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Sentiment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91816" y="1995299"/>
            <a:ext cx="166759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12537F"/>
                </a:solidFill>
              </a:rPr>
              <a:t>#1 Sentiment</a:t>
            </a:r>
            <a:endParaRPr lang="en-US" sz="1400" dirty="0">
              <a:solidFill>
                <a:srgbClr val="12537F"/>
              </a:solidFill>
            </a:endParaRPr>
          </a:p>
          <a:p>
            <a:r>
              <a:rPr lang="en-US" sz="1200" dirty="0" smtClean="0">
                <a:solidFill>
                  <a:srgbClr val="595959"/>
                </a:solidFill>
              </a:rPr>
              <a:t> Positive (</a:t>
            </a:r>
            <a:r>
              <a:rPr lang="en-US" sz="1200" dirty="0" smtClean="0">
                <a:solidFill>
                  <a:srgbClr val="595959"/>
                </a:solidFill>
              </a:rPr>
              <a:t>53</a:t>
            </a:r>
            <a:r>
              <a:rPr lang="en-US" sz="1200" dirty="0" smtClean="0">
                <a:solidFill>
                  <a:srgbClr val="595959"/>
                </a:solidFill>
              </a:rPr>
              <a:t>%)</a:t>
            </a:r>
            <a:endParaRPr lang="en-US" sz="1200" dirty="0">
              <a:solidFill>
                <a:srgbClr val="595959"/>
              </a:solidFill>
            </a:endParaRPr>
          </a:p>
          <a:p>
            <a:pPr algn="just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rgbClr val="12537F"/>
                </a:solidFill>
              </a:rPr>
              <a:t>Source of Negative:</a:t>
            </a:r>
            <a:endParaRPr lang="en-US" sz="1400" dirty="0">
              <a:solidFill>
                <a:srgbClr val="12537F"/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Purina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1400" dirty="0" smtClean="0">
              <a:solidFill>
                <a:srgbClr val="12537F"/>
              </a:solidFill>
            </a:endParaRPr>
          </a:p>
          <a:p>
            <a:r>
              <a:rPr lang="en-US" sz="1400" b="1" dirty="0" smtClean="0">
                <a:solidFill>
                  <a:srgbClr val="12537F"/>
                </a:solidFill>
              </a:rPr>
              <a:t>Observation</a:t>
            </a:r>
            <a:endParaRPr lang="en-US" sz="1400" dirty="0">
              <a:solidFill>
                <a:srgbClr val="12537F"/>
              </a:solidFill>
            </a:endParaRPr>
          </a:p>
          <a:p>
            <a:pPr algn="just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negative sentiment of the industry was skewed by the negative sentiment specifically around Purina from Mexico.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Picture 23" descr="Check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3719" y="2184220"/>
            <a:ext cx="606991" cy="522381"/>
          </a:xfrm>
          <a:prstGeom prst="rect">
            <a:avLst/>
          </a:prstGeom>
        </p:spPr>
      </p:pic>
      <p:pic>
        <p:nvPicPr>
          <p:cNvPr id="25" name="Picture 24" descr="Check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3719" y="2775854"/>
            <a:ext cx="606991" cy="522381"/>
          </a:xfrm>
          <a:prstGeom prst="rect">
            <a:avLst/>
          </a:prstGeom>
        </p:spPr>
      </p:pic>
      <p:pic>
        <p:nvPicPr>
          <p:cNvPr id="26" name="Picture 25" descr="Check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3718" y="3587037"/>
            <a:ext cx="606991" cy="522381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2834244" y="2550082"/>
            <a:ext cx="13571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30610" y="3136520"/>
            <a:ext cx="13571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1300" y="1995299"/>
            <a:ext cx="3081020" cy="2371763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-973756" y="5146423"/>
            <a:ext cx="9709325" cy="3374785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 rot="10800000">
            <a:off x="267754" y="5750218"/>
            <a:ext cx="1921813" cy="2167192"/>
            <a:chOff x="5286794" y="5715372"/>
            <a:chExt cx="1921813" cy="2272079"/>
          </a:xfrm>
        </p:grpSpPr>
        <p:sp>
          <p:nvSpPr>
            <p:cNvPr id="34" name="Rectangle 33"/>
            <p:cNvSpPr/>
            <p:nvPr/>
          </p:nvSpPr>
          <p:spPr>
            <a:xfrm>
              <a:off x="5720556" y="5715374"/>
              <a:ext cx="1488051" cy="2272077"/>
            </a:xfrm>
            <a:prstGeom prst="rect">
              <a:avLst/>
            </a:prstGeom>
            <a:solidFill>
              <a:srgbClr val="4E9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Isosceles Triangle 16"/>
            <p:cNvSpPr/>
            <p:nvPr/>
          </p:nvSpPr>
          <p:spPr>
            <a:xfrm rot="16200000">
              <a:off x="4372401" y="6629765"/>
              <a:ext cx="2272078" cy="443292"/>
            </a:xfrm>
            <a:prstGeom prst="triangle">
              <a:avLst/>
            </a:prstGeom>
            <a:solidFill>
              <a:srgbClr val="4E9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379299" y="6596939"/>
            <a:ext cx="1359603" cy="400110"/>
          </a:xfrm>
          <a:prstGeom prst="rect">
            <a:avLst/>
          </a:prstGeom>
          <a:solidFill>
            <a:srgbClr val="4E98D3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Pain Points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0610" y="5658221"/>
            <a:ext cx="15288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12537F"/>
                </a:solidFill>
              </a:rPr>
              <a:t>#1 </a:t>
            </a:r>
            <a:r>
              <a:rPr lang="en-US" sz="1400" b="1" dirty="0" smtClean="0">
                <a:solidFill>
                  <a:srgbClr val="12537F"/>
                </a:solidFill>
              </a:rPr>
              <a:t>Pain Point</a:t>
            </a:r>
            <a:endParaRPr lang="en-US" sz="1400" dirty="0">
              <a:solidFill>
                <a:srgbClr val="12537F"/>
              </a:solidFill>
            </a:endParaRPr>
          </a:p>
          <a:p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en-US" sz="1200" dirty="0" smtClean="0">
                <a:solidFill>
                  <a:srgbClr val="595959"/>
                </a:solidFill>
              </a:rPr>
              <a:t>73%)</a:t>
            </a:r>
            <a:endParaRPr lang="en-US" sz="1200" dirty="0">
              <a:solidFill>
                <a:srgbClr val="595959"/>
              </a:solidFill>
            </a:endParaRPr>
          </a:p>
          <a:p>
            <a:pPr algn="just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>
                <a:solidFill>
                  <a:srgbClr val="12537F"/>
                </a:solidFill>
              </a:rPr>
              <a:t>Number of Mentions</a:t>
            </a:r>
            <a:endParaRPr lang="en-US" sz="1400" dirty="0">
              <a:solidFill>
                <a:srgbClr val="12537F"/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,300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1400" dirty="0" smtClean="0">
              <a:solidFill>
                <a:srgbClr val="12537F"/>
              </a:solidFill>
            </a:endParaRPr>
          </a:p>
          <a:p>
            <a:r>
              <a:rPr lang="en-US" sz="1400" b="1" dirty="0" smtClean="0">
                <a:solidFill>
                  <a:srgbClr val="12537F"/>
                </a:solidFill>
              </a:rPr>
              <a:t>Observation</a:t>
            </a:r>
            <a:endParaRPr lang="en-US" sz="1400" dirty="0">
              <a:solidFill>
                <a:srgbClr val="12537F"/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76% of dog food complaints came from serious ailments that occurred after eating the food.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Picture 37" descr="Check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9924" y="5658221"/>
            <a:ext cx="606991" cy="522381"/>
          </a:xfrm>
          <a:prstGeom prst="rect">
            <a:avLst/>
          </a:prstGeom>
        </p:spPr>
      </p:pic>
      <p:pic>
        <p:nvPicPr>
          <p:cNvPr id="43" name="Picture 42" descr="Check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9923" y="6223021"/>
            <a:ext cx="606991" cy="522381"/>
          </a:xfrm>
          <a:prstGeom prst="rect">
            <a:avLst/>
          </a:prstGeom>
        </p:spPr>
      </p:pic>
      <p:pic>
        <p:nvPicPr>
          <p:cNvPr id="45" name="Picture 44" descr="Check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9922" y="7041073"/>
            <a:ext cx="606991" cy="522381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2916445" y="6180602"/>
            <a:ext cx="13571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16444" y="7037174"/>
            <a:ext cx="13571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9413" y="5750218"/>
            <a:ext cx="3081020" cy="249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43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973755" y="869379"/>
            <a:ext cx="9709325" cy="3316771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431" y="433807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</a:rPr>
              <a:t>INSIGHT REVIEW</a:t>
            </a:r>
            <a:endParaRPr lang="en-US" sz="2400" b="1" baseline="30000" dirty="0">
              <a:solidFill>
                <a:srgbClr val="1253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8962" y="4504373"/>
            <a:ext cx="5856642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 smtClean="0">
                <a:solidFill>
                  <a:srgbClr val="12537F"/>
                </a:solidFill>
              </a:rPr>
              <a:t>INSIGHT #1</a:t>
            </a:r>
            <a:endParaRPr lang="en-US" sz="1200" dirty="0" smtClean="0">
              <a:solidFill>
                <a:srgbClr val="12537F"/>
              </a:solidFill>
            </a:endParaRPr>
          </a:p>
          <a:p>
            <a:r>
              <a:rPr lang="en-US" sz="1200" dirty="0"/>
              <a:t>The average Intel inﬂuencer is a 25-34 year-old female from Texas.</a:t>
            </a:r>
          </a:p>
          <a:p>
            <a:endParaRPr lang="en-US" sz="1150" dirty="0" smtClean="0"/>
          </a:p>
          <a:p>
            <a:pPr algn="just"/>
            <a:r>
              <a:rPr lang="en-US" sz="1200" b="1" dirty="0">
                <a:solidFill>
                  <a:srgbClr val="12537F"/>
                </a:solidFill>
              </a:rPr>
              <a:t>INSIGHT #2</a:t>
            </a:r>
            <a:endParaRPr lang="en-US" sz="1200" dirty="0">
              <a:solidFill>
                <a:srgbClr val="12537F"/>
              </a:solidFill>
            </a:endParaRPr>
          </a:p>
          <a:p>
            <a:pPr algn="just"/>
            <a:r>
              <a:rPr lang="en-US" sz="1200" dirty="0"/>
              <a:t>Purina (68%) drove the majority of the conversation. IAMS made up an alarmingly low 2% of the industry conversation despite their disproportionate piece of the actual market share. </a:t>
            </a:r>
            <a:r>
              <a:rPr lang="en-US" sz="1200" dirty="0" smtClean="0"/>
              <a:t>The Purina audience was predominantly 18-24 year-olds.</a:t>
            </a:r>
          </a:p>
          <a:p>
            <a:pPr algn="just"/>
            <a:endParaRPr lang="en-US" sz="1150" dirty="0"/>
          </a:p>
          <a:p>
            <a:pPr algn="just"/>
            <a:r>
              <a:rPr lang="en-US" sz="1200" b="1" dirty="0" smtClean="0">
                <a:solidFill>
                  <a:srgbClr val="12537F"/>
                </a:solidFill>
              </a:rPr>
              <a:t>INSIGHT #3</a:t>
            </a:r>
            <a:endParaRPr lang="en-US" sz="1200" dirty="0" smtClean="0">
              <a:solidFill>
                <a:srgbClr val="12537F"/>
              </a:solidFill>
            </a:endParaRPr>
          </a:p>
          <a:p>
            <a:r>
              <a:rPr lang="en-US" sz="1200" dirty="0"/>
              <a:t>Though the time range of the recording was limited, </a:t>
            </a:r>
            <a:r>
              <a:rPr lang="en-US" sz="1200" dirty="0" err="1"/>
              <a:t>Insightpool</a:t>
            </a:r>
            <a:r>
              <a:rPr lang="en-US" sz="1200" dirty="0"/>
              <a:t> saw some trends developing in terms of timing of interactions. The weekend saw a sudden peak in interactions at 10:00 AM EST on Sunday, Jan 17</a:t>
            </a:r>
            <a:r>
              <a:rPr lang="en-US" sz="1200" baseline="30000" dirty="0"/>
              <a:t>th</a:t>
            </a:r>
            <a:r>
              <a:rPr lang="en-US" sz="1200" dirty="0"/>
              <a:t>. This peak was made up of predominantly negative sentiment around Purina coming from Mexico.</a:t>
            </a:r>
          </a:p>
          <a:p>
            <a:endParaRPr lang="en-US" sz="1150" dirty="0"/>
          </a:p>
          <a:p>
            <a:pPr algn="just"/>
            <a:r>
              <a:rPr lang="en-US" sz="1200" b="1" dirty="0">
                <a:solidFill>
                  <a:srgbClr val="12537F"/>
                </a:solidFill>
              </a:rPr>
              <a:t>INSIGHT </a:t>
            </a:r>
            <a:r>
              <a:rPr lang="en-US" sz="1200" b="1" dirty="0" smtClean="0">
                <a:solidFill>
                  <a:srgbClr val="12537F"/>
                </a:solidFill>
              </a:rPr>
              <a:t>#4</a:t>
            </a:r>
            <a:endParaRPr lang="en-US" sz="1200" dirty="0">
              <a:solidFill>
                <a:srgbClr val="12537F"/>
              </a:solidFill>
            </a:endParaRPr>
          </a:p>
          <a:p>
            <a:pPr algn="just"/>
            <a:r>
              <a:rPr lang="en-US" sz="1200" dirty="0"/>
              <a:t>The negative sentiment of the industry was skewed by the negative sentiment specifically around Purina from Mexico</a:t>
            </a:r>
            <a:r>
              <a:rPr lang="en-US" sz="1200" dirty="0" smtClean="0"/>
              <a:t>. </a:t>
            </a:r>
            <a:r>
              <a:rPr lang="en-US" sz="1200" dirty="0"/>
              <a:t>76% of dog food complaints came from serious ailments that occurred after eating the food.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b="1" dirty="0" smtClean="0">
                <a:solidFill>
                  <a:srgbClr val="12537F"/>
                </a:solidFill>
              </a:rPr>
              <a:t>INSIGHT </a:t>
            </a:r>
            <a:r>
              <a:rPr lang="en-US" sz="1200" b="1" dirty="0" smtClean="0">
                <a:solidFill>
                  <a:srgbClr val="12537F"/>
                </a:solidFill>
              </a:rPr>
              <a:t>#5</a:t>
            </a:r>
            <a:endParaRPr lang="en-US" sz="1200" dirty="0">
              <a:solidFill>
                <a:srgbClr val="12537F"/>
              </a:solidFill>
            </a:endParaRPr>
          </a:p>
          <a:p>
            <a:r>
              <a:rPr lang="en-US" sz="1200" dirty="0" smtClean="0"/>
              <a:t>Humorous </a:t>
            </a:r>
            <a:r>
              <a:rPr lang="en-US" sz="1200" dirty="0"/>
              <a:t>content </a:t>
            </a:r>
            <a:r>
              <a:rPr lang="en-US" sz="1200" dirty="0" smtClean="0"/>
              <a:t>was </a:t>
            </a:r>
            <a:r>
              <a:rPr lang="en-US" sz="1200" dirty="0"/>
              <a:t>most effective for increasing WOM market share by way of brand awareness.</a:t>
            </a:r>
          </a:p>
          <a:p>
            <a:endParaRPr lang="en-US" sz="1150" dirty="0"/>
          </a:p>
          <a:p>
            <a:endParaRPr lang="en-US" sz="1150" dirty="0" smtClean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grpSp>
        <p:nvGrpSpPr>
          <p:cNvPr id="15" name="Group 14"/>
          <p:cNvGrpSpPr/>
          <p:nvPr/>
        </p:nvGrpSpPr>
        <p:grpSpPr>
          <a:xfrm rot="10800000">
            <a:off x="367515" y="1371150"/>
            <a:ext cx="1921813" cy="2562408"/>
            <a:chOff x="5286794" y="5715372"/>
            <a:chExt cx="1921813" cy="2272079"/>
          </a:xfrm>
        </p:grpSpPr>
        <p:sp>
          <p:nvSpPr>
            <p:cNvPr id="16" name="Rectangle 15"/>
            <p:cNvSpPr/>
            <p:nvPr/>
          </p:nvSpPr>
          <p:spPr>
            <a:xfrm>
              <a:off x="5720556" y="5715374"/>
              <a:ext cx="1488051" cy="2272077"/>
            </a:xfrm>
            <a:prstGeom prst="rect">
              <a:avLst/>
            </a:prstGeom>
            <a:solidFill>
              <a:srgbClr val="4E9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rot="16200000">
              <a:off x="4372401" y="6629765"/>
              <a:ext cx="2272078" cy="443292"/>
            </a:xfrm>
            <a:prstGeom prst="triangle">
              <a:avLst/>
            </a:prstGeom>
            <a:solidFill>
              <a:srgbClr val="4E9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00419" y="1712198"/>
            <a:ext cx="1526672" cy="1846659"/>
          </a:xfrm>
          <a:prstGeom prst="rect">
            <a:avLst/>
          </a:prstGeom>
          <a:solidFill>
            <a:srgbClr val="4E98D3"/>
          </a:solidFill>
        </p:spPr>
        <p:txBody>
          <a:bodyPr wrap="square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</a:rPr>
              <a:t>The Onion: ‘Area </a:t>
            </a:r>
            <a:r>
              <a:rPr lang="en-US" sz="1900" dirty="0">
                <a:solidFill>
                  <a:schemeClr val="bg1"/>
                </a:solidFill>
              </a:rPr>
              <a:t>Dog Will Never Live Up To Dog On Purina </a:t>
            </a:r>
            <a:r>
              <a:rPr lang="en-US" sz="1900" dirty="0" smtClean="0">
                <a:solidFill>
                  <a:schemeClr val="bg1"/>
                </a:solidFill>
              </a:rPr>
              <a:t>Bag’</a:t>
            </a:r>
            <a:endParaRPr lang="en-US" sz="19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8408" y="1191745"/>
            <a:ext cx="187819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12537F"/>
                </a:solidFill>
              </a:rPr>
              <a:t>#1 Link</a:t>
            </a:r>
            <a:endParaRPr lang="en-US" sz="1400" dirty="0">
              <a:solidFill>
                <a:srgbClr val="12537F"/>
              </a:solidFill>
            </a:endParaRPr>
          </a:p>
          <a:p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www.theonion.com/article/area-dog-will-never-live-up-to-dog-on-purina-bag-1755</a:t>
            </a:r>
            <a:endParaRPr lang="en-US" sz="1200" dirty="0" smtClean="0"/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rgbClr val="12537F"/>
                </a:solidFill>
              </a:rPr>
              <a:t>Number Link Shares</a:t>
            </a:r>
            <a:endParaRPr lang="en-US" sz="1400" dirty="0">
              <a:solidFill>
                <a:srgbClr val="12537F"/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400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 smtClean="0">
              <a:solidFill>
                <a:srgbClr val="12537F"/>
              </a:solidFill>
            </a:endParaRPr>
          </a:p>
          <a:p>
            <a:r>
              <a:rPr lang="en-US" sz="1400" b="1" dirty="0" smtClean="0">
                <a:solidFill>
                  <a:srgbClr val="12537F"/>
                </a:solidFill>
              </a:rPr>
              <a:t>Suggestions</a:t>
            </a:r>
            <a:endParaRPr lang="en-US" sz="1400" dirty="0">
              <a:solidFill>
                <a:srgbClr val="12537F"/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case, 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umorous content is most effective for increasing WOM market share by way of brand awareness.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Picture 23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4646" y="1392382"/>
            <a:ext cx="606991" cy="522381"/>
          </a:xfrm>
          <a:prstGeom prst="rect">
            <a:avLst/>
          </a:prstGeom>
        </p:spPr>
      </p:pic>
      <p:pic>
        <p:nvPicPr>
          <p:cNvPr id="25" name="Picture 24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2643" y="1975937"/>
            <a:ext cx="606991" cy="522381"/>
          </a:xfrm>
          <a:prstGeom prst="rect">
            <a:avLst/>
          </a:prstGeom>
        </p:spPr>
      </p:pic>
      <p:pic>
        <p:nvPicPr>
          <p:cNvPr id="26" name="Picture 25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3122" y="2577674"/>
            <a:ext cx="606991" cy="522381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2831057" y="2838864"/>
            <a:ext cx="1481724" cy="101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27998" y="2273853"/>
            <a:ext cx="1481724" cy="142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5424" y="1322048"/>
            <a:ext cx="2901695" cy="2603206"/>
          </a:xfrm>
          <a:prstGeom prst="rect">
            <a:avLst/>
          </a:prstGeom>
          <a:noFill/>
        </p:spPr>
      </p:pic>
      <p:pic>
        <p:nvPicPr>
          <p:cNvPr id="40" name="Picture 39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14" y="4604489"/>
            <a:ext cx="606991" cy="522381"/>
          </a:xfrm>
          <a:prstGeom prst="rect">
            <a:avLst/>
          </a:prstGeom>
        </p:spPr>
      </p:pic>
      <p:pic>
        <p:nvPicPr>
          <p:cNvPr id="41" name="Picture 40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14" y="5337243"/>
            <a:ext cx="606991" cy="522381"/>
          </a:xfrm>
          <a:prstGeom prst="rect">
            <a:avLst/>
          </a:prstGeom>
        </p:spPr>
      </p:pic>
      <p:pic>
        <p:nvPicPr>
          <p:cNvPr id="42" name="Picture 41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13" y="6266120"/>
            <a:ext cx="606991" cy="522381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1217598" y="5023372"/>
            <a:ext cx="5958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03486" y="5973512"/>
            <a:ext cx="59727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0431" y="1015696"/>
            <a:ext cx="1665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  <a:latin typeface="Lato Black"/>
                <a:cs typeface="Lato Black"/>
              </a:rPr>
              <a:t>Top </a:t>
            </a:r>
            <a:r>
              <a:rPr lang="en-US" sz="2400" b="1" baseline="30000" dirty="0" smtClean="0">
                <a:solidFill>
                  <a:srgbClr val="12537F"/>
                </a:solidFill>
                <a:latin typeface="Lato Black"/>
                <a:cs typeface="Lato Black"/>
              </a:rPr>
              <a:t>Link </a:t>
            </a:r>
            <a:r>
              <a:rPr lang="en-US" sz="2400" b="1" baseline="30000" dirty="0" smtClean="0">
                <a:solidFill>
                  <a:srgbClr val="12537F"/>
                </a:solidFill>
                <a:latin typeface="Lato Black"/>
                <a:cs typeface="Lato Black"/>
              </a:rPr>
              <a:t>Shared</a:t>
            </a:r>
          </a:p>
        </p:txBody>
      </p:sp>
      <p:pic>
        <p:nvPicPr>
          <p:cNvPr id="50" name="Picture 49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12" y="7206839"/>
            <a:ext cx="606991" cy="522381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1203486" y="7046849"/>
            <a:ext cx="59727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11" y="7927751"/>
            <a:ext cx="606991" cy="522381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1203486" y="7927751"/>
            <a:ext cx="59727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2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16352</TotalTime>
  <Words>970</Words>
  <Application>Microsoft Macintosh PowerPoint</Application>
  <PresentationFormat>Custom</PresentationFormat>
  <Paragraphs>157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Calibri</vt:lpstr>
      <vt:lpstr>Helvetica</vt:lpstr>
      <vt:lpstr>Helvetica Light</vt:lpstr>
      <vt:lpstr>Lato Black</vt:lpstr>
      <vt:lpstr>Lato Regular</vt:lpstr>
      <vt:lpstr>Open Sans</vt:lpstr>
      <vt:lpstr>Open Sans Light</vt:lpstr>
      <vt:lpstr>Open Sans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Insightpool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Tercy Toussaint</dc:creator>
  <cp:lastModifiedBy>Jack Chase</cp:lastModifiedBy>
  <cp:revision>135</cp:revision>
  <cp:lastPrinted>2016-01-11T20:09:30Z</cp:lastPrinted>
  <dcterms:created xsi:type="dcterms:W3CDTF">2015-11-24T16:41:23Z</dcterms:created>
  <dcterms:modified xsi:type="dcterms:W3CDTF">2016-01-18T18:53:15Z</dcterms:modified>
</cp:coreProperties>
</file>