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7" r:id="rId2"/>
    <p:sldId id="293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712" autoAdjust="0"/>
  </p:normalViewPr>
  <p:slideViewPr>
    <p:cSldViewPr>
      <p:cViewPr>
        <p:scale>
          <a:sx n="100" d="100"/>
          <a:sy n="100" d="100"/>
        </p:scale>
        <p:origin x="-2148" y="-7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2353A075-29DF-4CAE-8BA7-CDA0ED456C88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99C7593-A8C3-46F1-9D60-E91D1DA1CA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5250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6A2B73EA-EE91-4E33-A9C1-8BF5DD7139A2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AF3510-33CD-4120-8C72-7E67755386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43401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512AEE5-1E67-472C-893C-2A931B6AC781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2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48680AC-669F-4CB7-926C-76E7EF4B3324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0C463-5FB8-4206-815F-9A48F46AE6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648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612D-B02A-4D46-A6E2-E9E930BF69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43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C3A58-B1D2-4636-B512-661495C778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849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1C8D5-95EB-40C3-8B9B-4168ECA2D3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035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81E86-184B-44B2-B52C-7FCA4A61B5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04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 userDrawn="1"/>
        </p:nvCxnSpPr>
        <p:spPr>
          <a:xfrm>
            <a:off x="755650" y="625475"/>
            <a:ext cx="7848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23850" y="293688"/>
            <a:ext cx="390525" cy="204787"/>
            <a:chOff x="0" y="0"/>
            <a:chExt cx="1041399" cy="549275"/>
          </a:xfrm>
        </p:grpSpPr>
        <p:sp>
          <p:nvSpPr>
            <p:cNvPr id="5" name="Freeform 16"/>
            <p:cNvSpPr>
              <a:spLocks noChangeArrowheads="1"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7"/>
            <p:cNvSpPr>
              <a:spLocks noChangeArrowheads="1"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 noChangeArrowheads="1"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TextBox 15"/>
          <p:cNvSpPr txBox="1">
            <a:spLocks noChangeArrowheads="1"/>
          </p:cNvSpPr>
          <p:nvPr userDrawn="1"/>
        </p:nvSpPr>
        <p:spPr bwMode="auto">
          <a:xfrm>
            <a:off x="8101013" y="2413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fld id="{0BDC0C2E-6E5D-4F98-9B0A-992DC54939F5}" type="slidenum">
              <a:rPr lang="zh-CN" altLang="en-US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pPr algn="ctr"/>
              <a:t>‹#›</a:t>
            </a:fld>
            <a:r>
              <a:rPr lang="zh-CN" altLang="en-US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0920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4580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9539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54C41-4F2F-4940-B508-1D295243F0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434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F89C0-7728-4504-8259-BB061411A2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232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CE67F-AC66-4FB0-9B41-FE93CCBCBC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930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84E03-5672-4EEA-8E64-B6A0BD6F11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367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FA1A1-4E2F-481D-9CDB-1A29285837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287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/>
              <a:pPr/>
              <a:t>2021/1/19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E953456-447C-4C95-B3C9-64CB4C304CC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.xueqiu.com/v5/stock/chart/kline.json?symbol=SH000300&amp;begin=1546510702989&amp;period=30m&amp;type=before&amp;count=-142&amp;indicator=kline,ma,macd,kdj,boll,rsi,wr,bias,cci,ps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q.sinajs.cn/list=sh601006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s.sina.cn/cn/api/json_v2.php/CN_MarketDataService.getKLineData?symbol=sh000300&amp;scale=30&amp;ma=no&amp;datalen=102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dfm.eastmoney.com/EM_UBG_PDTI_Fast/api/js?rtntype=4&amp;id=0003001&amp;type=m30k&amp;_=154648624948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pi.finance.ifeng.com/akmin?scode=sh000300&amp;type=3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q.stock.sohu.com/qp/hq?type=kline&amp;code=000300&amp;set=zs&amp;period=30m&amp;dr=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q.ssajax.cn/interact/getTradedata.ashx?pic=qlpic_000300_1_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ebstock.quote.hermes.hexun.com/a/kline?code=sse000300&amp;start=20190103150000&amp;number=-1000&amp;type=3&amp;callback=callbac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fzq.gtimg.cn/appstock/app/kline/mkline?param=sh000300,m30,,320&amp;_var=m30_today&amp;r=0.2608800151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3492500" y="1901825"/>
            <a:ext cx="51403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zh-CN" altLang="en-US" sz="3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交易系统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  <a:endParaRPr lang="zh-CN" altLang="en-US" sz="3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 bwMode="auto">
          <a:xfrm>
            <a:off x="3825875" y="2568575"/>
            <a:ext cx="4806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4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系统原理</a:t>
            </a:r>
            <a:endParaRPr lang="zh-CN" altLang="en-US" sz="14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4300" y="2486025"/>
            <a:ext cx="461803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4588" y="1898650"/>
            <a:ext cx="379412" cy="160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7" tIns="34279" rIns="68557" bIns="34279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227605" y="738188"/>
            <a:ext cx="2414745" cy="117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endParaRPr lang="en-US" altLang="zh-CN" sz="7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8120063" y="3071813"/>
            <a:ext cx="433387" cy="433387"/>
            <a:chOff x="6084168" y="1274820"/>
            <a:chExt cx="432048" cy="432834"/>
          </a:xfrm>
        </p:grpSpPr>
        <p:sp>
          <p:nvSpPr>
            <p:cNvPr id="7176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77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566 w 581"/>
                <a:gd name="T1" fmla="*/ 523 h 609"/>
                <a:gd name="T2" fmla="*/ 474 w 581"/>
                <a:gd name="T3" fmla="*/ 608 h 609"/>
                <a:gd name="T4" fmla="*/ 417 w 581"/>
                <a:gd name="T5" fmla="*/ 558 h 609"/>
                <a:gd name="T6" fmla="*/ 439 w 581"/>
                <a:gd name="T7" fmla="*/ 509 h 609"/>
                <a:gd name="T8" fmla="*/ 474 w 581"/>
                <a:gd name="T9" fmla="*/ 537 h 609"/>
                <a:gd name="T10" fmla="*/ 552 w 581"/>
                <a:gd name="T11" fmla="*/ 474 h 609"/>
                <a:gd name="T12" fmla="*/ 566 w 581"/>
                <a:gd name="T13" fmla="*/ 523 h 609"/>
                <a:gd name="T14" fmla="*/ 474 w 581"/>
                <a:gd name="T15" fmla="*/ 495 h 609"/>
                <a:gd name="T16" fmla="*/ 382 w 581"/>
                <a:gd name="T17" fmla="*/ 537 h 609"/>
                <a:gd name="T18" fmla="*/ 424 w 581"/>
                <a:gd name="T19" fmla="*/ 608 h 609"/>
                <a:gd name="T20" fmla="*/ 0 w 581"/>
                <a:gd name="T21" fmla="*/ 580 h 609"/>
                <a:gd name="T22" fmla="*/ 29 w 581"/>
                <a:gd name="T23" fmla="*/ 56 h 609"/>
                <a:gd name="T24" fmla="*/ 78 w 581"/>
                <a:gd name="T25" fmla="*/ 85 h 609"/>
                <a:gd name="T26" fmla="*/ 191 w 581"/>
                <a:gd name="T27" fmla="*/ 85 h 609"/>
                <a:gd name="T28" fmla="*/ 219 w 581"/>
                <a:gd name="T29" fmla="*/ 56 h 609"/>
                <a:gd name="T30" fmla="*/ 276 w 581"/>
                <a:gd name="T31" fmla="*/ 141 h 609"/>
                <a:gd name="T32" fmla="*/ 333 w 581"/>
                <a:gd name="T33" fmla="*/ 56 h 609"/>
                <a:gd name="T34" fmla="*/ 361 w 581"/>
                <a:gd name="T35" fmla="*/ 85 h 609"/>
                <a:gd name="T36" fmla="*/ 474 w 581"/>
                <a:gd name="T37" fmla="*/ 85 h 609"/>
                <a:gd name="T38" fmla="*/ 523 w 581"/>
                <a:gd name="T39" fmla="*/ 56 h 609"/>
                <a:gd name="T40" fmla="*/ 552 w 581"/>
                <a:gd name="T41" fmla="*/ 445 h 609"/>
                <a:gd name="T42" fmla="*/ 474 w 581"/>
                <a:gd name="T43" fmla="*/ 495 h 609"/>
                <a:gd name="T44" fmla="*/ 78 w 581"/>
                <a:gd name="T45" fmla="*/ 488 h 609"/>
                <a:gd name="T46" fmla="*/ 283 w 581"/>
                <a:gd name="T47" fmla="*/ 509 h 609"/>
                <a:gd name="T48" fmla="*/ 283 w 581"/>
                <a:gd name="T49" fmla="*/ 467 h 609"/>
                <a:gd name="T50" fmla="*/ 78 w 581"/>
                <a:gd name="T51" fmla="*/ 488 h 609"/>
                <a:gd name="T52" fmla="*/ 446 w 581"/>
                <a:gd name="T53" fmla="*/ 219 h 609"/>
                <a:gd name="T54" fmla="*/ 78 w 581"/>
                <a:gd name="T55" fmla="*/ 247 h 609"/>
                <a:gd name="T56" fmla="*/ 446 w 581"/>
                <a:gd name="T57" fmla="*/ 276 h 609"/>
                <a:gd name="T58" fmla="*/ 446 w 581"/>
                <a:gd name="T59" fmla="*/ 219 h 609"/>
                <a:gd name="T60" fmla="*/ 446 w 581"/>
                <a:gd name="T61" fmla="*/ 339 h 609"/>
                <a:gd name="T62" fmla="*/ 226 w 581"/>
                <a:gd name="T63" fmla="*/ 339 h 609"/>
                <a:gd name="T64" fmla="*/ 78 w 581"/>
                <a:gd name="T65" fmla="*/ 367 h 609"/>
                <a:gd name="T66" fmla="*/ 226 w 581"/>
                <a:gd name="T67" fmla="*/ 396 h 609"/>
                <a:gd name="T68" fmla="*/ 446 w 581"/>
                <a:gd name="T69" fmla="*/ 396 h 609"/>
                <a:gd name="T70" fmla="*/ 446 w 581"/>
                <a:gd name="T71" fmla="*/ 339 h 609"/>
                <a:gd name="T72" fmla="*/ 417 w 581"/>
                <a:gd name="T73" fmla="*/ 113 h 609"/>
                <a:gd name="T74" fmla="*/ 389 w 581"/>
                <a:gd name="T75" fmla="*/ 28 h 609"/>
                <a:gd name="T76" fmla="*/ 446 w 581"/>
                <a:gd name="T77" fmla="*/ 28 h 609"/>
                <a:gd name="T78" fmla="*/ 417 w 581"/>
                <a:gd name="T79" fmla="*/ 113 h 609"/>
                <a:gd name="T80" fmla="*/ 276 w 581"/>
                <a:gd name="T81" fmla="*/ 113 h 609"/>
                <a:gd name="T82" fmla="*/ 248 w 581"/>
                <a:gd name="T83" fmla="*/ 28 h 609"/>
                <a:gd name="T84" fmla="*/ 304 w 581"/>
                <a:gd name="T85" fmla="*/ 28 h 609"/>
                <a:gd name="T86" fmla="*/ 276 w 581"/>
                <a:gd name="T87" fmla="*/ 113 h 609"/>
                <a:gd name="T88" fmla="*/ 135 w 581"/>
                <a:gd name="T89" fmla="*/ 113 h 609"/>
                <a:gd name="T90" fmla="*/ 106 w 581"/>
                <a:gd name="T91" fmla="*/ 28 h 609"/>
                <a:gd name="T92" fmla="*/ 163 w 581"/>
                <a:gd name="T93" fmla="*/ 28 h 609"/>
                <a:gd name="T94" fmla="*/ 135 w 581"/>
                <a:gd name="T95" fmla="*/ 11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 altLang="zh-CN">
                <a:latin typeface="Roboto Light"/>
              </a:endParaRP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6824663" y="3071813"/>
            <a:ext cx="431800" cy="431800"/>
            <a:chOff x="4788024" y="1275213"/>
            <a:chExt cx="432048" cy="432048"/>
          </a:xfrm>
        </p:grpSpPr>
        <p:sp>
          <p:nvSpPr>
            <p:cNvPr id="7179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608 w 609"/>
                <a:gd name="T1" fmla="*/ 544 h 602"/>
                <a:gd name="T2" fmla="*/ 608 w 609"/>
                <a:gd name="T3" fmla="*/ 544 h 602"/>
                <a:gd name="T4" fmla="*/ 551 w 609"/>
                <a:gd name="T5" fmla="*/ 601 h 602"/>
                <a:gd name="T6" fmla="*/ 509 w 609"/>
                <a:gd name="T7" fmla="*/ 587 h 602"/>
                <a:gd name="T8" fmla="*/ 346 w 609"/>
                <a:gd name="T9" fmla="*/ 417 h 602"/>
                <a:gd name="T10" fmla="*/ 226 w 609"/>
                <a:gd name="T11" fmla="*/ 453 h 602"/>
                <a:gd name="T12" fmla="*/ 0 w 609"/>
                <a:gd name="T13" fmla="*/ 226 h 602"/>
                <a:gd name="T14" fmla="*/ 226 w 609"/>
                <a:gd name="T15" fmla="*/ 0 h 602"/>
                <a:gd name="T16" fmla="*/ 452 w 609"/>
                <a:gd name="T17" fmla="*/ 226 h 602"/>
                <a:gd name="T18" fmla="*/ 424 w 609"/>
                <a:gd name="T19" fmla="*/ 340 h 602"/>
                <a:gd name="T20" fmla="*/ 587 w 609"/>
                <a:gd name="T21" fmla="*/ 502 h 602"/>
                <a:gd name="T22" fmla="*/ 608 w 609"/>
                <a:gd name="T23" fmla="*/ 544 h 602"/>
                <a:gd name="T24" fmla="*/ 226 w 609"/>
                <a:gd name="T25" fmla="*/ 57 h 602"/>
                <a:gd name="T26" fmla="*/ 226 w 609"/>
                <a:gd name="T27" fmla="*/ 57 h 602"/>
                <a:gd name="T28" fmla="*/ 56 w 609"/>
                <a:gd name="T29" fmla="*/ 226 h 602"/>
                <a:gd name="T30" fmla="*/ 226 w 609"/>
                <a:gd name="T31" fmla="*/ 396 h 602"/>
                <a:gd name="T32" fmla="*/ 396 w 609"/>
                <a:gd name="T33" fmla="*/ 226 h 602"/>
                <a:gd name="T34" fmla="*/ 226 w 609"/>
                <a:gd name="T35" fmla="*/ 57 h 602"/>
                <a:gd name="T36" fmla="*/ 325 w 609"/>
                <a:gd name="T37" fmla="*/ 255 h 602"/>
                <a:gd name="T38" fmla="*/ 325 w 609"/>
                <a:gd name="T39" fmla="*/ 255 h 602"/>
                <a:gd name="T40" fmla="*/ 254 w 609"/>
                <a:gd name="T41" fmla="*/ 255 h 602"/>
                <a:gd name="T42" fmla="*/ 254 w 609"/>
                <a:gd name="T43" fmla="*/ 318 h 602"/>
                <a:gd name="T44" fmla="*/ 226 w 609"/>
                <a:gd name="T45" fmla="*/ 347 h 602"/>
                <a:gd name="T46" fmla="*/ 198 w 609"/>
                <a:gd name="T47" fmla="*/ 318 h 602"/>
                <a:gd name="T48" fmla="*/ 198 w 609"/>
                <a:gd name="T49" fmla="*/ 255 h 602"/>
                <a:gd name="T50" fmla="*/ 134 w 609"/>
                <a:gd name="T51" fmla="*/ 255 h 602"/>
                <a:gd name="T52" fmla="*/ 106 w 609"/>
                <a:gd name="T53" fmla="*/ 226 h 602"/>
                <a:gd name="T54" fmla="*/ 134 w 609"/>
                <a:gd name="T55" fmla="*/ 198 h 602"/>
                <a:gd name="T56" fmla="*/ 198 w 609"/>
                <a:gd name="T57" fmla="*/ 198 h 602"/>
                <a:gd name="T58" fmla="*/ 198 w 609"/>
                <a:gd name="T59" fmla="*/ 127 h 602"/>
                <a:gd name="T60" fmla="*/ 226 w 609"/>
                <a:gd name="T61" fmla="*/ 99 h 602"/>
                <a:gd name="T62" fmla="*/ 254 w 609"/>
                <a:gd name="T63" fmla="*/ 127 h 602"/>
                <a:gd name="T64" fmla="*/ 254 w 609"/>
                <a:gd name="T65" fmla="*/ 198 h 602"/>
                <a:gd name="T66" fmla="*/ 325 w 609"/>
                <a:gd name="T67" fmla="*/ 198 h 602"/>
                <a:gd name="T68" fmla="*/ 353 w 609"/>
                <a:gd name="T69" fmla="*/ 226 h 602"/>
                <a:gd name="T70" fmla="*/ 325 w 609"/>
                <a:gd name="T71" fmla="*/ 25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 altLang="zh-CN">
                <a:latin typeface="Roboto Light"/>
              </a:endParaRPr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7472363" y="3071813"/>
            <a:ext cx="433387" cy="433387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/>
              <a:endParaRPr lang="zh-CN" altLang="en-US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83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446 w 475"/>
                <a:gd name="T1" fmla="*/ 551 h 552"/>
                <a:gd name="T2" fmla="*/ 446 w 475"/>
                <a:gd name="T3" fmla="*/ 551 h 552"/>
                <a:gd name="T4" fmla="*/ 417 w 475"/>
                <a:gd name="T5" fmla="*/ 551 h 552"/>
                <a:gd name="T6" fmla="*/ 417 w 475"/>
                <a:gd name="T7" fmla="*/ 0 h 552"/>
                <a:gd name="T8" fmla="*/ 446 w 475"/>
                <a:gd name="T9" fmla="*/ 0 h 552"/>
                <a:gd name="T10" fmla="*/ 474 w 475"/>
                <a:gd name="T11" fmla="*/ 28 h 552"/>
                <a:gd name="T12" fmla="*/ 474 w 475"/>
                <a:gd name="T13" fmla="*/ 523 h 552"/>
                <a:gd name="T14" fmla="*/ 446 w 475"/>
                <a:gd name="T15" fmla="*/ 551 h 552"/>
                <a:gd name="T16" fmla="*/ 57 w 475"/>
                <a:gd name="T17" fmla="*/ 523 h 552"/>
                <a:gd name="T18" fmla="*/ 57 w 475"/>
                <a:gd name="T19" fmla="*/ 523 h 552"/>
                <a:gd name="T20" fmla="*/ 57 w 475"/>
                <a:gd name="T21" fmla="*/ 495 h 552"/>
                <a:gd name="T22" fmla="*/ 106 w 475"/>
                <a:gd name="T23" fmla="*/ 495 h 552"/>
                <a:gd name="T24" fmla="*/ 163 w 475"/>
                <a:gd name="T25" fmla="*/ 438 h 552"/>
                <a:gd name="T26" fmla="*/ 106 w 475"/>
                <a:gd name="T27" fmla="*/ 381 h 552"/>
                <a:gd name="T28" fmla="*/ 57 w 475"/>
                <a:gd name="T29" fmla="*/ 381 h 552"/>
                <a:gd name="T30" fmla="*/ 57 w 475"/>
                <a:gd name="T31" fmla="*/ 332 h 552"/>
                <a:gd name="T32" fmla="*/ 106 w 475"/>
                <a:gd name="T33" fmla="*/ 332 h 552"/>
                <a:gd name="T34" fmla="*/ 163 w 475"/>
                <a:gd name="T35" fmla="*/ 275 h 552"/>
                <a:gd name="T36" fmla="*/ 106 w 475"/>
                <a:gd name="T37" fmla="*/ 219 h 552"/>
                <a:gd name="T38" fmla="*/ 57 w 475"/>
                <a:gd name="T39" fmla="*/ 219 h 552"/>
                <a:gd name="T40" fmla="*/ 57 w 475"/>
                <a:gd name="T41" fmla="*/ 169 h 552"/>
                <a:gd name="T42" fmla="*/ 106 w 475"/>
                <a:gd name="T43" fmla="*/ 169 h 552"/>
                <a:gd name="T44" fmla="*/ 163 w 475"/>
                <a:gd name="T45" fmla="*/ 113 h 552"/>
                <a:gd name="T46" fmla="*/ 106 w 475"/>
                <a:gd name="T47" fmla="*/ 56 h 552"/>
                <a:gd name="T48" fmla="*/ 57 w 475"/>
                <a:gd name="T49" fmla="*/ 56 h 552"/>
                <a:gd name="T50" fmla="*/ 57 w 475"/>
                <a:gd name="T51" fmla="*/ 28 h 552"/>
                <a:gd name="T52" fmla="*/ 85 w 475"/>
                <a:gd name="T53" fmla="*/ 0 h 552"/>
                <a:gd name="T54" fmla="*/ 389 w 475"/>
                <a:gd name="T55" fmla="*/ 0 h 552"/>
                <a:gd name="T56" fmla="*/ 389 w 475"/>
                <a:gd name="T57" fmla="*/ 551 h 552"/>
                <a:gd name="T58" fmla="*/ 85 w 475"/>
                <a:gd name="T59" fmla="*/ 551 h 552"/>
                <a:gd name="T60" fmla="*/ 57 w 475"/>
                <a:gd name="T61" fmla="*/ 523 h 552"/>
                <a:gd name="T62" fmla="*/ 135 w 475"/>
                <a:gd name="T63" fmla="*/ 113 h 552"/>
                <a:gd name="T64" fmla="*/ 135 w 475"/>
                <a:gd name="T65" fmla="*/ 113 h 552"/>
                <a:gd name="T66" fmla="*/ 106 w 475"/>
                <a:gd name="T67" fmla="*/ 141 h 552"/>
                <a:gd name="T68" fmla="*/ 29 w 475"/>
                <a:gd name="T69" fmla="*/ 141 h 552"/>
                <a:gd name="T70" fmla="*/ 0 w 475"/>
                <a:gd name="T71" fmla="*/ 113 h 552"/>
                <a:gd name="T72" fmla="*/ 29 w 475"/>
                <a:gd name="T73" fmla="*/ 85 h 552"/>
                <a:gd name="T74" fmla="*/ 106 w 475"/>
                <a:gd name="T75" fmla="*/ 85 h 552"/>
                <a:gd name="T76" fmla="*/ 135 w 475"/>
                <a:gd name="T77" fmla="*/ 113 h 552"/>
                <a:gd name="T78" fmla="*/ 29 w 475"/>
                <a:gd name="T79" fmla="*/ 247 h 552"/>
                <a:gd name="T80" fmla="*/ 29 w 475"/>
                <a:gd name="T81" fmla="*/ 247 h 552"/>
                <a:gd name="T82" fmla="*/ 106 w 475"/>
                <a:gd name="T83" fmla="*/ 247 h 552"/>
                <a:gd name="T84" fmla="*/ 135 w 475"/>
                <a:gd name="T85" fmla="*/ 275 h 552"/>
                <a:gd name="T86" fmla="*/ 106 w 475"/>
                <a:gd name="T87" fmla="*/ 304 h 552"/>
                <a:gd name="T88" fmla="*/ 29 w 475"/>
                <a:gd name="T89" fmla="*/ 304 h 552"/>
                <a:gd name="T90" fmla="*/ 0 w 475"/>
                <a:gd name="T91" fmla="*/ 275 h 552"/>
                <a:gd name="T92" fmla="*/ 29 w 475"/>
                <a:gd name="T93" fmla="*/ 247 h 552"/>
                <a:gd name="T94" fmla="*/ 29 w 475"/>
                <a:gd name="T95" fmla="*/ 410 h 552"/>
                <a:gd name="T96" fmla="*/ 29 w 475"/>
                <a:gd name="T97" fmla="*/ 410 h 552"/>
                <a:gd name="T98" fmla="*/ 106 w 475"/>
                <a:gd name="T99" fmla="*/ 410 h 552"/>
                <a:gd name="T100" fmla="*/ 135 w 475"/>
                <a:gd name="T101" fmla="*/ 438 h 552"/>
                <a:gd name="T102" fmla="*/ 106 w 475"/>
                <a:gd name="T103" fmla="*/ 466 h 552"/>
                <a:gd name="T104" fmla="*/ 29 w 475"/>
                <a:gd name="T105" fmla="*/ 466 h 552"/>
                <a:gd name="T106" fmla="*/ 0 w 475"/>
                <a:gd name="T107" fmla="*/ 438 h 552"/>
                <a:gd name="T108" fmla="*/ 29 w 475"/>
                <a:gd name="T109" fmla="*/ 41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 altLang="zh-CN">
                <a:latin typeface="Roboto Light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5529263" y="3071813"/>
            <a:ext cx="431800" cy="433387"/>
            <a:chOff x="3491880" y="1274820"/>
            <a:chExt cx="432833" cy="432834"/>
          </a:xfrm>
        </p:grpSpPr>
        <p:sp>
          <p:nvSpPr>
            <p:cNvPr id="718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572 w 602"/>
                <a:gd name="T1" fmla="*/ 509 h 510"/>
                <a:gd name="T2" fmla="*/ 572 w 602"/>
                <a:gd name="T3" fmla="*/ 509 h 510"/>
                <a:gd name="T4" fmla="*/ 28 w 602"/>
                <a:gd name="T5" fmla="*/ 509 h 510"/>
                <a:gd name="T6" fmla="*/ 0 w 602"/>
                <a:gd name="T7" fmla="*/ 481 h 510"/>
                <a:gd name="T8" fmla="*/ 0 w 602"/>
                <a:gd name="T9" fmla="*/ 28 h 510"/>
                <a:gd name="T10" fmla="*/ 28 w 602"/>
                <a:gd name="T11" fmla="*/ 0 h 510"/>
                <a:gd name="T12" fmla="*/ 56 w 602"/>
                <a:gd name="T13" fmla="*/ 28 h 510"/>
                <a:gd name="T14" fmla="*/ 56 w 602"/>
                <a:gd name="T15" fmla="*/ 389 h 510"/>
                <a:gd name="T16" fmla="*/ 56 w 602"/>
                <a:gd name="T17" fmla="*/ 452 h 510"/>
                <a:gd name="T18" fmla="*/ 572 w 602"/>
                <a:gd name="T19" fmla="*/ 452 h 510"/>
                <a:gd name="T20" fmla="*/ 601 w 602"/>
                <a:gd name="T21" fmla="*/ 481 h 510"/>
                <a:gd name="T22" fmla="*/ 572 w 602"/>
                <a:gd name="T23" fmla="*/ 509 h 510"/>
                <a:gd name="T24" fmla="*/ 509 w 602"/>
                <a:gd name="T25" fmla="*/ 424 h 510"/>
                <a:gd name="T26" fmla="*/ 509 w 602"/>
                <a:gd name="T27" fmla="*/ 424 h 510"/>
                <a:gd name="T28" fmla="*/ 452 w 602"/>
                <a:gd name="T29" fmla="*/ 424 h 510"/>
                <a:gd name="T30" fmla="*/ 424 w 602"/>
                <a:gd name="T31" fmla="*/ 396 h 510"/>
                <a:gd name="T32" fmla="*/ 424 w 602"/>
                <a:gd name="T33" fmla="*/ 198 h 510"/>
                <a:gd name="T34" fmla="*/ 452 w 602"/>
                <a:gd name="T35" fmla="*/ 170 h 510"/>
                <a:gd name="T36" fmla="*/ 509 w 602"/>
                <a:gd name="T37" fmla="*/ 170 h 510"/>
                <a:gd name="T38" fmla="*/ 537 w 602"/>
                <a:gd name="T39" fmla="*/ 198 h 510"/>
                <a:gd name="T40" fmla="*/ 537 w 602"/>
                <a:gd name="T41" fmla="*/ 396 h 510"/>
                <a:gd name="T42" fmla="*/ 509 w 602"/>
                <a:gd name="T43" fmla="*/ 424 h 510"/>
                <a:gd name="T44" fmla="*/ 346 w 602"/>
                <a:gd name="T45" fmla="*/ 424 h 510"/>
                <a:gd name="T46" fmla="*/ 346 w 602"/>
                <a:gd name="T47" fmla="*/ 424 h 510"/>
                <a:gd name="T48" fmla="*/ 290 w 602"/>
                <a:gd name="T49" fmla="*/ 424 h 510"/>
                <a:gd name="T50" fmla="*/ 261 w 602"/>
                <a:gd name="T51" fmla="*/ 396 h 510"/>
                <a:gd name="T52" fmla="*/ 261 w 602"/>
                <a:gd name="T53" fmla="*/ 85 h 510"/>
                <a:gd name="T54" fmla="*/ 290 w 602"/>
                <a:gd name="T55" fmla="*/ 57 h 510"/>
                <a:gd name="T56" fmla="*/ 346 w 602"/>
                <a:gd name="T57" fmla="*/ 57 h 510"/>
                <a:gd name="T58" fmla="*/ 374 w 602"/>
                <a:gd name="T59" fmla="*/ 85 h 510"/>
                <a:gd name="T60" fmla="*/ 374 w 602"/>
                <a:gd name="T61" fmla="*/ 396 h 510"/>
                <a:gd name="T62" fmla="*/ 346 w 602"/>
                <a:gd name="T63" fmla="*/ 424 h 510"/>
                <a:gd name="T64" fmla="*/ 191 w 602"/>
                <a:gd name="T65" fmla="*/ 424 h 510"/>
                <a:gd name="T66" fmla="*/ 191 w 602"/>
                <a:gd name="T67" fmla="*/ 424 h 510"/>
                <a:gd name="T68" fmla="*/ 134 w 602"/>
                <a:gd name="T69" fmla="*/ 424 h 510"/>
                <a:gd name="T70" fmla="*/ 106 w 602"/>
                <a:gd name="T71" fmla="*/ 396 h 510"/>
                <a:gd name="T72" fmla="*/ 106 w 602"/>
                <a:gd name="T73" fmla="*/ 339 h 510"/>
                <a:gd name="T74" fmla="*/ 134 w 602"/>
                <a:gd name="T75" fmla="*/ 311 h 510"/>
                <a:gd name="T76" fmla="*/ 191 w 602"/>
                <a:gd name="T77" fmla="*/ 311 h 510"/>
                <a:gd name="T78" fmla="*/ 219 w 602"/>
                <a:gd name="T79" fmla="*/ 339 h 510"/>
                <a:gd name="T80" fmla="*/ 219 w 602"/>
                <a:gd name="T81" fmla="*/ 396 h 510"/>
                <a:gd name="T82" fmla="*/ 191 w 602"/>
                <a:gd name="T83" fmla="*/ 42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 altLang="zh-CN">
                <a:latin typeface="Roboto Light"/>
              </a:endParaRPr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6176963" y="3071813"/>
            <a:ext cx="431800" cy="433387"/>
            <a:chOff x="4139952" y="1274820"/>
            <a:chExt cx="432833" cy="432834"/>
          </a:xfrm>
        </p:grpSpPr>
        <p:sp>
          <p:nvSpPr>
            <p:cNvPr id="718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332 w 602"/>
                <a:gd name="T1" fmla="*/ 268 h 602"/>
                <a:gd name="T2" fmla="*/ 332 w 602"/>
                <a:gd name="T3" fmla="*/ 268 h 602"/>
                <a:gd name="T4" fmla="*/ 332 w 602"/>
                <a:gd name="T5" fmla="*/ 0 h 602"/>
                <a:gd name="T6" fmla="*/ 601 w 602"/>
                <a:gd name="T7" fmla="*/ 268 h 602"/>
                <a:gd name="T8" fmla="*/ 332 w 602"/>
                <a:gd name="T9" fmla="*/ 268 h 602"/>
                <a:gd name="T10" fmla="*/ 276 w 602"/>
                <a:gd name="T11" fmla="*/ 601 h 602"/>
                <a:gd name="T12" fmla="*/ 276 w 602"/>
                <a:gd name="T13" fmla="*/ 601 h 602"/>
                <a:gd name="T14" fmla="*/ 0 w 602"/>
                <a:gd name="T15" fmla="*/ 325 h 602"/>
                <a:gd name="T16" fmla="*/ 276 w 602"/>
                <a:gd name="T17" fmla="*/ 56 h 602"/>
                <a:gd name="T18" fmla="*/ 276 w 602"/>
                <a:gd name="T19" fmla="*/ 325 h 602"/>
                <a:gd name="T20" fmla="*/ 544 w 602"/>
                <a:gd name="T21" fmla="*/ 325 h 602"/>
                <a:gd name="T22" fmla="*/ 276 w 602"/>
                <a:gd name="T23" fmla="*/ 60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 altLang="zh-CN">
                <a:latin typeface="Roboto Light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855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 animBg="1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688" y="771600"/>
            <a:ext cx="74961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899694" y="2859774"/>
            <a:ext cx="7632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https://stock.xueqiu.com/v5/stock/chart/kline.json?symbol=SH000300&amp;begin=1546510702989&amp;period=30m&amp;type=before&amp;count=-142&amp;indicator=kline,ma,macd,kdj,boll,rsi,wr,bias,cci,psy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844" y="1635672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股票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线</a:t>
            </a:r>
            <a:r>
              <a:rPr lang="en-US" altLang="zh-CN" b="1" dirty="0" smtClean="0"/>
              <a:t>5,15,30,60</a:t>
            </a:r>
            <a:r>
              <a:rPr lang="zh-CN" altLang="en-US" b="1" dirty="0" smtClean="0"/>
              <a:t>分钟数据接口</a:t>
            </a:r>
            <a:endParaRPr lang="en-US" altLang="zh-CN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1691760" y="2499744"/>
            <a:ext cx="6462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https://blog.csdn.net/afgasdg/article/details/86071921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838" y="3363816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信息来自上面网站：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652" y="555582"/>
            <a:ext cx="8640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股票数据的获取目前有如下两种方法可以获取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1.http/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接口取数据</a:t>
            </a:r>
            <a:br>
              <a:rPr lang="zh-CN" altLang="en-US" dirty="0" smtClean="0"/>
            </a:br>
            <a:r>
              <a:rPr lang="en-US" altLang="zh-CN" dirty="0" smtClean="0"/>
              <a:t>2.web-service</a:t>
            </a:r>
            <a:r>
              <a:rPr lang="zh-CN" altLang="en-US" dirty="0" smtClean="0"/>
              <a:t>接口</a:t>
            </a:r>
            <a:br>
              <a:rPr lang="zh-CN" altLang="en-US" dirty="0" smtClean="0"/>
            </a:br>
            <a:r>
              <a:rPr lang="en-US" altLang="zh-CN" dirty="0" smtClean="0"/>
              <a:t>1.http/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接口取数据</a:t>
            </a:r>
            <a:br>
              <a:rPr lang="zh-CN" altLang="en-US" dirty="0" smtClean="0"/>
            </a:br>
            <a:r>
              <a:rPr lang="en-US" altLang="zh-CN" dirty="0" smtClean="0"/>
              <a:t>1.1Sina</a:t>
            </a:r>
            <a:r>
              <a:rPr lang="zh-CN" altLang="en-US" dirty="0" smtClean="0"/>
              <a:t>股票数据接口</a:t>
            </a:r>
            <a:br>
              <a:rPr lang="zh-CN" altLang="en-US" dirty="0" smtClean="0"/>
            </a:br>
            <a:r>
              <a:rPr lang="zh-CN" altLang="en-US" dirty="0" smtClean="0"/>
              <a:t>以大秦铁路（股票代码：</a:t>
            </a:r>
            <a:r>
              <a:rPr lang="en-US" altLang="zh-CN" dirty="0" smtClean="0"/>
              <a:t>601006</a:t>
            </a:r>
            <a:r>
              <a:rPr lang="zh-CN" altLang="en-US" dirty="0" smtClean="0"/>
              <a:t>）为例，如果要获取它的最新行情，只需访问新浪的股票数据</a:t>
            </a:r>
            <a:br>
              <a:rPr lang="zh-CN" altLang="en-US" dirty="0" smtClean="0"/>
            </a:br>
            <a:r>
              <a:rPr lang="zh-CN" altLang="en-US" dirty="0" smtClean="0"/>
              <a:t>接口：</a:t>
            </a:r>
            <a:r>
              <a:rPr lang="en-US" altLang="zh-CN" dirty="0" smtClean="0">
                <a:hlinkClick r:id="rId2"/>
              </a:rPr>
              <a:t>http://hq.sinajs.cn/list=sh601006</a:t>
            </a:r>
            <a:r>
              <a:rPr lang="zh-CN" altLang="en-US" dirty="0" smtClean="0"/>
              <a:t>这个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会返回一串文本，例如：</a:t>
            </a:r>
            <a:br>
              <a:rPr lang="zh-CN" altLang="en-US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 hq_str_sh601006="</a:t>
            </a:r>
            <a:r>
              <a:rPr lang="zh-CN" altLang="en-US" dirty="0" smtClean="0"/>
              <a:t>大秦铁路</a:t>
            </a:r>
            <a:r>
              <a:rPr lang="en-US" altLang="zh-CN" dirty="0" smtClean="0"/>
              <a:t>, 27.55, 27.25, 26.91, 27.55, 26.20, 26.91, 26.92,</a:t>
            </a:r>
            <a:br>
              <a:rPr lang="en-US" altLang="zh-CN" dirty="0" smtClean="0"/>
            </a:br>
            <a:r>
              <a:rPr lang="en-US" altLang="zh-CN" dirty="0" smtClean="0"/>
              <a:t>22114263, 589824680, 4695, 26.91, 57590, 26.90, 14700, 26.89, 14300,</a:t>
            </a:r>
            <a:br>
              <a:rPr lang="en-US" altLang="zh-CN" dirty="0" smtClean="0"/>
            </a:br>
            <a:r>
              <a:rPr lang="en-US" altLang="zh-CN" dirty="0" smtClean="0"/>
              <a:t>26.88, 15100, 26.87, 3100, 26.92, 8900, 26.93, 14230, 26.94, 25150, 26.95, 15220, 26.96, 2008-01-11, 15:05:32";</a:t>
            </a:r>
            <a:br>
              <a:rPr lang="en-US" altLang="zh-CN" dirty="0" smtClean="0"/>
            </a:br>
            <a:r>
              <a:rPr lang="zh-CN" altLang="en-US" dirty="0" smtClean="0"/>
              <a:t>这个字符串由许多数据拼接在一起，不同含义的数据用逗号隔开了，按照程序员的思路，顺序号从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428750"/>
            <a:ext cx="7639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3059932" y="267482"/>
            <a:ext cx="129614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任务下达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3059932" y="3003786"/>
            <a:ext cx="129614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策略处理（</a:t>
            </a:r>
            <a:r>
              <a:rPr lang="en-US" altLang="zh-CN" sz="1200" dirty="0" smtClean="0"/>
              <a:t>trade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4" name="椭圆 23"/>
          <p:cNvSpPr/>
          <p:nvPr/>
        </p:nvSpPr>
        <p:spPr>
          <a:xfrm>
            <a:off x="971700" y="3003786"/>
            <a:ext cx="136815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行情入口（</a:t>
            </a:r>
            <a:r>
              <a:rPr lang="en-US" altLang="zh-CN" sz="1200" dirty="0" smtClean="0"/>
              <a:t>market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5" name="椭圆 24"/>
          <p:cNvSpPr/>
          <p:nvPr/>
        </p:nvSpPr>
        <p:spPr>
          <a:xfrm>
            <a:off x="5436196" y="3579850"/>
            <a:ext cx="136815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风控接口（</a:t>
            </a:r>
            <a:r>
              <a:rPr lang="en-US" altLang="zh-CN" sz="1200" dirty="0" err="1" smtClean="0"/>
              <a:t>ristctrl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27" name="椭圆 26"/>
          <p:cNvSpPr/>
          <p:nvPr/>
        </p:nvSpPr>
        <p:spPr>
          <a:xfrm>
            <a:off x="5436196" y="1923666"/>
            <a:ext cx="129614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回测处理（</a:t>
            </a:r>
            <a:r>
              <a:rPr lang="en-US" altLang="zh-CN" sz="1200" dirty="0" err="1" smtClean="0"/>
              <a:t>backtest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835796" y="1131578"/>
            <a:ext cx="1224136" cy="17281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411860" y="3435834"/>
            <a:ext cx="57606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428084" y="3579850"/>
            <a:ext cx="936104" cy="4320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428084" y="2571738"/>
            <a:ext cx="936104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876190" y="3147778"/>
            <a:ext cx="165618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交易接口（</a:t>
            </a:r>
            <a:r>
              <a:rPr lang="en-US" altLang="zh-CN" sz="1200" dirty="0" smtClean="0"/>
              <a:t>order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37" name="椭圆 36"/>
          <p:cNvSpPr/>
          <p:nvPr/>
        </p:nvSpPr>
        <p:spPr>
          <a:xfrm>
            <a:off x="6948198" y="3867858"/>
            <a:ext cx="158417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仿真交易接口（</a:t>
            </a:r>
            <a:r>
              <a:rPr lang="en-US" altLang="zh-CN" sz="1200" dirty="0" smtClean="0"/>
              <a:t>simulate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780012" y="1275594"/>
            <a:ext cx="0" cy="15841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500092" y="1059570"/>
            <a:ext cx="1152128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40" y="353"/>
            <a:ext cx="7382508" cy="514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067958" y="6995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hlinkClick r:id="rId3"/>
              </a:rPr>
              <a:t>https://quotes.sina.cn/cn/api/json_v2.php/CN_MarketDataService.getKLineData?symbol=sh000300&amp;scale=30&amp;ma=no&amp;datalen=1023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6253" y="3147798"/>
            <a:ext cx="1547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返回的结果数据并没有交易金额数据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 b="9484"/>
          <a:stretch>
            <a:fillRect/>
          </a:stretch>
        </p:blipFill>
        <p:spPr bwMode="auto">
          <a:xfrm>
            <a:off x="395652" y="483576"/>
            <a:ext cx="6188118" cy="444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211970" y="10596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hlinkClick r:id="rId3"/>
              </a:rPr>
              <a:t>http://pdfm.eastmoney.com/EM_UBG_PDTI_Fast/api/js?rtntype=2&amp;id=0003001&amp;type=m30k&amp;_=1546486249481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20204" y="2931780"/>
            <a:ext cx="1872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返回的交易金额为保留两位的亿，不够精确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971" y="483576"/>
            <a:ext cx="4595029" cy="410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634" y="339564"/>
            <a:ext cx="40195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51640" y="3219804"/>
            <a:ext cx="396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http://api.finance.ifeng.com/akmin?scode=sh000300&amp;type=30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742" y="699594"/>
            <a:ext cx="54483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907778" y="30757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hlinkClick r:id="rId3"/>
              </a:rPr>
              <a:t>http://q.stock.sohu.com/qp/hq?type=kline&amp;code=000300&amp;set=zs&amp;period=30m&amp;dr=0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2757" y="627588"/>
            <a:ext cx="5281243" cy="367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28" y="411570"/>
            <a:ext cx="3744312" cy="161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0" y="2931780"/>
            <a:ext cx="3816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http://cq.ssajax.cn/interact/getTradedata.ashx?pic=qlpic_000300_1_4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84" y="123546"/>
            <a:ext cx="3401757" cy="50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646" y="555582"/>
            <a:ext cx="5078354" cy="107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83676" y="25717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hlinkClick r:id="rId4"/>
              </a:rPr>
              <a:t>http://webstock.quote.hermes.hexun.com/a/kline?code=sse000300&amp;start=20190103150000&amp;number=-1000&amp;type=3&amp;callback=callback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318" y="339564"/>
            <a:ext cx="5222682" cy="438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652" y="699594"/>
            <a:ext cx="3220018" cy="69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23646" y="2211720"/>
            <a:ext cx="3203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http://ifzq.gtimg.cn/appstock/app/kline/mkline?param=sh000300,m30,320&amp;_var=m30_today&amp;r=0.260880015116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124</Words>
  <Application>Microsoft Office PowerPoint</Application>
  <PresentationFormat>全屏显示(16:9)</PresentationFormat>
  <Paragraphs>27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chenzejun</cp:lastModifiedBy>
  <cp:revision>61</cp:revision>
  <dcterms:created xsi:type="dcterms:W3CDTF">2015-12-11T17:46:00Z</dcterms:created>
  <dcterms:modified xsi:type="dcterms:W3CDTF">2021-01-19T04:37:34Z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