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3"/>
    <p:sldId id="258" r:id="rId4"/>
    <p:sldId id="259" r:id="rId5"/>
    <p:sldId id="268" r:id="rId6"/>
    <p:sldId id="27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62" r:id="rId16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3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9144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620713"/>
            <a:ext cx="8207375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1843088"/>
            <a:ext cx="8212138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7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3.xml"/><Relationship Id="rId1" Type="http://schemas.openxmlformats.org/officeDocument/2006/relationships/tags" Target="../tags/tag9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tags" Target="../tags/tag10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27.xml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4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20.xml"/><Relationship Id="rId22" Type="http://schemas.openxmlformats.org/officeDocument/2006/relationships/tags" Target="../tags/tag19.xml"/><Relationship Id="rId21" Type="http://schemas.openxmlformats.org/officeDocument/2006/relationships/tags" Target="../tags/tag18.xml"/><Relationship Id="rId20" Type="http://schemas.openxmlformats.org/officeDocument/2006/relationships/tags" Target="../tags/tag17.xml"/><Relationship Id="rId2" Type="http://schemas.openxmlformats.org/officeDocument/2006/relationships/tags" Target="../tags/tag2.xml"/><Relationship Id="rId19" Type="http://schemas.openxmlformats.org/officeDocument/2006/relationships/tags" Target="../tags/tag16.xml"/><Relationship Id="rId18" Type="http://schemas.openxmlformats.org/officeDocument/2006/relationships/tags" Target="../tags/tag15.xml"/><Relationship Id="rId17" Type="http://schemas.openxmlformats.org/officeDocument/2006/relationships/tags" Target="../tags/tag14.xml"/><Relationship Id="rId16" Type="http://schemas.openxmlformats.org/officeDocument/2006/relationships/tags" Target="../tags/tag13.xml"/><Relationship Id="rId15" Type="http://schemas.openxmlformats.org/officeDocument/2006/relationships/tags" Target="../tags/tag12.xml"/><Relationship Id="rId14" Type="http://schemas.openxmlformats.org/officeDocument/2006/relationships/tags" Target="../tags/tag11.xml"/><Relationship Id="rId13" Type="http://schemas.openxmlformats.org/officeDocument/2006/relationships/image" Target="../media/image5.png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0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3.xml"/><Relationship Id="rId8" Type="http://schemas.openxmlformats.org/officeDocument/2006/relationships/tags" Target="../tags/tag62.xml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7.xml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Cost Analysis and Logistics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</a:t>
            </a:r>
            <a:r>
              <a:rPr lang="en-US"/>
              <a:t>ack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Regional Logistics Performance Analysis</a:t>
            </a:r>
            <a:endParaRPr lang="en-US"/>
          </a:p>
        </p:txBody>
      </p:sp>
      <p:sp>
        <p:nvSpPr>
          <p:cNvPr id="32" name="对象3"/>
          <p:cNvSpPr/>
          <p:nvPr>
            <p:custDataLst>
              <p:tags r:id="rId1"/>
            </p:custDataLst>
          </p:nvPr>
        </p:nvSpPr>
        <p:spPr>
          <a:xfrm>
            <a:off x="115591" y="4556597"/>
            <a:ext cx="1383682" cy="1383682"/>
          </a:xfrm>
          <a:custGeom>
            <a:avLst/>
            <a:gdLst/>
            <a:ahLst/>
            <a:cxnLst/>
            <a:rect l="l" t="t" r="r" b="b"/>
            <a:pathLst>
              <a:path w="2779776" h="2779776">
                <a:moveTo>
                  <a:pt x="2779776" y="1389888"/>
                </a:moveTo>
                <a:cubicBezTo>
                  <a:pt x="2779776" y="2157984"/>
                  <a:pt x="2157984" y="2779776"/>
                  <a:pt x="1389888" y="2779776"/>
                </a:cubicBezTo>
                <a:cubicBezTo>
                  <a:pt x="621792" y="2779776"/>
                  <a:pt x="0" y="2157984"/>
                  <a:pt x="0" y="1389888"/>
                </a:cubicBezTo>
                <a:cubicBezTo>
                  <a:pt x="0" y="621792"/>
                  <a:pt x="621792" y="0"/>
                  <a:pt x="1389888" y="0"/>
                </a:cubicBezTo>
                <a:cubicBezTo>
                  <a:pt x="2157984" y="0"/>
                  <a:pt x="2779776" y="621792"/>
                  <a:pt x="2779776" y="1389888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 sz="154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椭圆 2"/>
          <p:cNvSpPr/>
          <p:nvPr>
            <p:custDataLst>
              <p:tags r:id="rId2"/>
            </p:custDataLst>
          </p:nvPr>
        </p:nvSpPr>
        <p:spPr>
          <a:xfrm>
            <a:off x="1870165" y="4556543"/>
            <a:ext cx="313593" cy="31359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55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870165" y="5508901"/>
            <a:ext cx="313593" cy="313593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19" name="对象11"/>
          <p:cNvSpPr/>
          <p:nvPr>
            <p:custDataLst>
              <p:tags r:id="rId4"/>
            </p:custDataLst>
          </p:nvPr>
        </p:nvSpPr>
        <p:spPr>
          <a:xfrm>
            <a:off x="231277" y="4670071"/>
            <a:ext cx="1152233" cy="1152233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 fontScale="80000"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31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K</a:t>
            </a:r>
            <a:r>
              <a:rPr lang="en-US" sz="231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ey Insights</a:t>
            </a:r>
            <a:endParaRPr lang="en-US" sz="2310" dirty="0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296795" y="4556760"/>
            <a:ext cx="6884670" cy="367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Regions heavily dependent on Air shipments (Shanghai, Beijing, Guangdong) consistently experienced: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Higher monthly cost variances (20-25% above average)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Significant impact from urgent shipment scenarios (up to 30% increased costs during peak months)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297430" y="5454650"/>
            <a:ext cx="6852920" cy="3676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Regions using balanced transportation (Sichuan, Chongqing) clearly demonstrated:</a:t>
            </a:r>
            <a:endParaRPr lang="en-US" altLang="en-US" sz="1200" b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Better cost control (monthly savings up to 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300,000)</a:t>
            </a:r>
            <a:endParaRPr lang="en-US" altLang="en-US" sz="1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More stable monthly budgets and fewer operational disruptions</a:t>
            </a:r>
            <a:endParaRPr lang="en-US" altLang="en-US" sz="12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5" name="单圆角矩形 5"/>
          <p:cNvSpPr/>
          <p:nvPr>
            <p:custDataLst>
              <p:tags r:id="rId7"/>
            </p:custDataLst>
          </p:nvPr>
        </p:nvSpPr>
        <p:spPr>
          <a:xfrm>
            <a:off x="17338" y="1441078"/>
            <a:ext cx="4408992" cy="2166631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endParaRPr lang="en-US" sz="2030" b="1" spc="300">
              <a:solidFill>
                <a:schemeClr val="lt1">
                  <a:lumMod val="100000"/>
                </a:schemeClr>
              </a:solidFill>
              <a:latin typeface="+mj-lt"/>
              <a:sym typeface="+mn-lt"/>
            </a:endParaRPr>
          </a:p>
        </p:txBody>
      </p:sp>
      <p:sp>
        <p:nvSpPr>
          <p:cNvPr id="5" name="矩形 1"/>
          <p:cNvSpPr/>
          <p:nvPr>
            <p:custDataLst>
              <p:tags r:id="rId8"/>
            </p:custDataLst>
          </p:nvPr>
        </p:nvSpPr>
        <p:spPr>
          <a:xfrm>
            <a:off x="510926" y="1879345"/>
            <a:ext cx="3826247" cy="4130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370" b="1" dirty="0">
                <a:solidFill>
                  <a:schemeClr val="accent1"/>
                </a:solidFill>
                <a:latin typeface="+mj-lt"/>
              </a:rPr>
              <a:t>Regional Cost Disparities</a:t>
            </a:r>
            <a:endParaRPr lang="en-US" altLang="en-US" sz="237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矩形 2"/>
          <p:cNvSpPr/>
          <p:nvPr>
            <p:custDataLst>
              <p:tags r:id="rId9"/>
            </p:custDataLst>
          </p:nvPr>
        </p:nvSpPr>
        <p:spPr>
          <a:xfrm>
            <a:off x="510926" y="2421809"/>
            <a:ext cx="3826247" cy="8529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333333"/>
                </a:solidFill>
                <a:latin typeface="+mn-lt"/>
              </a:rPr>
              <a:t>High logistics costs in regions heavily reliant on Air: Shanghai, Beijing, Guangdong</a:t>
            </a:r>
            <a:endParaRPr lang="en-US" altLang="en-US" sz="1100" dirty="0">
              <a:solidFill>
                <a:srgbClr val="333333"/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rgbClr val="333333"/>
                </a:solidFill>
                <a:latin typeface="+mn-lt"/>
              </a:rPr>
              <a:t>Air transport accounted for 60-70% of total shipments, exceeding budgets (+20%)</a:t>
            </a:r>
            <a:endParaRPr lang="en-US" altLang="en-US" sz="110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26" name="圆角矩形 19"/>
          <p:cNvSpPr/>
          <p:nvPr>
            <p:custDataLst>
              <p:tags r:id="rId10"/>
            </p:custDataLst>
          </p:nvPr>
        </p:nvSpPr>
        <p:spPr>
          <a:xfrm rot="5400000">
            <a:off x="19486" y="1924461"/>
            <a:ext cx="367241" cy="3711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13200000" scaled="0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endParaRPr lang="en-US" sz="2030" b="1" spc="300">
              <a:solidFill>
                <a:schemeClr val="lt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27" name="燕尾形 20"/>
          <p:cNvSpPr/>
          <p:nvPr>
            <p:custDataLst>
              <p:tags r:id="rId11"/>
            </p:custDataLst>
          </p:nvPr>
        </p:nvSpPr>
        <p:spPr>
          <a:xfrm>
            <a:off x="154834" y="2038862"/>
            <a:ext cx="96210" cy="143127"/>
          </a:xfrm>
          <a:prstGeom prst="chevron">
            <a:avLst>
              <a:gd name="adj" fmla="val 6401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p>
            <a:pPr algn="ctr"/>
            <a:endParaRPr lang="en-US" sz="1520">
              <a:solidFill>
                <a:schemeClr val="bg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单圆角矩形 5"/>
          <p:cNvSpPr/>
          <p:nvPr>
            <p:custDataLst>
              <p:tags r:id="rId12"/>
            </p:custDataLst>
          </p:nvPr>
        </p:nvSpPr>
        <p:spPr>
          <a:xfrm>
            <a:off x="4741604" y="1441078"/>
            <a:ext cx="4408992" cy="2166631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endParaRPr lang="en-US" sz="2030" b="1" spc="300">
              <a:solidFill>
                <a:srgbClr val="FFFFFF"/>
              </a:solidFill>
              <a:latin typeface="+mj-lt"/>
              <a:sym typeface="+mn-lt"/>
            </a:endParaRPr>
          </a:p>
        </p:txBody>
      </p:sp>
      <p:sp>
        <p:nvSpPr>
          <p:cNvPr id="10" name="矩形 8"/>
          <p:cNvSpPr/>
          <p:nvPr>
            <p:custDataLst>
              <p:tags r:id="rId13"/>
            </p:custDataLst>
          </p:nvPr>
        </p:nvSpPr>
        <p:spPr>
          <a:xfrm>
            <a:off x="5235192" y="1879345"/>
            <a:ext cx="3826247" cy="413024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370" b="1" dirty="0">
                <a:solidFill>
                  <a:schemeClr val="accent1"/>
                </a:solidFill>
                <a:latin typeface="+mj-lt"/>
              </a:rPr>
              <a:t>Efficiency in Balanced Regions</a:t>
            </a:r>
            <a:endParaRPr lang="en-US" altLang="en-US" sz="237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1" name="矩形 9"/>
          <p:cNvSpPr/>
          <p:nvPr>
            <p:custDataLst>
              <p:tags r:id="rId14"/>
            </p:custDataLst>
          </p:nvPr>
        </p:nvSpPr>
        <p:spPr>
          <a:xfrm>
            <a:off x="5235192" y="2421809"/>
            <a:ext cx="3826247" cy="8529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lnSpcReduction="20000"/>
          </a:bodyPr>
          <a:p>
            <a:pPr marL="285750" indent="-2857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90" dirty="0">
                <a:solidFill>
                  <a:srgbClr val="333333"/>
                </a:solidFill>
                <a:latin typeface="+mn-lt"/>
              </a:rPr>
              <a:t>Sichuan &amp; Chongqing consistently achieved 25% lower logistics costs by prioritizing Rail and Sea transportation</a:t>
            </a:r>
            <a:endParaRPr lang="en-US" altLang="en-US" sz="169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5" name="圆角矩形 19"/>
          <p:cNvSpPr/>
          <p:nvPr>
            <p:custDataLst>
              <p:tags r:id="rId15"/>
            </p:custDataLst>
          </p:nvPr>
        </p:nvSpPr>
        <p:spPr>
          <a:xfrm rot="5400000">
            <a:off x="4743752" y="1924461"/>
            <a:ext cx="367241" cy="371131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chemeClr val="accent1"/>
              </a:gs>
              <a:gs pos="0">
                <a:schemeClr val="accent1">
                  <a:lumMod val="70000"/>
                  <a:lumOff val="30000"/>
                  <a:alpha val="100000"/>
                </a:schemeClr>
              </a:gs>
            </a:gsLst>
            <a:lin ang="13200000" scaled="0"/>
            <a:tileRect/>
          </a:gradFill>
          <a:ln>
            <a:noFill/>
          </a:ln>
          <a:effectLst>
            <a:outerShdw blurRad="203200" dist="76200" dir="8100000" algn="tr" rotWithShape="0">
              <a:schemeClr val="accent1">
                <a:lumMod val="75000"/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/>
            <a:endParaRPr lang="en-US" sz="2030" b="1" spc="300">
              <a:solidFill>
                <a:schemeClr val="lt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16" name="燕尾形 20"/>
          <p:cNvSpPr/>
          <p:nvPr>
            <p:custDataLst>
              <p:tags r:id="rId16"/>
            </p:custDataLst>
          </p:nvPr>
        </p:nvSpPr>
        <p:spPr>
          <a:xfrm>
            <a:off x="4879099" y="2038862"/>
            <a:ext cx="96210" cy="143127"/>
          </a:xfrm>
          <a:prstGeom prst="chevron">
            <a:avLst>
              <a:gd name="adj" fmla="val 64013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p>
            <a:pPr algn="ctr"/>
            <a:endParaRPr lang="en-US" sz="1520">
              <a:solidFill>
                <a:schemeClr val="bg2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29273" y="1625918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3157538" y="1500188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800418" y="1771333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chemeClr val="accent1"/>
                </a:solidFill>
                <a:latin typeface="+mj-lt"/>
              </a:rPr>
              <a:t>Strategies</a:t>
            </a:r>
            <a:endParaRPr lang="en-US" alt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00418" y="2122488"/>
            <a:ext cx="2841674" cy="9569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Develop region-specific logistics plans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Reduce air shipment reliance (target ≤ 20%)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cost savings (</a:t>
            </a: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250K-</a:t>
            </a: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300K per region)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Enhance shipment consolidation practices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Group non-urgent shipments via Sea/Rail (monthly target: +20% shipment consolidation)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Introduce regional performance dashboards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Clearly monitor regional logistics KPIs and costs in real-time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Quickly identify cost-saving opportunities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任意多边形: 形状 1"/>
          <p:cNvSpPr/>
          <p:nvPr>
            <p:custDataLst>
              <p:tags r:id="rId5"/>
            </p:custDataLst>
          </p:nvPr>
        </p:nvSpPr>
        <p:spPr>
          <a:xfrm>
            <a:off x="3279458" y="1613853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圆角矩形 5"/>
          <p:cNvSpPr/>
          <p:nvPr>
            <p:custDataLst>
              <p:tags r:id="rId6"/>
            </p:custDataLst>
          </p:nvPr>
        </p:nvSpPr>
        <p:spPr>
          <a:xfrm>
            <a:off x="5018723" y="162655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>
            <p:custDataLst>
              <p:tags r:id="rId7"/>
            </p:custDataLst>
          </p:nvPr>
        </p:nvSpPr>
        <p:spPr>
          <a:xfrm>
            <a:off x="7646988" y="150082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9" name="矩形 13"/>
          <p:cNvSpPr/>
          <p:nvPr>
            <p:custDataLst>
              <p:tags r:id="rId8"/>
            </p:custDataLst>
          </p:nvPr>
        </p:nvSpPr>
        <p:spPr>
          <a:xfrm>
            <a:off x="5171758" y="1939608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rgbClr val="FF0000"/>
                </a:solidFill>
                <a:latin typeface="+mj-lt"/>
              </a:rPr>
              <a:t>How to Achieve These Strategies</a:t>
            </a:r>
            <a:endParaRPr lang="en-US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矩形 14"/>
          <p:cNvSpPr/>
          <p:nvPr>
            <p:custDataLst>
              <p:tags r:id="rId9"/>
            </p:custDataLst>
          </p:nvPr>
        </p:nvSpPr>
        <p:spPr>
          <a:xfrm>
            <a:off x="5171758" y="2217738"/>
            <a:ext cx="2841674" cy="957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Customized Regional Policies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Implement early shipment scheduling incentives in high-cost regions (Shanghai, Beijing, Guangdong)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Consolidation Programs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logistics planning meetings, focusing on consolidating Sea/Rail shipments (≥20% increase monthly)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Real-time Performance Dashboards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Deploy Power BI dashboards providing region-specific performance tracking and immediate cost alerts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strategy adjustments based on real-time KPI monitoring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任意多边形: 形状 1"/>
          <p:cNvSpPr/>
          <p:nvPr>
            <p:custDataLst>
              <p:tags r:id="rId10"/>
            </p:custDataLst>
          </p:nvPr>
        </p:nvSpPr>
        <p:spPr>
          <a:xfrm>
            <a:off x="7768908" y="161448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Operational Efficiency KPIs Analysis</a:t>
            </a:r>
            <a:endParaRPr lang="en-US"/>
          </a:p>
        </p:txBody>
      </p:sp>
      <p:sp>
        <p:nvSpPr>
          <p:cNvPr id="32" name="对象3"/>
          <p:cNvSpPr/>
          <p:nvPr>
            <p:custDataLst>
              <p:tags r:id="rId1"/>
            </p:custDataLst>
          </p:nvPr>
        </p:nvSpPr>
        <p:spPr>
          <a:xfrm>
            <a:off x="286941" y="4768478"/>
            <a:ext cx="1341954" cy="1341954"/>
          </a:xfrm>
          <a:custGeom>
            <a:avLst/>
            <a:gdLst/>
            <a:ahLst/>
            <a:cxnLst/>
            <a:rect l="l" t="t" r="r" b="b"/>
            <a:pathLst>
              <a:path w="2779776" h="2779776">
                <a:moveTo>
                  <a:pt x="2779776" y="1389888"/>
                </a:moveTo>
                <a:cubicBezTo>
                  <a:pt x="2779776" y="2157984"/>
                  <a:pt x="2157984" y="2779776"/>
                  <a:pt x="1389888" y="2779776"/>
                </a:cubicBezTo>
                <a:cubicBezTo>
                  <a:pt x="621792" y="2779776"/>
                  <a:pt x="0" y="2157984"/>
                  <a:pt x="0" y="1389888"/>
                </a:cubicBezTo>
                <a:cubicBezTo>
                  <a:pt x="0" y="621792"/>
                  <a:pt x="621792" y="0"/>
                  <a:pt x="1389888" y="0"/>
                </a:cubicBezTo>
                <a:cubicBezTo>
                  <a:pt x="2157984" y="0"/>
                  <a:pt x="2779776" y="621792"/>
                  <a:pt x="2779776" y="1389888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 sz="154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椭圆 2"/>
          <p:cNvSpPr/>
          <p:nvPr>
            <p:custDataLst>
              <p:tags r:id="rId2"/>
            </p:custDataLst>
          </p:nvPr>
        </p:nvSpPr>
        <p:spPr>
          <a:xfrm>
            <a:off x="1988601" y="4768107"/>
            <a:ext cx="304136" cy="30413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55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988601" y="5692444"/>
            <a:ext cx="304136" cy="304136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19" name="对象11"/>
          <p:cNvSpPr/>
          <p:nvPr>
            <p:custDataLst>
              <p:tags r:id="rId4"/>
            </p:custDataLst>
          </p:nvPr>
        </p:nvSpPr>
        <p:spPr>
          <a:xfrm>
            <a:off x="399138" y="4878530"/>
            <a:ext cx="1117484" cy="1117484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 fontScale="70000"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231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Key Insights</a:t>
            </a:r>
            <a:endParaRPr lang="en-US" altLang="en-US" sz="2310" dirty="0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403475" y="4768215"/>
            <a:ext cx="6994525" cy="35623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Excessive reliance on fast Air shipments increased costs, with only marginal gains in delivery efficiency:</a:t>
            </a:r>
            <a:endParaRPr lang="en-US" altLang="en-US" sz="12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Costs outweighed delivery speed benefits (30-45% cost increase for just 1-2 days faster delivery)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403475" y="5640070"/>
            <a:ext cx="6987540" cy="35623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Warehouse inventory mismanagement consistently correlated with higher shipment delays:</a:t>
            </a:r>
            <a:endParaRPr lang="en-US" altLang="en-US" sz="1100" b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Direct impact on customer satisfaction (10-15% lower satisfaction ratings during peak overstock periods)</a:t>
            </a:r>
            <a:endParaRPr lang="en-US" altLang="en-US" sz="11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5" name="矩形 18"/>
          <p:cNvSpPr/>
          <p:nvPr>
            <p:custDataLst>
              <p:tags r:id="rId7"/>
            </p:custDataLst>
          </p:nvPr>
        </p:nvSpPr>
        <p:spPr>
          <a:xfrm>
            <a:off x="23716" y="1190317"/>
            <a:ext cx="4357919" cy="209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525">
              <a:solidFill>
                <a:schemeClr val="tx1"/>
              </a:solidFill>
              <a:sym typeface="+mn-lt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23716" y="1246231"/>
            <a:ext cx="4358024" cy="3177389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25"/>
          </a:p>
        </p:txBody>
      </p:sp>
      <p:sp>
        <p:nvSpPr>
          <p:cNvPr id="8" name="矩形 1"/>
          <p:cNvSpPr/>
          <p:nvPr>
            <p:custDataLst>
              <p:tags r:id="rId9"/>
            </p:custDataLst>
          </p:nvPr>
        </p:nvSpPr>
        <p:spPr>
          <a:xfrm>
            <a:off x="430163" y="1972568"/>
            <a:ext cx="3545128" cy="21134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333333"/>
                </a:solidFill>
                <a:latin typeface="+mn-lt"/>
              </a:rPr>
              <a:t>Air shipments maintained shorter delivery times (1-2 days average) but higher costs (+35-45%)</a:t>
            </a:r>
            <a:endParaRPr lang="en-US" altLang="en-US" sz="1200" dirty="0">
              <a:solidFill>
                <a:srgbClr val="333333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333333"/>
                </a:solidFill>
                <a:latin typeface="+mn-lt"/>
              </a:rPr>
              <a:t>Sea/Rail shipments had moderate delivery times (3-5 days) but significantly lower costs (20-40% savings)</a:t>
            </a:r>
            <a:endParaRPr lang="en-US" altLang="en-US" sz="120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9" name="矩形 2"/>
          <p:cNvSpPr/>
          <p:nvPr>
            <p:custDataLst>
              <p:tags r:id="rId10"/>
            </p:custDataLst>
          </p:nvPr>
        </p:nvSpPr>
        <p:spPr>
          <a:xfrm>
            <a:off x="430163" y="1520959"/>
            <a:ext cx="3545257" cy="39578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30" b="1" dirty="0">
                <a:solidFill>
                  <a:schemeClr val="accent1"/>
                </a:solidFill>
                <a:latin typeface="+mj-lt"/>
              </a:rPr>
              <a:t>Delivery Time Variability</a:t>
            </a:r>
            <a:endParaRPr lang="en-US" altLang="en-US" sz="203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矩形 13"/>
          <p:cNvSpPr/>
          <p:nvPr>
            <p:custDataLst>
              <p:tags r:id="rId11"/>
            </p:custDataLst>
          </p:nvPr>
        </p:nvSpPr>
        <p:spPr>
          <a:xfrm>
            <a:off x="4809692" y="1199457"/>
            <a:ext cx="4357919" cy="20970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1525">
              <a:solidFill>
                <a:schemeClr val="tx1"/>
              </a:solidFill>
              <a:sym typeface="+mn-lt"/>
            </a:endParaRPr>
          </a:p>
        </p:txBody>
      </p:sp>
      <p:sp>
        <p:nvSpPr>
          <p:cNvPr id="15" name="矩形 14"/>
          <p:cNvSpPr/>
          <p:nvPr>
            <p:custDataLst>
              <p:tags r:id="rId12"/>
            </p:custDataLst>
          </p:nvPr>
        </p:nvSpPr>
        <p:spPr>
          <a:xfrm>
            <a:off x="4809692" y="1246768"/>
            <a:ext cx="4358024" cy="3176852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525"/>
          </a:p>
        </p:txBody>
      </p:sp>
      <p:sp>
        <p:nvSpPr>
          <p:cNvPr id="11" name="矩形 5"/>
          <p:cNvSpPr/>
          <p:nvPr>
            <p:custDataLst>
              <p:tags r:id="rId13"/>
            </p:custDataLst>
          </p:nvPr>
        </p:nvSpPr>
        <p:spPr>
          <a:xfrm>
            <a:off x="5216139" y="1981708"/>
            <a:ext cx="3545128" cy="210428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333333"/>
                </a:solidFill>
                <a:latin typeface="+mn-lt"/>
              </a:rPr>
              <a:t>Warehouses frequently exceeded optimal capacity (85%)</a:t>
            </a:r>
            <a:endParaRPr lang="en-US" altLang="en-US" sz="1200" dirty="0">
              <a:solidFill>
                <a:srgbClr val="333333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333333"/>
                </a:solidFill>
                <a:latin typeface="+mn-lt"/>
              </a:rPr>
              <a:t>Resulted in increased operational delays (average 2-3 days per shipment) and higher storage costs (+25% monthly)</a:t>
            </a:r>
            <a:endParaRPr lang="en-US" altLang="en-US" sz="1200" dirty="0">
              <a:solidFill>
                <a:srgbClr val="333333"/>
              </a:solidFill>
              <a:latin typeface="+mn-lt"/>
            </a:endParaRPr>
          </a:p>
        </p:txBody>
      </p:sp>
      <p:sp>
        <p:nvSpPr>
          <p:cNvPr id="16" name="矩形 6"/>
          <p:cNvSpPr/>
          <p:nvPr>
            <p:custDataLst>
              <p:tags r:id="rId14"/>
            </p:custDataLst>
          </p:nvPr>
        </p:nvSpPr>
        <p:spPr>
          <a:xfrm>
            <a:off x="5216139" y="1530099"/>
            <a:ext cx="3545257" cy="395782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30" b="1" dirty="0">
                <a:solidFill>
                  <a:schemeClr val="accent2"/>
                </a:solidFill>
                <a:latin typeface="+mj-lt"/>
              </a:rPr>
              <a:t>Warehouse Utilization Issues</a:t>
            </a:r>
            <a:endParaRPr lang="en-US" altLang="en-US" sz="2030" b="1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05778" y="171418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3134043" y="158845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76923" y="1859598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chemeClr val="accent1"/>
                </a:solidFill>
                <a:latin typeface="+mj-lt"/>
              </a:rPr>
              <a:t>Strategies</a:t>
            </a:r>
            <a:endParaRPr lang="en-US" alt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776923" y="2210753"/>
            <a:ext cx="2841674" cy="9569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Optimize warehouse inventory levels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Maintain warehouse utilization at 70-85%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Reduce average shipment delays (target: &lt;1 day per shipment)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Balance transportation modes strategically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Achieve operational efficiency balance between delivery speed and cost (target air shipment use below 20%)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2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Implement proactive operational KPI monitoring</a:t>
            </a:r>
            <a:endParaRPr lang="en-US" altLang="en-US" sz="12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Clearly track monthly KPI targets for inventory management and delivery efficiency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任意多边形: 形状 1"/>
          <p:cNvSpPr/>
          <p:nvPr>
            <p:custDataLst>
              <p:tags r:id="rId5"/>
            </p:custDataLst>
          </p:nvPr>
        </p:nvSpPr>
        <p:spPr>
          <a:xfrm>
            <a:off x="3255963" y="170211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圆角矩形 5"/>
          <p:cNvSpPr/>
          <p:nvPr>
            <p:custDataLst>
              <p:tags r:id="rId6"/>
            </p:custDataLst>
          </p:nvPr>
        </p:nvSpPr>
        <p:spPr>
          <a:xfrm>
            <a:off x="5012373" y="1672908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>
            <p:custDataLst>
              <p:tags r:id="rId7"/>
            </p:custDataLst>
          </p:nvPr>
        </p:nvSpPr>
        <p:spPr>
          <a:xfrm>
            <a:off x="7640638" y="1547178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9" name="矩形 13"/>
          <p:cNvSpPr/>
          <p:nvPr>
            <p:custDataLst>
              <p:tags r:id="rId8"/>
            </p:custDataLst>
          </p:nvPr>
        </p:nvSpPr>
        <p:spPr>
          <a:xfrm>
            <a:off x="5124133" y="2027873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rgbClr val="FF0000"/>
                </a:solidFill>
                <a:latin typeface="+mj-lt"/>
              </a:rPr>
              <a:t>How to Achieve These Strategies</a:t>
            </a:r>
            <a:endParaRPr lang="en-US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矩形 14"/>
          <p:cNvSpPr/>
          <p:nvPr>
            <p:custDataLst>
              <p:tags r:id="rId9"/>
            </p:custDataLst>
          </p:nvPr>
        </p:nvSpPr>
        <p:spPr>
          <a:xfrm>
            <a:off x="5124133" y="2306003"/>
            <a:ext cx="2841674" cy="957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Inventory Control Improvements</a:t>
            </a:r>
            <a:endParaRPr lang="en-US" altLang="en-US" sz="1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Introduce automated inventory threshold alerts (via ERP and Power BI dashboards)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inventory audits and immediate corrective actions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Transport Mode Optimization</a:t>
            </a:r>
            <a:endParaRPr lang="en-US" altLang="en-US" sz="1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Regular monthly analysis to align transportation mode usage with cost-efficiency targets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Gradual shift of non-urgent shipments from Air to Sea/Rail (monthly target: 15-20% shift)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Real-time KPI Dashboards</a:t>
            </a:r>
            <a:endParaRPr lang="en-US" altLang="en-US" sz="1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Continuous monitoring of operational KPIs (inventory levels, shipment delays, transport mode usage)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Immediate operational adjustments upon detecting KPI deviations</a:t>
            </a:r>
            <a:endParaRPr lang="en-US" altLang="en-US" sz="1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任意多边形: 形状 1"/>
          <p:cNvSpPr/>
          <p:nvPr>
            <p:custDataLst>
              <p:tags r:id="rId10"/>
            </p:custDataLst>
          </p:nvPr>
        </p:nvSpPr>
        <p:spPr>
          <a:xfrm>
            <a:off x="7762558" y="1660843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Value Added</a:t>
            </a:r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600075" y="1202690"/>
            <a:ext cx="7352665" cy="5031105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3309618" y="1085730"/>
            <a:ext cx="453383" cy="453383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880110" y="1727835"/>
            <a:ext cx="10102215" cy="3863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25000"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8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Cost Savings:</a:t>
            </a:r>
            <a:endParaRPr lang="en-US" altLang="en-US" sz="48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Transportation cost reduced by 15% (</a:t>
            </a: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600K monthly).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Annual savings totaling approximately </a:t>
            </a: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7M.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8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Operational Efficiency:</a:t>
            </a:r>
            <a:endParaRPr lang="en-US" altLang="en-US" sz="48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Inventory-related shipment delays reduced from 3 days to less than 1 day.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Urgent shipments decreased by 20%, leading to more predictable logistics.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8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Enhanced Predictability:</a:t>
            </a:r>
            <a:endParaRPr lang="en-US" altLang="en-US" sz="48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Forecast accuracy improved to over 90%.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cost variance reduced significantly (from 25% to ~10%).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8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Customer Satisfaction:</a:t>
            </a:r>
            <a:endParaRPr lang="en-US" altLang="en-US" sz="48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Customer satisfaction increased by approximately 12% due to improved delivery reliability.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8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Process Improvements:</a:t>
            </a:r>
            <a:endParaRPr lang="en-US" altLang="en-US" sz="48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Regular monthly cost and operational KPI reviews implemented.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8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Automated inventory management system integrated, boosting productivity.</a:t>
            </a: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8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任意多边形: 形状 1"/>
          <p:cNvSpPr/>
          <p:nvPr>
            <p:custDataLst>
              <p:tags r:id="rId4"/>
            </p:custDataLst>
          </p:nvPr>
        </p:nvSpPr>
        <p:spPr>
          <a:xfrm>
            <a:off x="3435309" y="1202910"/>
            <a:ext cx="203162" cy="219218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Identify overspending in transportation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Optimise transportation modes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Improve warehouse efficiency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Forecast costs and logistics efficiency</a:t>
            </a:r>
            <a:endParaRPr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/>
              <a:t>Data Sources:</a:t>
            </a:r>
            <a:endParaRPr b="1"/>
          </a:p>
          <a:p>
            <a:r>
              <a:rPr sz="2800"/>
              <a:t>- ERP System</a:t>
            </a:r>
            <a:endParaRPr sz="2800"/>
          </a:p>
          <a:p>
            <a:r>
              <a:rPr sz="2800"/>
              <a:t>- Shipment Records (CSV)</a:t>
            </a:r>
            <a:endParaRPr sz="2800"/>
          </a:p>
          <a:p>
            <a:r>
              <a:rPr b="1"/>
              <a:t>Tools &amp; Methods:</a:t>
            </a:r>
            <a:endParaRPr b="1"/>
          </a:p>
          <a:p>
            <a:r>
              <a:rPr sz="2800"/>
              <a:t>- Power BI (Visuals)</a:t>
            </a:r>
            <a:endParaRPr sz="2800"/>
          </a:p>
          <a:p>
            <a:r>
              <a:rPr sz="2800"/>
              <a:t>- SQL Server</a:t>
            </a:r>
            <a:r>
              <a:rPr lang="en-US" sz="2800"/>
              <a:t>, </a:t>
            </a:r>
            <a:r>
              <a:rPr sz="2800">
                <a:sym typeface="+mn-ea"/>
              </a:rPr>
              <a:t>Excel</a:t>
            </a:r>
            <a:r>
              <a:rPr sz="2800"/>
              <a:t> (Data Extraction</a:t>
            </a:r>
            <a:r>
              <a:rPr lang="en-US" sz="2800"/>
              <a:t> &amp; </a:t>
            </a:r>
            <a:r>
              <a:rPr sz="2800">
                <a:sym typeface="+mn-ea"/>
              </a:rPr>
              <a:t>Preparation</a:t>
            </a:r>
            <a:r>
              <a:rPr sz="2800"/>
              <a:t>)</a:t>
            </a:r>
            <a:endParaRPr 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Transportation Cost Analysis</a:t>
            </a:r>
            <a:endParaRPr lang="en-US"/>
          </a:p>
        </p:txBody>
      </p:sp>
      <p:sp>
        <p:nvSpPr>
          <p:cNvPr id="29" name="圆角矩形 28"/>
          <p:cNvSpPr/>
          <p:nvPr>
            <p:custDataLst>
              <p:tags r:id="rId1"/>
            </p:custDataLst>
          </p:nvPr>
        </p:nvSpPr>
        <p:spPr>
          <a:xfrm>
            <a:off x="-11844" y="1471721"/>
            <a:ext cx="2986893" cy="1950405"/>
          </a:xfrm>
          <a:prstGeom prst="roundRect">
            <a:avLst>
              <a:gd name="adj" fmla="val 6322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185">
              <a:latin typeface="+mj-ea"/>
            </a:endParaRPr>
          </a:p>
        </p:txBody>
      </p:sp>
      <p:pic>
        <p:nvPicPr>
          <p:cNvPr id="38" name="http://photo-static-api.fotomore.com/creative/vcg/veer/400/new/VCG41N474267374.jpg" descr="C:\Users\13323\Desktop\5d16c17ef8dcbcd3d476d793f83526c.png5d16c17ef8dcbcd3d476d793f83526c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5120" r="5120"/>
          <a:stretch>
            <a:fillRect/>
          </a:stretch>
        </p:blipFill>
        <p:spPr>
          <a:xfrm>
            <a:off x="180615" y="1898574"/>
            <a:ext cx="1097237" cy="1097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24" h="2624">
                <a:moveTo>
                  <a:pt x="0" y="1312"/>
                </a:moveTo>
                <a:cubicBezTo>
                  <a:pt x="0" y="587"/>
                  <a:pt x="587" y="0"/>
                  <a:pt x="1312" y="0"/>
                </a:cubicBezTo>
                <a:cubicBezTo>
                  <a:pt x="2037" y="0"/>
                  <a:pt x="2624" y="587"/>
                  <a:pt x="2624" y="1312"/>
                </a:cubicBezTo>
                <a:cubicBezTo>
                  <a:pt x="2624" y="2037"/>
                  <a:pt x="2037" y="2624"/>
                  <a:pt x="1312" y="2624"/>
                </a:cubicBezTo>
                <a:cubicBezTo>
                  <a:pt x="587" y="2624"/>
                  <a:pt x="0" y="2037"/>
                  <a:pt x="0" y="1312"/>
                </a:cubicBezTo>
                <a:close/>
              </a:path>
            </a:pathLst>
          </a:custGeom>
          <a:ln w="9525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7" name="矩形 1"/>
          <p:cNvSpPr/>
          <p:nvPr>
            <p:custDataLst>
              <p:tags r:id="rId4"/>
            </p:custDataLst>
          </p:nvPr>
        </p:nvSpPr>
        <p:spPr>
          <a:xfrm>
            <a:off x="1497730" y="1817934"/>
            <a:ext cx="1283123" cy="31180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525" b="1" dirty="0">
                <a:solidFill>
                  <a:schemeClr val="accent1"/>
                </a:solidFill>
                <a:latin typeface="+mj-lt"/>
                <a:sym typeface="+mn-ea"/>
              </a:rPr>
              <a:t>Air Transport</a:t>
            </a:r>
            <a:endParaRPr lang="en-US" altLang="en-US" sz="1525" b="1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8" name="矩形 2"/>
          <p:cNvSpPr/>
          <p:nvPr>
            <p:custDataLst>
              <p:tags r:id="rId5"/>
            </p:custDataLst>
          </p:nvPr>
        </p:nvSpPr>
        <p:spPr>
          <a:xfrm>
            <a:off x="1497730" y="2188339"/>
            <a:ext cx="1313560" cy="889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>
                <a:sym typeface="+mn-ea"/>
              </a:rPr>
              <a:t>Highest costs (35-45% above Sea/Rail)</a:t>
            </a:r>
            <a:endParaRPr lang="en-US" altLang="en-US" sz="80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>
                <a:sym typeface="+mn-ea"/>
              </a:rPr>
              <a:t>Peak expense period (March-April)</a:t>
            </a:r>
            <a:endParaRPr lang="en-US" altLang="en-US" sz="800"/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800">
                <a:sym typeface="+mn-ea"/>
              </a:rPr>
              <a:t>Most frequent in Beijing, Shanghai</a:t>
            </a:r>
            <a:endParaRPr lang="en-US" altLang="en-US" sz="800"/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9" name="圆角矩形 6"/>
          <p:cNvSpPr/>
          <p:nvPr>
            <p:custDataLst>
              <p:tags r:id="rId6"/>
            </p:custDataLst>
          </p:nvPr>
        </p:nvSpPr>
        <p:spPr>
          <a:xfrm>
            <a:off x="3066440" y="1471721"/>
            <a:ext cx="2986893" cy="1950405"/>
          </a:xfrm>
          <a:prstGeom prst="roundRect">
            <a:avLst>
              <a:gd name="adj" fmla="val 6322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185">
              <a:latin typeface="+mj-ea"/>
            </a:endParaRPr>
          </a:p>
        </p:txBody>
      </p:sp>
      <p:pic>
        <p:nvPicPr>
          <p:cNvPr id="11" name="http://photo-static-api.fotomore.com/creative/vcg/veer/400/new/VCG41N474267374.jpg" descr="C:\Users\13323\Desktop\849735c43a3b4159b3deeba01c5fc9d.png849735c43a3b4159b3deeba01c5fc9d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8563" r="8563"/>
          <a:stretch>
            <a:fillRect/>
          </a:stretch>
        </p:blipFill>
        <p:spPr>
          <a:xfrm>
            <a:off x="3258900" y="1898574"/>
            <a:ext cx="1097237" cy="1097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24" h="2624">
                <a:moveTo>
                  <a:pt x="0" y="1312"/>
                </a:moveTo>
                <a:cubicBezTo>
                  <a:pt x="0" y="587"/>
                  <a:pt x="587" y="0"/>
                  <a:pt x="1312" y="0"/>
                </a:cubicBezTo>
                <a:cubicBezTo>
                  <a:pt x="2037" y="0"/>
                  <a:pt x="2624" y="587"/>
                  <a:pt x="2624" y="1312"/>
                </a:cubicBezTo>
                <a:cubicBezTo>
                  <a:pt x="2624" y="2037"/>
                  <a:pt x="2037" y="2624"/>
                  <a:pt x="1312" y="2624"/>
                </a:cubicBezTo>
                <a:cubicBezTo>
                  <a:pt x="587" y="2624"/>
                  <a:pt x="0" y="2037"/>
                  <a:pt x="0" y="1312"/>
                </a:cubicBezTo>
                <a:close/>
              </a:path>
            </a:pathLst>
          </a:custGeom>
          <a:ln w="9525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3"/>
          <p:cNvSpPr/>
          <p:nvPr>
            <p:custDataLst>
              <p:tags r:id="rId9"/>
            </p:custDataLst>
          </p:nvPr>
        </p:nvSpPr>
        <p:spPr>
          <a:xfrm>
            <a:off x="4576015" y="1817934"/>
            <a:ext cx="1213358" cy="31180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525" b="1" dirty="0">
                <a:solidFill>
                  <a:schemeClr val="accent1"/>
                </a:solidFill>
                <a:latin typeface="+mj-lt"/>
                <a:sym typeface="+mn-ea"/>
              </a:rPr>
              <a:t>Sea Transport</a:t>
            </a:r>
            <a:endParaRPr lang="en-US" altLang="en-US" sz="1525" b="1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17" name="矩形 4"/>
          <p:cNvSpPr/>
          <p:nvPr>
            <p:custDataLst>
              <p:tags r:id="rId10"/>
            </p:custDataLst>
          </p:nvPr>
        </p:nvSpPr>
        <p:spPr>
          <a:xfrm>
            <a:off x="4576014" y="2188339"/>
            <a:ext cx="1213896" cy="889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60000"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Most cost-effective (30-40% lower costs than Air)</a:t>
            </a:r>
            <a:endParaRPr lang="en-US" altLang="en-US" sz="118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Underutilized despite cost advantages</a:t>
            </a:r>
            <a:endParaRPr lang="en-US" altLang="en-US" sz="118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21" name="圆角矩形 13"/>
          <p:cNvSpPr/>
          <p:nvPr>
            <p:custDataLst>
              <p:tags r:id="rId11"/>
            </p:custDataLst>
          </p:nvPr>
        </p:nvSpPr>
        <p:spPr>
          <a:xfrm>
            <a:off x="6144725" y="1471721"/>
            <a:ext cx="2986893" cy="1950405"/>
          </a:xfrm>
          <a:prstGeom prst="roundRect">
            <a:avLst>
              <a:gd name="adj" fmla="val 6322"/>
            </a:avLst>
          </a:prstGeom>
          <a:solidFill>
            <a:schemeClr val="accent1">
              <a:lumMod val="40000"/>
              <a:lumOff val="6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</a:defRPr>
            </a:lvl9pPr>
          </a:lstStyle>
          <a:p>
            <a:pPr algn="ctr"/>
            <a:endParaRPr lang="en-US" sz="1185">
              <a:latin typeface="+mj-ea"/>
            </a:endParaRPr>
          </a:p>
        </p:txBody>
      </p:sp>
      <p:pic>
        <p:nvPicPr>
          <p:cNvPr id="22" name="http://photo-static-api.fotomore.com/creative/vcg/veer/400/new/VCG41N474267374.jpg" descr="C:\Users\13323\Desktop\6f32cde10d603ac09d245d9e5fbb747.png6f32cde10d603ac09d245d9e5fbb74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2614" r="12614"/>
          <a:stretch>
            <a:fillRect/>
          </a:stretch>
        </p:blipFill>
        <p:spPr>
          <a:xfrm>
            <a:off x="6337184" y="1898574"/>
            <a:ext cx="1097237" cy="109723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24" h="2624">
                <a:moveTo>
                  <a:pt x="0" y="1312"/>
                </a:moveTo>
                <a:cubicBezTo>
                  <a:pt x="0" y="587"/>
                  <a:pt x="587" y="0"/>
                  <a:pt x="1312" y="0"/>
                </a:cubicBezTo>
                <a:cubicBezTo>
                  <a:pt x="2037" y="0"/>
                  <a:pt x="2624" y="587"/>
                  <a:pt x="2624" y="1312"/>
                </a:cubicBezTo>
                <a:cubicBezTo>
                  <a:pt x="2624" y="2037"/>
                  <a:pt x="2037" y="2624"/>
                  <a:pt x="1312" y="2624"/>
                </a:cubicBezTo>
                <a:cubicBezTo>
                  <a:pt x="587" y="2624"/>
                  <a:pt x="0" y="2037"/>
                  <a:pt x="0" y="1312"/>
                </a:cubicBezTo>
                <a:close/>
              </a:path>
            </a:pathLst>
          </a:custGeom>
          <a:ln w="9525" cap="flat" cmpd="sng" algn="ctr">
            <a:solidFill>
              <a:schemeClr val="accent1"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3" name="矩形 12"/>
          <p:cNvSpPr/>
          <p:nvPr>
            <p:custDataLst>
              <p:tags r:id="rId14"/>
            </p:custDataLst>
          </p:nvPr>
        </p:nvSpPr>
        <p:spPr>
          <a:xfrm>
            <a:off x="7654298" y="1817934"/>
            <a:ext cx="1213358" cy="311807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525" b="1" dirty="0">
                <a:solidFill>
                  <a:schemeClr val="accent1"/>
                </a:solidFill>
                <a:latin typeface="+mj-lt"/>
                <a:sym typeface="+mn-ea"/>
              </a:rPr>
              <a:t>Rail Transport</a:t>
            </a:r>
            <a:endParaRPr lang="en-US" altLang="en-US" sz="1525" b="1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sp>
        <p:nvSpPr>
          <p:cNvPr id="24" name="矩形 15"/>
          <p:cNvSpPr/>
          <p:nvPr>
            <p:custDataLst>
              <p:tags r:id="rId15"/>
            </p:custDataLst>
          </p:nvPr>
        </p:nvSpPr>
        <p:spPr>
          <a:xfrm>
            <a:off x="7654298" y="2188339"/>
            <a:ext cx="1213896" cy="8891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70000"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Moderate cost savings (~18% cheaper than Air)</a:t>
            </a:r>
            <a:endParaRPr lang="en-US" altLang="en-US" sz="118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85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sym typeface="+mn-ea"/>
              </a:rPr>
              <a:t>Balance between cost and speed underutilized</a:t>
            </a:r>
            <a:endParaRPr lang="en-US" altLang="en-US" sz="1185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</p:txBody>
      </p:sp>
      <p:sp>
        <p:nvSpPr>
          <p:cNvPr id="33" name="对象3"/>
          <p:cNvSpPr/>
          <p:nvPr>
            <p:custDataLst>
              <p:tags r:id="rId16"/>
            </p:custDataLst>
          </p:nvPr>
        </p:nvSpPr>
        <p:spPr>
          <a:xfrm>
            <a:off x="212712" y="4532698"/>
            <a:ext cx="1759045" cy="1759045"/>
          </a:xfrm>
          <a:custGeom>
            <a:avLst/>
            <a:gdLst/>
            <a:ahLst/>
            <a:cxnLst/>
            <a:rect l="l" t="t" r="r" b="b"/>
            <a:pathLst>
              <a:path w="2779776" h="2779776">
                <a:moveTo>
                  <a:pt x="2779776" y="1389888"/>
                </a:moveTo>
                <a:cubicBezTo>
                  <a:pt x="2779776" y="2157984"/>
                  <a:pt x="2157984" y="2779776"/>
                  <a:pt x="1389888" y="2779776"/>
                </a:cubicBezTo>
                <a:cubicBezTo>
                  <a:pt x="621792" y="2779776"/>
                  <a:pt x="0" y="2157984"/>
                  <a:pt x="0" y="1389888"/>
                </a:cubicBezTo>
                <a:cubicBezTo>
                  <a:pt x="0" y="621792"/>
                  <a:pt x="621792" y="0"/>
                  <a:pt x="1389888" y="0"/>
                </a:cubicBezTo>
                <a:cubicBezTo>
                  <a:pt x="2157984" y="0"/>
                  <a:pt x="2779776" y="621792"/>
                  <a:pt x="2779776" y="1389888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 sz="154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4" name="椭圆 2"/>
          <p:cNvSpPr/>
          <p:nvPr>
            <p:custDataLst>
              <p:tags r:id="rId17"/>
            </p:custDataLst>
          </p:nvPr>
        </p:nvSpPr>
        <p:spPr>
          <a:xfrm>
            <a:off x="2443263" y="4278341"/>
            <a:ext cx="398664" cy="3986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55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35" name="椭圆 5"/>
          <p:cNvSpPr/>
          <p:nvPr>
            <p:custDataLst>
              <p:tags r:id="rId18"/>
            </p:custDataLst>
          </p:nvPr>
        </p:nvSpPr>
        <p:spPr>
          <a:xfrm>
            <a:off x="2443263" y="5218620"/>
            <a:ext cx="398664" cy="3986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36" name="椭圆 6"/>
          <p:cNvSpPr/>
          <p:nvPr>
            <p:custDataLst>
              <p:tags r:id="rId19"/>
            </p:custDataLst>
          </p:nvPr>
        </p:nvSpPr>
        <p:spPr>
          <a:xfrm>
            <a:off x="2443263" y="6152871"/>
            <a:ext cx="398664" cy="398664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03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37" name="对象11"/>
          <p:cNvSpPr/>
          <p:nvPr>
            <p:custDataLst>
              <p:tags r:id="rId20"/>
            </p:custDataLst>
          </p:nvPr>
        </p:nvSpPr>
        <p:spPr>
          <a:xfrm>
            <a:off x="359781" y="4676954"/>
            <a:ext cx="1464808" cy="1464808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231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Key Insights</a:t>
            </a:r>
            <a:endParaRPr lang="en-US" altLang="en-US" sz="2310" dirty="0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39" name="矩形 11"/>
          <p:cNvSpPr/>
          <p:nvPr>
            <p:custDataLst>
              <p:tags r:id="rId21"/>
            </p:custDataLst>
          </p:nvPr>
        </p:nvSpPr>
        <p:spPr>
          <a:xfrm>
            <a:off x="2987040" y="4257675"/>
            <a:ext cx="5882640" cy="4673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7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7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Heavy dependency on Air shipments (60-70% in major cities) causing regular budget overruns (20% over budget).</a:t>
            </a:r>
            <a:endParaRPr lang="en-US" altLang="en-US" sz="137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0" name="矩形 12"/>
          <p:cNvSpPr/>
          <p:nvPr>
            <p:custDataLst>
              <p:tags r:id="rId22"/>
            </p:custDataLst>
          </p:nvPr>
        </p:nvSpPr>
        <p:spPr>
          <a:xfrm>
            <a:off x="2987040" y="5192395"/>
            <a:ext cx="5881370" cy="4673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8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7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High costs strongly linked to urgent shipment scenarios (30% increase in cost during March-April peak).</a:t>
            </a:r>
            <a:endParaRPr lang="en-US" altLang="en-US" sz="137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1" name="矩形 13"/>
          <p:cNvSpPr/>
          <p:nvPr>
            <p:custDataLst>
              <p:tags r:id="rId23"/>
            </p:custDataLst>
          </p:nvPr>
        </p:nvSpPr>
        <p:spPr>
          <a:xfrm>
            <a:off x="2987040" y="6138545"/>
            <a:ext cx="5855335" cy="4673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7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7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Clear opportunity to shift non-urgent shipments to Sea/Rail, reducing total transport costs (</a:t>
            </a:r>
            <a:r>
              <a:rPr lang="en-US" altLang="en-US" sz="137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137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500K-700K monthly savings achievable).</a:t>
            </a:r>
            <a:endParaRPr lang="en-US" altLang="en-US" sz="137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圆角矩形 5"/>
          <p:cNvSpPr/>
          <p:nvPr>
            <p:custDataLst>
              <p:tags r:id="rId1"/>
            </p:custDataLst>
          </p:nvPr>
        </p:nvSpPr>
        <p:spPr>
          <a:xfrm>
            <a:off x="399733" y="185007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2" name="圆角矩形 6"/>
          <p:cNvSpPr/>
          <p:nvPr>
            <p:custDataLst>
              <p:tags r:id="rId2"/>
            </p:custDataLst>
          </p:nvPr>
        </p:nvSpPr>
        <p:spPr>
          <a:xfrm>
            <a:off x="3027998" y="172434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33" name="矩形 4"/>
          <p:cNvSpPr/>
          <p:nvPr>
            <p:custDataLst>
              <p:tags r:id="rId3"/>
            </p:custDataLst>
          </p:nvPr>
        </p:nvSpPr>
        <p:spPr>
          <a:xfrm>
            <a:off x="505460" y="1893570"/>
            <a:ext cx="1432560" cy="3282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inden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en-US" sz="2000" b="1" dirty="0">
                <a:solidFill>
                  <a:schemeClr val="accent1"/>
                </a:solidFill>
                <a:latin typeface="+mj-lt"/>
              </a:rPr>
              <a:t>Strategies</a:t>
            </a:r>
            <a:endParaRPr lang="en-US" altLang="en-US" sz="20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矩形 9"/>
          <p:cNvSpPr/>
          <p:nvPr>
            <p:custDataLst>
              <p:tags r:id="rId4"/>
            </p:custDataLst>
          </p:nvPr>
        </p:nvSpPr>
        <p:spPr>
          <a:xfrm>
            <a:off x="457200" y="2521585"/>
            <a:ext cx="2841625" cy="19284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/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Reduce air transport reliance by shifting 20% of air shipments to Sea/Rail.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Limit urgent shipments (&lt;20% of monthly volume).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Implement regular (monthly) transportation mode cost reviews.</a:t>
            </a:r>
            <a:endParaRPr lang="en-US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sym typeface="+mn-ea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39" name="任意多边形: 形状 1"/>
          <p:cNvSpPr/>
          <p:nvPr>
            <p:custDataLst>
              <p:tags r:id="rId5"/>
            </p:custDataLst>
          </p:nvPr>
        </p:nvSpPr>
        <p:spPr>
          <a:xfrm>
            <a:off x="3149918" y="183800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2" name="圆角矩形 5"/>
          <p:cNvSpPr/>
          <p:nvPr>
            <p:custDataLst>
              <p:tags r:id="rId6"/>
            </p:custDataLst>
          </p:nvPr>
        </p:nvSpPr>
        <p:spPr>
          <a:xfrm>
            <a:off x="4576763" y="182086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3" name="圆角矩形 6"/>
          <p:cNvSpPr/>
          <p:nvPr>
            <p:custDataLst>
              <p:tags r:id="rId7"/>
            </p:custDataLst>
          </p:nvPr>
        </p:nvSpPr>
        <p:spPr>
          <a:xfrm>
            <a:off x="7205028" y="169513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58" name="矩形 13"/>
          <p:cNvSpPr/>
          <p:nvPr>
            <p:custDataLst>
              <p:tags r:id="rId8"/>
            </p:custDataLst>
          </p:nvPr>
        </p:nvSpPr>
        <p:spPr>
          <a:xfrm>
            <a:off x="4666615" y="1893570"/>
            <a:ext cx="3296920" cy="6280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900" b="1" dirty="0">
                <a:solidFill>
                  <a:srgbClr val="FF0000"/>
                </a:solidFill>
                <a:latin typeface="+mj-lt"/>
              </a:rPr>
              <a:t>How to Achieve These Strategies</a:t>
            </a:r>
            <a:endParaRPr lang="en-US" altLang="en-US" sz="19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59" name="矩形 14"/>
          <p:cNvSpPr/>
          <p:nvPr>
            <p:custDataLst>
              <p:tags r:id="rId9"/>
            </p:custDataLst>
          </p:nvPr>
        </p:nvSpPr>
        <p:spPr>
          <a:xfrm>
            <a:off x="4666298" y="2521268"/>
            <a:ext cx="2841674" cy="957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 fontScale="25000"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Better Scheduling</a:t>
            </a:r>
            <a:endParaRPr lang="en-US" altLang="en-US" sz="4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Proactive logistics scheduling (monthly advance planning).</a:t>
            </a: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Mode Selection</a:t>
            </a:r>
            <a:endParaRPr lang="en-US" altLang="en-US" sz="4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cost reviews and adjustments (shift 20% Air → Sea/Rail monthly).</a:t>
            </a: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Predictive Analytics</a:t>
            </a:r>
            <a:endParaRPr lang="en-US" altLang="en-US" sz="4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Forecast urgent shipment needs, reducing reliance (target below 20% urgent shipments).</a:t>
            </a: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40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40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Regular Cost Monitoring</a:t>
            </a:r>
            <a:endParaRPr lang="en-US" altLang="en-US" sz="40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transport review meetings to maintain annual cost control and realize annual savings (approximately </a:t>
            </a: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¥</a:t>
            </a:r>
            <a:r>
              <a:rPr lang="en-US" altLang="en-US" sz="40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6M annually)</a:t>
            </a:r>
            <a:r>
              <a:rPr lang="en-US" altLang="en-US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.</a:t>
            </a: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60" name="任意多边形: 形状 1"/>
          <p:cNvSpPr/>
          <p:nvPr>
            <p:custDataLst>
              <p:tags r:id="rId10"/>
            </p:custDataLst>
          </p:nvPr>
        </p:nvSpPr>
        <p:spPr>
          <a:xfrm>
            <a:off x="7326948" y="180879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Warehouse Efficiency Analysis</a:t>
            </a:r>
            <a:endParaRPr lang="en-US"/>
          </a:p>
        </p:txBody>
      </p:sp>
      <p:sp>
        <p:nvSpPr>
          <p:cNvPr id="7" name="矩形: 圆角 2"/>
          <p:cNvSpPr/>
          <p:nvPr>
            <p:custDataLst>
              <p:tags r:id="rId1"/>
            </p:custDataLst>
          </p:nvPr>
        </p:nvSpPr>
        <p:spPr>
          <a:xfrm>
            <a:off x="4750293" y="1481937"/>
            <a:ext cx="3115452" cy="2789354"/>
          </a:xfrm>
          <a:prstGeom prst="roundRect">
            <a:avLst>
              <a:gd name="adj" fmla="val 7930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1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椭圆 1"/>
          <p:cNvSpPr/>
          <p:nvPr>
            <p:custDataLst>
              <p:tags r:id="rId2"/>
            </p:custDataLst>
          </p:nvPr>
        </p:nvSpPr>
        <p:spPr>
          <a:xfrm>
            <a:off x="4996009" y="1946702"/>
            <a:ext cx="345559" cy="34555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90" b="1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1690" b="1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26" name="矩形: 圆角 25"/>
          <p:cNvSpPr/>
          <p:nvPr>
            <p:custDataLst>
              <p:tags r:id="rId3"/>
            </p:custDataLst>
          </p:nvPr>
        </p:nvSpPr>
        <p:spPr>
          <a:xfrm>
            <a:off x="1384935" y="1481937"/>
            <a:ext cx="3115452" cy="2789354"/>
          </a:xfrm>
          <a:prstGeom prst="roundRect">
            <a:avLst>
              <a:gd name="adj" fmla="val 8081"/>
            </a:avLst>
          </a:prstGeom>
          <a:solidFill>
            <a:srgbClr val="FFFFFF"/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50800" dir="5400000" algn="ctr" rotWithShape="0">
              <a:schemeClr val="accent1">
                <a:alpha val="20000"/>
              </a:schemeClr>
            </a:outerShdw>
          </a:effectLst>
        </p:spPr>
        <p:txBody>
          <a:bodyPr lIns="0" rIns="0" rtlCol="0" anchor="ctr">
            <a:noAutofit/>
          </a:bodyPr>
          <a:p>
            <a:pPr algn="ctr"/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椭圆 3"/>
          <p:cNvSpPr/>
          <p:nvPr>
            <p:custDataLst>
              <p:tags r:id="rId4"/>
            </p:custDataLst>
          </p:nvPr>
        </p:nvSpPr>
        <p:spPr>
          <a:xfrm>
            <a:off x="1631032" y="1946702"/>
            <a:ext cx="345559" cy="34555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7686814" scaled="0"/>
          </a:gradFill>
          <a:ln w="25400">
            <a:noFill/>
          </a:ln>
          <a:effectLst>
            <a:outerShdw blurRad="254000" dist="76200" dir="5399998" algn="ctr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anchor="ctr" anchorCtr="0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690" b="1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1690" b="1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11" name="矩形 4"/>
          <p:cNvSpPr/>
          <p:nvPr>
            <p:custDataLst>
              <p:tags r:id="rId5"/>
            </p:custDataLst>
          </p:nvPr>
        </p:nvSpPr>
        <p:spPr>
          <a:xfrm>
            <a:off x="5614299" y="2384800"/>
            <a:ext cx="2038491" cy="15344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2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Average delays of 2-3 days per shipment</a:t>
            </a:r>
            <a:endParaRPr lang="en-US" altLang="en-US" sz="122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2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High delay occurrence (~30% of shipments monthly)</a:t>
            </a:r>
            <a:endParaRPr lang="en-US" altLang="en-US" sz="122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4" name="矩形 5"/>
          <p:cNvSpPr/>
          <p:nvPr>
            <p:custDataLst>
              <p:tags r:id="rId6"/>
            </p:custDataLst>
          </p:nvPr>
        </p:nvSpPr>
        <p:spPr>
          <a:xfrm>
            <a:off x="5614299" y="1956988"/>
            <a:ext cx="2038110" cy="27543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dk1">
                    <a:lumMod val="100000"/>
                  </a:schemeClr>
                </a:solidFill>
                <a:latin typeface="+mj-lt"/>
              </a:rPr>
              <a:t>Shipment Delays</a:t>
            </a:r>
            <a:endParaRPr lang="en-US" altLang="en-US" sz="1400" b="1" dirty="0">
              <a:solidFill>
                <a:schemeClr val="dk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17" name="矩形 7"/>
          <p:cNvSpPr/>
          <p:nvPr>
            <p:custDataLst>
              <p:tags r:id="rId7"/>
            </p:custDataLst>
          </p:nvPr>
        </p:nvSpPr>
        <p:spPr>
          <a:xfrm>
            <a:off x="2235989" y="2384800"/>
            <a:ext cx="2038491" cy="153440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Overstocking in 40% of warehouses</a:t>
            </a:r>
            <a:endParaRPr lang="en-US" altLang="en-US" sz="10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Capacity exceeded optimal threshold (85%) consistently from Jan-Jun</a:t>
            </a:r>
            <a:endParaRPr lang="en-US" altLang="en-US" sz="10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000" dirty="0">
                <a:ln>
                  <a:noFill/>
                  <a:prstDash val="sysDot"/>
                </a:ln>
                <a:solidFill>
                  <a:schemeClr val="dk1">
                    <a:lumMod val="85000"/>
                    <a:lumOff val="15000"/>
                  </a:schemeClr>
                </a:solidFill>
                <a:latin typeface="+mn-lt"/>
              </a:rPr>
              <a:t>Regions highly impacted: Shanghai &amp; Guangdong</a:t>
            </a:r>
            <a:endParaRPr lang="en-US" altLang="en-US" sz="1000" dirty="0">
              <a:ln>
                <a:noFill/>
                <a:prstDash val="sysDot"/>
              </a:ln>
              <a:solidFill>
                <a:schemeClr val="dk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矩形 8"/>
          <p:cNvSpPr/>
          <p:nvPr>
            <p:custDataLst>
              <p:tags r:id="rId8"/>
            </p:custDataLst>
          </p:nvPr>
        </p:nvSpPr>
        <p:spPr>
          <a:xfrm>
            <a:off x="2235989" y="1956988"/>
            <a:ext cx="2038110" cy="27543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 fontScale="60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370" b="1" dirty="0">
                <a:solidFill>
                  <a:schemeClr val="dk1">
                    <a:lumMod val="100000"/>
                  </a:schemeClr>
                </a:solidFill>
                <a:latin typeface="+mj-lt"/>
              </a:rPr>
              <a:t>Inventory Overstocking</a:t>
            </a:r>
            <a:endParaRPr lang="en-US" altLang="en-US" sz="2370" b="1" dirty="0">
              <a:solidFill>
                <a:schemeClr val="dk1">
                  <a:lumMod val="100000"/>
                </a:schemeClr>
              </a:solidFill>
              <a:latin typeface="+mj-lt"/>
            </a:endParaRPr>
          </a:p>
        </p:txBody>
      </p:sp>
      <p:sp>
        <p:nvSpPr>
          <p:cNvPr id="43" name="对象3"/>
          <p:cNvSpPr/>
          <p:nvPr>
            <p:custDataLst>
              <p:tags r:id="rId9"/>
            </p:custDataLst>
          </p:nvPr>
        </p:nvSpPr>
        <p:spPr>
          <a:xfrm>
            <a:off x="52070" y="4808235"/>
            <a:ext cx="1561912" cy="1561912"/>
          </a:xfrm>
          <a:custGeom>
            <a:avLst/>
            <a:gdLst/>
            <a:ahLst/>
            <a:cxnLst/>
            <a:rect l="l" t="t" r="r" b="b"/>
            <a:pathLst>
              <a:path w="2779776" h="2779776">
                <a:moveTo>
                  <a:pt x="2779776" y="1389888"/>
                </a:moveTo>
                <a:cubicBezTo>
                  <a:pt x="2779776" y="2157984"/>
                  <a:pt x="2157984" y="2779776"/>
                  <a:pt x="1389888" y="2779776"/>
                </a:cubicBezTo>
                <a:cubicBezTo>
                  <a:pt x="621792" y="2779776"/>
                  <a:pt x="0" y="2157984"/>
                  <a:pt x="0" y="1389888"/>
                </a:cubicBezTo>
                <a:cubicBezTo>
                  <a:pt x="0" y="621792"/>
                  <a:pt x="621792" y="0"/>
                  <a:pt x="1389888" y="0"/>
                </a:cubicBezTo>
                <a:cubicBezTo>
                  <a:pt x="2157984" y="0"/>
                  <a:pt x="2779776" y="621792"/>
                  <a:pt x="2779776" y="1389888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 sz="154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4" name="椭圆 2"/>
          <p:cNvSpPr/>
          <p:nvPr>
            <p:custDataLst>
              <p:tags r:id="rId10"/>
            </p:custDataLst>
          </p:nvPr>
        </p:nvSpPr>
        <p:spPr>
          <a:xfrm>
            <a:off x="2032648" y="4958097"/>
            <a:ext cx="353987" cy="35398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55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45" name="椭圆 5"/>
          <p:cNvSpPr/>
          <p:nvPr>
            <p:custDataLst>
              <p:tags r:id="rId11"/>
            </p:custDataLst>
          </p:nvPr>
        </p:nvSpPr>
        <p:spPr>
          <a:xfrm>
            <a:off x="2032648" y="5793000"/>
            <a:ext cx="353987" cy="353987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47" name="对象11"/>
          <p:cNvSpPr/>
          <p:nvPr>
            <p:custDataLst>
              <p:tags r:id="rId12"/>
            </p:custDataLst>
          </p:nvPr>
        </p:nvSpPr>
        <p:spPr>
          <a:xfrm>
            <a:off x="182657" y="4939411"/>
            <a:ext cx="1300650" cy="130065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Key Insights</a:t>
            </a:r>
            <a:endParaRPr lang="en-US" altLang="en-US" sz="2000" dirty="0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48" name="矩形 11"/>
          <p:cNvSpPr/>
          <p:nvPr>
            <p:custDataLst>
              <p:tags r:id="rId13"/>
            </p:custDataLst>
          </p:nvPr>
        </p:nvSpPr>
        <p:spPr>
          <a:xfrm>
            <a:off x="2515235" y="4939665"/>
            <a:ext cx="6628765" cy="414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Overstocking directly linked to:</a:t>
            </a:r>
            <a:endParaRPr lang="en-US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Increased monthly storage expenses (+25%)</a:t>
            </a:r>
            <a:endParaRPr lang="en-US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Operational inefficiencies and prolonged delays (2-3 days per shipment)</a:t>
            </a:r>
            <a:endParaRPr lang="en-US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9" name="矩形 12"/>
          <p:cNvSpPr/>
          <p:nvPr>
            <p:custDataLst>
              <p:tags r:id="rId14"/>
            </p:custDataLst>
          </p:nvPr>
        </p:nvSpPr>
        <p:spPr>
          <a:xfrm>
            <a:off x="2515235" y="5769610"/>
            <a:ext cx="6631305" cy="41465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 fontScale="80000"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37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Poor inventory management significantly impacted customer satisfaction (10-15% reduction during peak delays)</a:t>
            </a:r>
            <a:endParaRPr lang="en-US" altLang="en-US" sz="137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628833" y="1719898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7257098" y="1594168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4817428" y="2093278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700" b="1" dirty="0">
                <a:solidFill>
                  <a:srgbClr val="FF0000"/>
                </a:solidFill>
                <a:latin typeface="+mj-lt"/>
              </a:rPr>
              <a:t>How to Achieve These Strategies</a:t>
            </a:r>
            <a:endParaRPr lang="en-US" altLang="en-US" sz="17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4854893" y="2370138"/>
            <a:ext cx="2841674" cy="957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Automated Systems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Integrate inventory alerts within ERP system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Real-time monitoring dashboard (Power BI)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Regular Monthly Reviews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Consistent inventory audits in high-risk warehouses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Immediate corrective action upon exceeding thresholds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Focused Training Programs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training sessions for warehouse management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Establish clear KPIs: Inventory capacity (70-85%), Shipment delays (&lt;1 day)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任意多边形: 形状 1"/>
          <p:cNvSpPr/>
          <p:nvPr>
            <p:custDataLst>
              <p:tags r:id="rId5"/>
            </p:custDataLst>
          </p:nvPr>
        </p:nvSpPr>
        <p:spPr>
          <a:xfrm>
            <a:off x="7379018" y="1707833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圆角矩形 5"/>
          <p:cNvSpPr/>
          <p:nvPr>
            <p:custDataLst>
              <p:tags r:id="rId6"/>
            </p:custDataLst>
          </p:nvPr>
        </p:nvSpPr>
        <p:spPr>
          <a:xfrm>
            <a:off x="511493" y="1744028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>
            <p:custDataLst>
              <p:tags r:id="rId7"/>
            </p:custDataLst>
          </p:nvPr>
        </p:nvSpPr>
        <p:spPr>
          <a:xfrm>
            <a:off x="3139758" y="1618298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1" name="矩形 4"/>
          <p:cNvSpPr/>
          <p:nvPr>
            <p:custDataLst>
              <p:tags r:id="rId8"/>
            </p:custDataLst>
          </p:nvPr>
        </p:nvSpPr>
        <p:spPr>
          <a:xfrm>
            <a:off x="782638" y="1889443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b="1" dirty="0">
                <a:solidFill>
                  <a:schemeClr val="accent1"/>
                </a:solidFill>
                <a:latin typeface="+mj-lt"/>
              </a:rPr>
              <a:t>Strategies</a:t>
            </a:r>
            <a:endParaRPr lang="en-US" alt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6" name="矩形 9"/>
          <p:cNvSpPr/>
          <p:nvPr>
            <p:custDataLst>
              <p:tags r:id="rId9"/>
            </p:custDataLst>
          </p:nvPr>
        </p:nvSpPr>
        <p:spPr>
          <a:xfrm>
            <a:off x="782638" y="2240598"/>
            <a:ext cx="2841674" cy="9569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Implement automated inventory tracking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Maintain warehouse utilization below 85%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Reduce inventory-related delays by at least 20%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Standardize monthly inventory reviews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High-risk regions: Shanghai, Guangdong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Target monthly average delays to less than 1 day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Provide targeted staff training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Enhance warehouse inventory practices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Improve productivity and reduce mismanagement costs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任意多边形: 形状 1"/>
          <p:cNvSpPr/>
          <p:nvPr>
            <p:custDataLst>
              <p:tags r:id="rId10"/>
            </p:custDataLst>
          </p:nvPr>
        </p:nvSpPr>
        <p:spPr>
          <a:xfrm>
            <a:off x="3261678" y="1731963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Cost Variance and Forecasting Analysis</a:t>
            </a:r>
            <a:endParaRPr lang="en-US"/>
          </a:p>
        </p:txBody>
      </p:sp>
      <p:sp>
        <p:nvSpPr>
          <p:cNvPr id="32" name="对象3"/>
          <p:cNvSpPr/>
          <p:nvPr>
            <p:custDataLst>
              <p:tags r:id="rId1"/>
            </p:custDataLst>
          </p:nvPr>
        </p:nvSpPr>
        <p:spPr>
          <a:xfrm>
            <a:off x="56063" y="4641255"/>
            <a:ext cx="1506900" cy="1506900"/>
          </a:xfrm>
          <a:custGeom>
            <a:avLst/>
            <a:gdLst/>
            <a:ahLst/>
            <a:cxnLst/>
            <a:rect l="l" t="t" r="r" b="b"/>
            <a:pathLst>
              <a:path w="2779776" h="2779776">
                <a:moveTo>
                  <a:pt x="2779776" y="1389888"/>
                </a:moveTo>
                <a:cubicBezTo>
                  <a:pt x="2779776" y="2157984"/>
                  <a:pt x="2157984" y="2779776"/>
                  <a:pt x="1389888" y="2779776"/>
                </a:cubicBezTo>
                <a:cubicBezTo>
                  <a:pt x="621792" y="2779776"/>
                  <a:pt x="0" y="2157984"/>
                  <a:pt x="0" y="1389888"/>
                </a:cubicBezTo>
                <a:cubicBezTo>
                  <a:pt x="0" y="621792"/>
                  <a:pt x="621792" y="0"/>
                  <a:pt x="1389888" y="0"/>
                </a:cubicBezTo>
                <a:cubicBezTo>
                  <a:pt x="2157984" y="0"/>
                  <a:pt x="2779776" y="621792"/>
                  <a:pt x="2779776" y="1389888"/>
                </a:cubicBezTo>
              </a:path>
            </a:pathLst>
          </a:custGeom>
          <a:solidFill>
            <a:schemeClr val="accent1">
              <a:lumMod val="60000"/>
              <a:lumOff val="40000"/>
              <a:alpha val="20000"/>
            </a:schemeClr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endParaRPr lang="en-US" sz="1540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椭圆 2"/>
          <p:cNvSpPr/>
          <p:nvPr>
            <p:custDataLst>
              <p:tags r:id="rId2"/>
            </p:custDataLst>
          </p:nvPr>
        </p:nvSpPr>
        <p:spPr>
          <a:xfrm>
            <a:off x="1966882" y="4764989"/>
            <a:ext cx="341519" cy="34151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 dirty="0">
                <a:solidFill>
                  <a:schemeClr val="lt1">
                    <a:lumMod val="100000"/>
                  </a:schemeClr>
                </a:solidFill>
                <a:latin typeface="+mn-lt"/>
              </a:rPr>
              <a:t>01</a:t>
            </a:r>
            <a:endParaRPr lang="en-US" sz="2055" dirty="0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6" name="椭圆 5"/>
          <p:cNvSpPr/>
          <p:nvPr>
            <p:custDataLst>
              <p:tags r:id="rId3"/>
            </p:custDataLst>
          </p:nvPr>
        </p:nvSpPr>
        <p:spPr>
          <a:xfrm>
            <a:off x="1966882" y="5678436"/>
            <a:ext cx="341519" cy="341519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55">
                <a:solidFill>
                  <a:schemeClr val="lt1">
                    <a:lumMod val="100000"/>
                  </a:schemeClr>
                </a:solidFill>
                <a:latin typeface="+mn-lt"/>
              </a:rPr>
              <a:t>02</a:t>
            </a:r>
            <a:endParaRPr lang="en-US" sz="2055">
              <a:solidFill>
                <a:schemeClr val="lt1">
                  <a:lumMod val="100000"/>
                </a:schemeClr>
              </a:solidFill>
              <a:latin typeface="+mn-ea"/>
            </a:endParaRPr>
          </a:p>
        </p:txBody>
      </p:sp>
      <p:sp>
        <p:nvSpPr>
          <p:cNvPr id="19" name="对象11"/>
          <p:cNvSpPr/>
          <p:nvPr>
            <p:custDataLst>
              <p:tags r:id="rId4"/>
            </p:custDataLst>
          </p:nvPr>
        </p:nvSpPr>
        <p:spPr>
          <a:xfrm>
            <a:off x="182051" y="4764834"/>
            <a:ext cx="1254840" cy="1254840"/>
          </a:xfrm>
          <a:prstGeom prst="ellipse">
            <a:avLst/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Key Insight</a:t>
            </a:r>
            <a:r>
              <a:rPr lang="en-US" sz="2000" dirty="0">
                <a:solidFill>
                  <a:schemeClr val="lt1">
                    <a:lumMod val="100000"/>
                  </a:schemeClr>
                </a:solidFill>
                <a:latin typeface="+mj-lt"/>
                <a:sym typeface="+mn-ea"/>
              </a:rPr>
              <a:t>s</a:t>
            </a:r>
            <a:endParaRPr lang="en-US" sz="2000" dirty="0">
              <a:solidFill>
                <a:schemeClr val="lt1">
                  <a:lumMod val="100000"/>
                </a:schemeClr>
              </a:solidFill>
              <a:latin typeface="+mj-lt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2432685" y="4765040"/>
            <a:ext cx="6710680" cy="4000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Sudden cost increases (up to 25%) are predominantly due to:</a:t>
            </a:r>
            <a:endParaRPr lang="en-US" altLang="en-US" sz="11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High reliance on urgent Air shipments</a:t>
            </a:r>
            <a:endParaRPr lang="en-US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Lack of proactive scheduling (70% urgent shipments, March-April)</a:t>
            </a:r>
            <a:endParaRPr lang="en-US" altLang="en-US" sz="11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2432685" y="5678170"/>
            <a:ext cx="6708140" cy="40005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inden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Clear opportunity for better budgeting:</a:t>
            </a:r>
            <a:endParaRPr lang="en-US" altLang="en-US" sz="1100" b="1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Historical trends show clear seasonal patterns, suggesting easy predictability</a:t>
            </a:r>
            <a:endParaRPr lang="en-US" altLang="en-US" sz="11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Forecasting accuracy currently below optimal (60-70%)</a:t>
            </a:r>
            <a:endParaRPr lang="en-US" altLang="en-US" sz="110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圆角矩形 5"/>
          <p:cNvSpPr/>
          <p:nvPr>
            <p:custDataLst>
              <p:tags r:id="rId7"/>
            </p:custDataLst>
          </p:nvPr>
        </p:nvSpPr>
        <p:spPr>
          <a:xfrm>
            <a:off x="4733304" y="1327194"/>
            <a:ext cx="3885865" cy="2582899"/>
          </a:xfrm>
          <a:prstGeom prst="roundRect">
            <a:avLst>
              <a:gd name="adj" fmla="val 6373"/>
            </a:avLst>
          </a:prstGeom>
          <a:solidFill>
            <a:schemeClr val="lt1"/>
          </a:solidFill>
          <a:effectLst>
            <a:outerShdw blurRad="508000" dist="76200" dir="5400000" algn="bl" rotWithShape="0">
              <a:schemeClr val="accent1">
                <a:alpha val="20000"/>
              </a:schemeClr>
            </a:outerShdw>
          </a:effectLst>
        </p:spPr>
        <p:txBody>
          <a:bodyPr vert="horz" wrap="square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en-US" sz="2710" dirty="0">
              <a:latin typeface="+mn-lt"/>
              <a:sym typeface="Arial" panose="020B0604020202020204" pitchFamily="34" charset="0"/>
            </a:endParaRPr>
          </a:p>
        </p:txBody>
      </p:sp>
      <p:sp>
        <p:nvSpPr>
          <p:cNvPr id="5" name="矩形 3"/>
          <p:cNvSpPr/>
          <p:nvPr>
            <p:custDataLst>
              <p:tags r:id="rId8"/>
            </p:custDataLst>
          </p:nvPr>
        </p:nvSpPr>
        <p:spPr>
          <a:xfrm>
            <a:off x="5176703" y="2745636"/>
            <a:ext cx="2989655" cy="924588"/>
          </a:xfrm>
          <a:prstGeom prst="rect">
            <a:avLst/>
          </a:prstGeom>
        </p:spPr>
        <p:txBody>
          <a:bodyPr wrap="square" lIns="0" tIns="0" rIns="0" bIns="0">
            <a:noAutofit/>
          </a:bodyPr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404040"/>
                </a:solidFill>
                <a:latin typeface="+mn-lt"/>
              </a:rPr>
              <a:t>Consistent cost spikes (15-20%) annually around Q2</a:t>
            </a:r>
            <a:endParaRPr lang="en-US" altLang="en-US" sz="1200" dirty="0">
              <a:solidFill>
                <a:srgbClr val="404040"/>
              </a:solidFill>
              <a:latin typeface="+mn-lt"/>
            </a:endParaRPr>
          </a:p>
          <a:p>
            <a:pPr marL="171450" indent="-1714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solidFill>
                  <a:srgbClr val="404040"/>
                </a:solidFill>
                <a:latin typeface="+mn-lt"/>
              </a:rPr>
              <a:t>High predictability observed based on historical data</a:t>
            </a:r>
            <a:endParaRPr lang="en-US" altLang="en-US" sz="1200" dirty="0">
              <a:solidFill>
                <a:srgbClr val="404040"/>
              </a:solidFill>
              <a:latin typeface="+mn-lt"/>
            </a:endParaRPr>
          </a:p>
        </p:txBody>
      </p:sp>
      <p:sp>
        <p:nvSpPr>
          <p:cNvPr id="8" name="矩形 5"/>
          <p:cNvSpPr/>
          <p:nvPr>
            <p:custDataLst>
              <p:tags r:id="rId9"/>
            </p:custDataLst>
          </p:nvPr>
        </p:nvSpPr>
        <p:spPr>
          <a:xfrm>
            <a:off x="5176703" y="2318919"/>
            <a:ext cx="2989655" cy="279004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500" b="1" dirty="0">
                <a:solidFill>
                  <a:srgbClr val="000000"/>
                </a:solidFill>
                <a:latin typeface="+mj-lt"/>
              </a:rPr>
              <a:t>Predictable Seasonal Trends</a:t>
            </a:r>
            <a:endParaRPr kumimoji="1" lang="en-US" altLang="en-US" sz="1500" b="1" dirty="0">
              <a:solidFill>
                <a:srgbClr val="000000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kumimoji="1" lang="en-US" altLang="en-US" sz="1500" b="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9" name="图片 32" descr="3b32313630313135353be59088e6a0bc"/>
          <p:cNvSpPr/>
          <p:nvPr>
            <p:custDataLst>
              <p:tags r:id="rId10"/>
            </p:custDataLst>
          </p:nvPr>
        </p:nvSpPr>
        <p:spPr>
          <a:xfrm>
            <a:off x="5198227" y="1702252"/>
            <a:ext cx="426982" cy="414367"/>
          </a:xfrm>
          <a:custGeom>
            <a:avLst/>
            <a:gdLst>
              <a:gd name="connsiteX0" fmla="*/ 140735 w 503868"/>
              <a:gd name="connsiteY0" fmla="*/ 75785 h 488982"/>
              <a:gd name="connsiteX1" fmla="*/ 140735 w 503868"/>
              <a:gd name="connsiteY1" fmla="*/ 120269 h 488982"/>
              <a:gd name="connsiteX2" fmla="*/ 126166 w 503868"/>
              <a:gd name="connsiteY2" fmla="*/ 134838 h 488982"/>
              <a:gd name="connsiteX3" fmla="*/ 111597 w 503868"/>
              <a:gd name="connsiteY3" fmla="*/ 120269 h 488982"/>
              <a:gd name="connsiteX4" fmla="*/ 111597 w 503868"/>
              <a:gd name="connsiteY4" fmla="*/ 75785 h 488982"/>
              <a:gd name="connsiteX5" fmla="*/ 53419 w 503868"/>
              <a:gd name="connsiteY5" fmla="*/ 75785 h 488982"/>
              <a:gd name="connsiteX6" fmla="*/ 36249 w 503868"/>
              <a:gd name="connsiteY6" fmla="*/ 82897 h 488982"/>
              <a:gd name="connsiteX7" fmla="*/ 29137 w 503868"/>
              <a:gd name="connsiteY7" fmla="*/ 100066 h 488982"/>
              <a:gd name="connsiteX8" fmla="*/ 29137 w 503868"/>
              <a:gd name="connsiteY8" fmla="*/ 435565 h 488982"/>
              <a:gd name="connsiteX9" fmla="*/ 36249 w 503868"/>
              <a:gd name="connsiteY9" fmla="*/ 452735 h 488982"/>
              <a:gd name="connsiteX10" fmla="*/ 53419 w 503868"/>
              <a:gd name="connsiteY10" fmla="*/ 459847 h 488982"/>
              <a:gd name="connsiteX11" fmla="*/ 450448 w 503868"/>
              <a:gd name="connsiteY11" fmla="*/ 459847 h 488982"/>
              <a:gd name="connsiteX12" fmla="*/ 467618 w 503868"/>
              <a:gd name="connsiteY12" fmla="*/ 452735 h 488982"/>
              <a:gd name="connsiteX13" fmla="*/ 474730 w 503868"/>
              <a:gd name="connsiteY13" fmla="*/ 435565 h 488982"/>
              <a:gd name="connsiteX14" fmla="*/ 474730 w 503868"/>
              <a:gd name="connsiteY14" fmla="*/ 100066 h 488982"/>
              <a:gd name="connsiteX15" fmla="*/ 467618 w 503868"/>
              <a:gd name="connsiteY15" fmla="*/ 82897 h 488982"/>
              <a:gd name="connsiteX16" fmla="*/ 450448 w 503868"/>
              <a:gd name="connsiteY16" fmla="*/ 75785 h 488982"/>
              <a:gd name="connsiteX17" fmla="*/ 390572 w 503868"/>
              <a:gd name="connsiteY17" fmla="*/ 75785 h 488982"/>
              <a:gd name="connsiteX18" fmla="*/ 390572 w 503868"/>
              <a:gd name="connsiteY18" fmla="*/ 120269 h 488982"/>
              <a:gd name="connsiteX19" fmla="*/ 376003 w 503868"/>
              <a:gd name="connsiteY19" fmla="*/ 134838 h 488982"/>
              <a:gd name="connsiteX20" fmla="*/ 361434 w 503868"/>
              <a:gd name="connsiteY20" fmla="*/ 120269 h 488982"/>
              <a:gd name="connsiteX21" fmla="*/ 361434 w 503868"/>
              <a:gd name="connsiteY21" fmla="*/ 75785 h 488982"/>
              <a:gd name="connsiteX22" fmla="*/ 140735 w 503868"/>
              <a:gd name="connsiteY22" fmla="*/ 75785 h 488982"/>
              <a:gd name="connsiteX23" fmla="*/ 140735 w 503868"/>
              <a:gd name="connsiteY23" fmla="*/ 46647 h 488982"/>
              <a:gd name="connsiteX24" fmla="*/ 361434 w 503868"/>
              <a:gd name="connsiteY24" fmla="*/ 46647 h 488982"/>
              <a:gd name="connsiteX25" fmla="*/ 361434 w 503868"/>
              <a:gd name="connsiteY25" fmla="*/ 14571 h 488982"/>
              <a:gd name="connsiteX26" fmla="*/ 376003 w 503868"/>
              <a:gd name="connsiteY26" fmla="*/ 2 h 488982"/>
              <a:gd name="connsiteX27" fmla="*/ 390572 w 503868"/>
              <a:gd name="connsiteY27" fmla="*/ 14571 h 488982"/>
              <a:gd name="connsiteX28" fmla="*/ 390572 w 503868"/>
              <a:gd name="connsiteY28" fmla="*/ 46647 h 488982"/>
              <a:gd name="connsiteX29" fmla="*/ 450448 w 503868"/>
              <a:gd name="connsiteY29" fmla="*/ 46647 h 488982"/>
              <a:gd name="connsiteX30" fmla="*/ 488221 w 503868"/>
              <a:gd name="connsiteY30" fmla="*/ 62293 h 488982"/>
              <a:gd name="connsiteX31" fmla="*/ 503868 w 503868"/>
              <a:gd name="connsiteY31" fmla="*/ 100066 h 488982"/>
              <a:gd name="connsiteX32" fmla="*/ 503868 w 503868"/>
              <a:gd name="connsiteY32" fmla="*/ 435565 h 488982"/>
              <a:gd name="connsiteX33" fmla="*/ 488221 w 503868"/>
              <a:gd name="connsiteY33" fmla="*/ 473338 h 488982"/>
              <a:gd name="connsiteX34" fmla="*/ 450448 w 503868"/>
              <a:gd name="connsiteY34" fmla="*/ 488985 h 488982"/>
              <a:gd name="connsiteX35" fmla="*/ 53419 w 503868"/>
              <a:gd name="connsiteY35" fmla="*/ 488985 h 488982"/>
              <a:gd name="connsiteX36" fmla="*/ 15646 w 503868"/>
              <a:gd name="connsiteY36" fmla="*/ 473338 h 488982"/>
              <a:gd name="connsiteX37" fmla="*/ -1 w 503868"/>
              <a:gd name="connsiteY37" fmla="*/ 435565 h 488982"/>
              <a:gd name="connsiteX38" fmla="*/ -1 w 503868"/>
              <a:gd name="connsiteY38" fmla="*/ 100066 h 488982"/>
              <a:gd name="connsiteX39" fmla="*/ 15646 w 503868"/>
              <a:gd name="connsiteY39" fmla="*/ 62293 h 488982"/>
              <a:gd name="connsiteX40" fmla="*/ 53419 w 503868"/>
              <a:gd name="connsiteY40" fmla="*/ 46647 h 488982"/>
              <a:gd name="connsiteX41" fmla="*/ 111597 w 503868"/>
              <a:gd name="connsiteY41" fmla="*/ 46647 h 488982"/>
              <a:gd name="connsiteX42" fmla="*/ 111597 w 503868"/>
              <a:gd name="connsiteY42" fmla="*/ 14571 h 488982"/>
              <a:gd name="connsiteX43" fmla="*/ 126166 w 503868"/>
              <a:gd name="connsiteY43" fmla="*/ 2 h 488982"/>
              <a:gd name="connsiteX44" fmla="*/ 140735 w 503868"/>
              <a:gd name="connsiteY44" fmla="*/ 14571 h 488982"/>
              <a:gd name="connsiteX45" fmla="*/ 140735 w 503868"/>
              <a:gd name="connsiteY45" fmla="*/ 46647 h 488982"/>
              <a:gd name="connsiteX46" fmla="*/ 341650 w 503868"/>
              <a:gd name="connsiteY46" fmla="*/ 232894 h 488982"/>
              <a:gd name="connsiteX47" fmla="*/ 341640 w 503868"/>
              <a:gd name="connsiteY47" fmla="*/ 232902 h 488982"/>
              <a:gd name="connsiteX48" fmla="*/ 235051 w 503868"/>
              <a:gd name="connsiteY48" fmla="*/ 339490 h 488982"/>
              <a:gd name="connsiteX49" fmla="*/ 214451 w 503868"/>
              <a:gd name="connsiteY49" fmla="*/ 339493 h 488982"/>
              <a:gd name="connsiteX50" fmla="*/ 161566 w 503868"/>
              <a:gd name="connsiteY50" fmla="*/ 286632 h 488982"/>
              <a:gd name="connsiteX51" fmla="*/ 157296 w 503868"/>
              <a:gd name="connsiteY51" fmla="*/ 276329 h 488982"/>
              <a:gd name="connsiteX52" fmla="*/ 157296 w 503868"/>
              <a:gd name="connsiteY52" fmla="*/ 276327 h 488982"/>
              <a:gd name="connsiteX53" fmla="*/ 161561 w 503868"/>
              <a:gd name="connsiteY53" fmla="*/ 266026 h 488982"/>
              <a:gd name="connsiteX54" fmla="*/ 171862 w 503868"/>
              <a:gd name="connsiteY54" fmla="*/ 261758 h 488982"/>
              <a:gd name="connsiteX55" fmla="*/ 171865 w 503868"/>
              <a:gd name="connsiteY55" fmla="*/ 261758 h 488982"/>
              <a:gd name="connsiteX56" fmla="*/ 182164 w 503868"/>
              <a:gd name="connsiteY56" fmla="*/ 266022 h 488982"/>
              <a:gd name="connsiteX57" fmla="*/ 224748 w 503868"/>
              <a:gd name="connsiteY57" fmla="*/ 308587 h 488982"/>
              <a:gd name="connsiteX58" fmla="*/ 321047 w 503868"/>
              <a:gd name="connsiteY58" fmla="*/ 212289 h 488982"/>
              <a:gd name="connsiteX59" fmla="*/ 331347 w 503868"/>
              <a:gd name="connsiteY59" fmla="*/ 208023 h 488982"/>
              <a:gd name="connsiteX60" fmla="*/ 341516 w 503868"/>
              <a:gd name="connsiteY60" fmla="*/ 212158 h 488982"/>
              <a:gd name="connsiteX61" fmla="*/ 341650 w 503868"/>
              <a:gd name="connsiteY61" fmla="*/ 212289 h 488982"/>
              <a:gd name="connsiteX62" fmla="*/ 345916 w 503868"/>
              <a:gd name="connsiteY62" fmla="*/ 222592 h 488982"/>
              <a:gd name="connsiteX63" fmla="*/ 341650 w 503868"/>
              <a:gd name="connsiteY63" fmla="*/ 232894 h 48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03868" h="488982">
                <a:moveTo>
                  <a:pt x="140735" y="75785"/>
                </a:moveTo>
                <a:lnTo>
                  <a:pt x="140735" y="120269"/>
                </a:lnTo>
                <a:cubicBezTo>
                  <a:pt x="140735" y="128315"/>
                  <a:pt x="134213" y="134838"/>
                  <a:pt x="126166" y="134838"/>
                </a:cubicBezTo>
                <a:cubicBezTo>
                  <a:pt x="118120" y="134838"/>
                  <a:pt x="111597" y="128315"/>
                  <a:pt x="111597" y="120269"/>
                </a:cubicBezTo>
                <a:lnTo>
                  <a:pt x="111597" y="75785"/>
                </a:lnTo>
                <a:lnTo>
                  <a:pt x="53419" y="75785"/>
                </a:lnTo>
                <a:cubicBezTo>
                  <a:pt x="46714" y="75785"/>
                  <a:pt x="40990" y="78156"/>
                  <a:pt x="36249" y="82897"/>
                </a:cubicBezTo>
                <a:cubicBezTo>
                  <a:pt x="31508" y="87638"/>
                  <a:pt x="29137" y="93361"/>
                  <a:pt x="29137" y="100066"/>
                </a:cubicBezTo>
                <a:lnTo>
                  <a:pt x="29137" y="435565"/>
                </a:lnTo>
                <a:cubicBezTo>
                  <a:pt x="29137" y="442269"/>
                  <a:pt x="31508" y="447993"/>
                  <a:pt x="36249" y="452735"/>
                </a:cubicBezTo>
                <a:cubicBezTo>
                  <a:pt x="40990" y="457477"/>
                  <a:pt x="46714" y="459847"/>
                  <a:pt x="53419" y="459847"/>
                </a:cubicBezTo>
                <a:lnTo>
                  <a:pt x="450448" y="459847"/>
                </a:lnTo>
                <a:cubicBezTo>
                  <a:pt x="457152" y="459847"/>
                  <a:pt x="462875" y="457477"/>
                  <a:pt x="467618" y="452735"/>
                </a:cubicBezTo>
                <a:cubicBezTo>
                  <a:pt x="472357" y="447993"/>
                  <a:pt x="474730" y="442269"/>
                  <a:pt x="474730" y="435565"/>
                </a:cubicBezTo>
                <a:lnTo>
                  <a:pt x="474730" y="100066"/>
                </a:lnTo>
                <a:cubicBezTo>
                  <a:pt x="474730" y="93361"/>
                  <a:pt x="472357" y="87638"/>
                  <a:pt x="467618" y="82897"/>
                </a:cubicBezTo>
                <a:cubicBezTo>
                  <a:pt x="462875" y="78156"/>
                  <a:pt x="457152" y="75785"/>
                  <a:pt x="450448" y="75785"/>
                </a:cubicBezTo>
                <a:lnTo>
                  <a:pt x="390572" y="75785"/>
                </a:lnTo>
                <a:lnTo>
                  <a:pt x="390572" y="120269"/>
                </a:lnTo>
                <a:cubicBezTo>
                  <a:pt x="390572" y="128315"/>
                  <a:pt x="384048" y="134838"/>
                  <a:pt x="376003" y="134838"/>
                </a:cubicBezTo>
                <a:cubicBezTo>
                  <a:pt x="367956" y="134838"/>
                  <a:pt x="361434" y="128315"/>
                  <a:pt x="361434" y="120269"/>
                </a:cubicBezTo>
                <a:lnTo>
                  <a:pt x="361434" y="75785"/>
                </a:lnTo>
                <a:lnTo>
                  <a:pt x="140735" y="75785"/>
                </a:lnTo>
                <a:moveTo>
                  <a:pt x="140735" y="46647"/>
                </a:moveTo>
                <a:lnTo>
                  <a:pt x="361434" y="46647"/>
                </a:lnTo>
                <a:lnTo>
                  <a:pt x="361434" y="14571"/>
                </a:lnTo>
                <a:cubicBezTo>
                  <a:pt x="361434" y="6525"/>
                  <a:pt x="367956" y="2"/>
                  <a:pt x="376003" y="2"/>
                </a:cubicBezTo>
                <a:cubicBezTo>
                  <a:pt x="384048" y="2"/>
                  <a:pt x="390572" y="6525"/>
                  <a:pt x="390572" y="14571"/>
                </a:cubicBezTo>
                <a:lnTo>
                  <a:pt x="390572" y="46647"/>
                </a:lnTo>
                <a:lnTo>
                  <a:pt x="450448" y="46647"/>
                </a:lnTo>
                <a:cubicBezTo>
                  <a:pt x="465199" y="46647"/>
                  <a:pt x="477789" y="51862"/>
                  <a:pt x="488221" y="62293"/>
                </a:cubicBezTo>
                <a:cubicBezTo>
                  <a:pt x="498652" y="72724"/>
                  <a:pt x="503868" y="85315"/>
                  <a:pt x="503868" y="100066"/>
                </a:cubicBezTo>
                <a:lnTo>
                  <a:pt x="503868" y="435565"/>
                </a:lnTo>
                <a:cubicBezTo>
                  <a:pt x="503868" y="450316"/>
                  <a:pt x="498652" y="462909"/>
                  <a:pt x="488221" y="473338"/>
                </a:cubicBezTo>
                <a:cubicBezTo>
                  <a:pt x="477789" y="483769"/>
                  <a:pt x="465199" y="488985"/>
                  <a:pt x="450448" y="488985"/>
                </a:cubicBezTo>
                <a:lnTo>
                  <a:pt x="53419" y="488985"/>
                </a:lnTo>
                <a:cubicBezTo>
                  <a:pt x="38667" y="488985"/>
                  <a:pt x="26076" y="483769"/>
                  <a:pt x="15646" y="473338"/>
                </a:cubicBezTo>
                <a:cubicBezTo>
                  <a:pt x="5215" y="462909"/>
                  <a:pt x="-1" y="450316"/>
                  <a:pt x="-1" y="435565"/>
                </a:cubicBezTo>
                <a:lnTo>
                  <a:pt x="-1" y="100066"/>
                </a:lnTo>
                <a:cubicBezTo>
                  <a:pt x="-1" y="85315"/>
                  <a:pt x="5215" y="72724"/>
                  <a:pt x="15646" y="62293"/>
                </a:cubicBezTo>
                <a:cubicBezTo>
                  <a:pt x="26076" y="51862"/>
                  <a:pt x="38667" y="46647"/>
                  <a:pt x="53419" y="46647"/>
                </a:cubicBezTo>
                <a:lnTo>
                  <a:pt x="111597" y="46647"/>
                </a:lnTo>
                <a:lnTo>
                  <a:pt x="111597" y="14571"/>
                </a:lnTo>
                <a:cubicBezTo>
                  <a:pt x="111597" y="6525"/>
                  <a:pt x="118120" y="2"/>
                  <a:pt x="126166" y="2"/>
                </a:cubicBezTo>
                <a:cubicBezTo>
                  <a:pt x="134213" y="2"/>
                  <a:pt x="140735" y="6525"/>
                  <a:pt x="140735" y="14571"/>
                </a:cubicBezTo>
                <a:lnTo>
                  <a:pt x="140735" y="46647"/>
                </a:lnTo>
                <a:moveTo>
                  <a:pt x="341650" y="232894"/>
                </a:moveTo>
                <a:lnTo>
                  <a:pt x="341640" y="232902"/>
                </a:lnTo>
                <a:lnTo>
                  <a:pt x="235051" y="339490"/>
                </a:lnTo>
                <a:cubicBezTo>
                  <a:pt x="229364" y="345177"/>
                  <a:pt x="220140" y="345180"/>
                  <a:pt x="214451" y="339493"/>
                </a:cubicBezTo>
                <a:lnTo>
                  <a:pt x="161566" y="286632"/>
                </a:lnTo>
                <a:cubicBezTo>
                  <a:pt x="158833" y="283900"/>
                  <a:pt x="157297" y="280195"/>
                  <a:pt x="157296" y="276329"/>
                </a:cubicBezTo>
                <a:lnTo>
                  <a:pt x="157296" y="276327"/>
                </a:lnTo>
                <a:cubicBezTo>
                  <a:pt x="157296" y="272464"/>
                  <a:pt x="158830" y="268758"/>
                  <a:pt x="161561" y="266026"/>
                </a:cubicBezTo>
                <a:cubicBezTo>
                  <a:pt x="164292" y="263295"/>
                  <a:pt x="167998" y="261758"/>
                  <a:pt x="171862" y="261758"/>
                </a:cubicBezTo>
                <a:lnTo>
                  <a:pt x="171865" y="261758"/>
                </a:lnTo>
                <a:cubicBezTo>
                  <a:pt x="175728" y="261758"/>
                  <a:pt x="179432" y="263292"/>
                  <a:pt x="182164" y="266022"/>
                </a:cubicBezTo>
                <a:lnTo>
                  <a:pt x="224748" y="308587"/>
                </a:lnTo>
                <a:lnTo>
                  <a:pt x="321047" y="212289"/>
                </a:lnTo>
                <a:cubicBezTo>
                  <a:pt x="323778" y="209557"/>
                  <a:pt x="327484" y="208023"/>
                  <a:pt x="331347" y="208023"/>
                </a:cubicBezTo>
                <a:cubicBezTo>
                  <a:pt x="335147" y="208023"/>
                  <a:pt x="338794" y="209506"/>
                  <a:pt x="341516" y="212158"/>
                </a:cubicBezTo>
                <a:cubicBezTo>
                  <a:pt x="341560" y="212201"/>
                  <a:pt x="341606" y="212245"/>
                  <a:pt x="341650" y="212289"/>
                </a:cubicBezTo>
                <a:cubicBezTo>
                  <a:pt x="344381" y="215021"/>
                  <a:pt x="345916" y="218728"/>
                  <a:pt x="345916" y="222592"/>
                </a:cubicBezTo>
                <a:cubicBezTo>
                  <a:pt x="345916" y="226455"/>
                  <a:pt x="344381" y="230160"/>
                  <a:pt x="341650" y="232894"/>
                </a:cubicBezTo>
              </a:path>
            </a:pathLst>
          </a:custGeom>
          <a:solidFill>
            <a:schemeClr val="accent1"/>
          </a:solidFill>
          <a:ln w="2387" cap="sq">
            <a:noFill/>
            <a:prstDash val="solid"/>
            <a:bevel/>
          </a:ln>
        </p:spPr>
        <p:txBody>
          <a:bodyPr rtlCol="0" anchor="ctr"/>
          <a:p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矩形 6"/>
          <p:cNvSpPr/>
          <p:nvPr>
            <p:custDataLst>
              <p:tags r:id="rId11"/>
            </p:custDataLst>
          </p:nvPr>
        </p:nvSpPr>
        <p:spPr>
          <a:xfrm>
            <a:off x="431701" y="2745636"/>
            <a:ext cx="2989655" cy="924588"/>
          </a:xfrm>
          <a:prstGeom prst="rect">
            <a:avLst/>
          </a:prstGeom>
        </p:spPr>
        <p:txBody>
          <a:bodyPr wrap="square" lIns="0" tIns="0" rIns="0" bIns="0">
            <a:normAutofit fontScale="80000"/>
          </a:bodyPr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2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Variances fluctuating up to 25% monthly</a:t>
            </a:r>
            <a:endParaRPr lang="en-US" altLang="en-US" sz="1525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25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Peak variances clearly identified (March-April), driven by Air transport costs</a:t>
            </a:r>
            <a:endParaRPr lang="en-US" altLang="en-US" sz="1525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矩形 9"/>
          <p:cNvSpPr/>
          <p:nvPr>
            <p:custDataLst>
              <p:tags r:id="rId12"/>
            </p:custDataLst>
          </p:nvPr>
        </p:nvSpPr>
        <p:spPr>
          <a:xfrm>
            <a:off x="431701" y="2318919"/>
            <a:ext cx="2989655" cy="279004"/>
          </a:xfrm>
          <a:prstGeom prst="rect">
            <a:avLst/>
          </a:prstGeom>
          <a:noFill/>
        </p:spPr>
        <p:txBody>
          <a:bodyPr wrap="square" lIns="0" tIns="0" rIns="0" bIns="0" rtlCol="0">
            <a:normAutofit fontScale="75000"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2035" b="1" dirty="0">
                <a:solidFill>
                  <a:schemeClr val="tx1"/>
                </a:solidFill>
                <a:latin typeface="+mj-lt"/>
              </a:rPr>
              <a:t>Significant Monthly Cost Variances</a:t>
            </a:r>
            <a:endParaRPr kumimoji="1" lang="en-US" altLang="en-US" sz="2035" b="1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kumimoji="1" lang="en-US" altLang="en-US" sz="2035" b="1" dirty="0">
              <a:solidFill>
                <a:schemeClr val="tx1"/>
              </a:solidFill>
              <a:latin typeface="+mj-lt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kumimoji="1" lang="en-US" altLang="en-US" sz="2035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图片 26" descr="3b32313630313135373be694b6e8978f"/>
          <p:cNvSpPr/>
          <p:nvPr>
            <p:custDataLst>
              <p:tags r:id="rId13"/>
            </p:custDataLst>
          </p:nvPr>
        </p:nvSpPr>
        <p:spPr>
          <a:xfrm>
            <a:off x="443541" y="1702252"/>
            <a:ext cx="426982" cy="426983"/>
          </a:xfrm>
          <a:custGeom>
            <a:avLst/>
            <a:gdLst>
              <a:gd name="connsiteX0" fmla="*/ 503869 w 503869"/>
              <a:gd name="connsiteY0" fmla="*/ 251935 h 503870"/>
              <a:gd name="connsiteX1" fmla="*/ 486181 w 503869"/>
              <a:gd name="connsiteY1" fmla="*/ 344671 h 503870"/>
              <a:gd name="connsiteX2" fmla="*/ 430080 w 503869"/>
              <a:gd name="connsiteY2" fmla="*/ 430081 h 503870"/>
              <a:gd name="connsiteX3" fmla="*/ 344671 w 503869"/>
              <a:gd name="connsiteY3" fmla="*/ 486181 h 503870"/>
              <a:gd name="connsiteX4" fmla="*/ 251935 w 503869"/>
              <a:gd name="connsiteY4" fmla="*/ 503869 h 503870"/>
              <a:gd name="connsiteX5" fmla="*/ 159199 w 503869"/>
              <a:gd name="connsiteY5" fmla="*/ 486181 h 503870"/>
              <a:gd name="connsiteX6" fmla="*/ 73790 w 503869"/>
              <a:gd name="connsiteY6" fmla="*/ 430081 h 503870"/>
              <a:gd name="connsiteX7" fmla="*/ 17688 w 503869"/>
              <a:gd name="connsiteY7" fmla="*/ 344671 h 503870"/>
              <a:gd name="connsiteX8" fmla="*/ 0 w 503869"/>
              <a:gd name="connsiteY8" fmla="*/ 251935 h 503870"/>
              <a:gd name="connsiteX9" fmla="*/ 17688 w 503869"/>
              <a:gd name="connsiteY9" fmla="*/ 159198 h 503870"/>
              <a:gd name="connsiteX10" fmla="*/ 73790 w 503869"/>
              <a:gd name="connsiteY10" fmla="*/ 73789 h 503870"/>
              <a:gd name="connsiteX11" fmla="*/ 159199 w 503869"/>
              <a:gd name="connsiteY11" fmla="*/ 17688 h 503870"/>
              <a:gd name="connsiteX12" fmla="*/ 251935 w 503869"/>
              <a:gd name="connsiteY12" fmla="*/ -1 h 503870"/>
              <a:gd name="connsiteX13" fmla="*/ 344671 w 503869"/>
              <a:gd name="connsiteY13" fmla="*/ 17688 h 503870"/>
              <a:gd name="connsiteX14" fmla="*/ 430080 w 503869"/>
              <a:gd name="connsiteY14" fmla="*/ 73789 h 503870"/>
              <a:gd name="connsiteX15" fmla="*/ 486181 w 503869"/>
              <a:gd name="connsiteY15" fmla="*/ 159198 h 503870"/>
              <a:gd name="connsiteX16" fmla="*/ 503869 w 503869"/>
              <a:gd name="connsiteY16" fmla="*/ 251935 h 503870"/>
              <a:gd name="connsiteX17" fmla="*/ 474817 w 503869"/>
              <a:gd name="connsiteY17" fmla="*/ 251935 h 503870"/>
              <a:gd name="connsiteX18" fmla="*/ 459167 w 503869"/>
              <a:gd name="connsiteY18" fmla="*/ 169892 h 503870"/>
              <a:gd name="connsiteX19" fmla="*/ 409535 w 503869"/>
              <a:gd name="connsiteY19" fmla="*/ 94332 h 503870"/>
              <a:gd name="connsiteX20" fmla="*/ 333977 w 503869"/>
              <a:gd name="connsiteY20" fmla="*/ 44701 h 503870"/>
              <a:gd name="connsiteX21" fmla="*/ 251935 w 503869"/>
              <a:gd name="connsiteY21" fmla="*/ 29052 h 503870"/>
              <a:gd name="connsiteX22" fmla="*/ 169893 w 503869"/>
              <a:gd name="connsiteY22" fmla="*/ 44701 h 503870"/>
              <a:gd name="connsiteX23" fmla="*/ 94333 w 503869"/>
              <a:gd name="connsiteY23" fmla="*/ 94332 h 503870"/>
              <a:gd name="connsiteX24" fmla="*/ 44701 w 503869"/>
              <a:gd name="connsiteY24" fmla="*/ 169892 h 503870"/>
              <a:gd name="connsiteX25" fmla="*/ 29052 w 503869"/>
              <a:gd name="connsiteY25" fmla="*/ 251935 h 503870"/>
              <a:gd name="connsiteX26" fmla="*/ 44701 w 503869"/>
              <a:gd name="connsiteY26" fmla="*/ 333977 h 503870"/>
              <a:gd name="connsiteX27" fmla="*/ 94333 w 503869"/>
              <a:gd name="connsiteY27" fmla="*/ 409536 h 503870"/>
              <a:gd name="connsiteX28" fmla="*/ 169893 w 503869"/>
              <a:gd name="connsiteY28" fmla="*/ 459167 h 503870"/>
              <a:gd name="connsiteX29" fmla="*/ 251935 w 503869"/>
              <a:gd name="connsiteY29" fmla="*/ 474817 h 503870"/>
              <a:gd name="connsiteX30" fmla="*/ 333977 w 503869"/>
              <a:gd name="connsiteY30" fmla="*/ 459167 h 503870"/>
              <a:gd name="connsiteX31" fmla="*/ 409535 w 503869"/>
              <a:gd name="connsiteY31" fmla="*/ 409536 h 503870"/>
              <a:gd name="connsiteX32" fmla="*/ 459167 w 503869"/>
              <a:gd name="connsiteY32" fmla="*/ 333977 h 503870"/>
              <a:gd name="connsiteX33" fmla="*/ 474817 w 503869"/>
              <a:gd name="connsiteY33" fmla="*/ 251935 h 503870"/>
              <a:gd name="connsiteX34" fmla="*/ 129982 w 503869"/>
              <a:gd name="connsiteY34" fmla="*/ 210661 h 503870"/>
              <a:gd name="connsiteX35" fmla="*/ 205247 w 503869"/>
              <a:gd name="connsiteY35" fmla="*/ 199727 h 503870"/>
              <a:gd name="connsiteX36" fmla="*/ 238909 w 503869"/>
              <a:gd name="connsiteY36" fmla="*/ 131522 h 503870"/>
              <a:gd name="connsiteX37" fmla="*/ 258365 w 503869"/>
              <a:gd name="connsiteY37" fmla="*/ 124925 h 503870"/>
              <a:gd name="connsiteX38" fmla="*/ 264962 w 503869"/>
              <a:gd name="connsiteY38" fmla="*/ 131522 h 503870"/>
              <a:gd name="connsiteX39" fmla="*/ 298625 w 503869"/>
              <a:gd name="connsiteY39" fmla="*/ 199727 h 503870"/>
              <a:gd name="connsiteX40" fmla="*/ 373890 w 503869"/>
              <a:gd name="connsiteY40" fmla="*/ 210661 h 503870"/>
              <a:gd name="connsiteX41" fmla="*/ 386177 w 503869"/>
              <a:gd name="connsiteY41" fmla="*/ 227124 h 503870"/>
              <a:gd name="connsiteX42" fmla="*/ 381940 w 503869"/>
              <a:gd name="connsiteY42" fmla="*/ 235440 h 503870"/>
              <a:gd name="connsiteX43" fmla="*/ 327467 w 503869"/>
              <a:gd name="connsiteY43" fmla="*/ 288529 h 503870"/>
              <a:gd name="connsiteX44" fmla="*/ 340337 w 503869"/>
              <a:gd name="connsiteY44" fmla="*/ 363485 h 503870"/>
              <a:gd name="connsiteX45" fmla="*/ 337882 w 503869"/>
              <a:gd name="connsiteY45" fmla="*/ 374329 h 503870"/>
              <a:gd name="connsiteX46" fmla="*/ 328479 w 503869"/>
              <a:gd name="connsiteY46" fmla="*/ 380260 h 503870"/>
              <a:gd name="connsiteX47" fmla="*/ 319259 w 503869"/>
              <a:gd name="connsiteY47" fmla="*/ 378800 h 503870"/>
              <a:gd name="connsiteX48" fmla="*/ 251937 w 503869"/>
              <a:gd name="connsiteY48" fmla="*/ 343400 h 503870"/>
              <a:gd name="connsiteX49" fmla="*/ 184613 w 503869"/>
              <a:gd name="connsiteY49" fmla="*/ 378800 h 503870"/>
              <a:gd name="connsiteX50" fmla="*/ 164995 w 503869"/>
              <a:gd name="connsiteY50" fmla="*/ 372702 h 503870"/>
              <a:gd name="connsiteX51" fmla="*/ 163535 w 503869"/>
              <a:gd name="connsiteY51" fmla="*/ 363485 h 503870"/>
              <a:gd name="connsiteX52" fmla="*/ 176405 w 503869"/>
              <a:gd name="connsiteY52" fmla="*/ 288529 h 503870"/>
              <a:gd name="connsiteX53" fmla="*/ 121932 w 503869"/>
              <a:gd name="connsiteY53" fmla="*/ 235440 h 503870"/>
              <a:gd name="connsiteX54" fmla="*/ 117545 w 503869"/>
              <a:gd name="connsiteY54" fmla="*/ 225223 h 503870"/>
              <a:gd name="connsiteX55" fmla="*/ 121667 w 503869"/>
              <a:gd name="connsiteY55" fmla="*/ 214898 h 503870"/>
              <a:gd name="connsiteX56" fmla="*/ 129982 w 503869"/>
              <a:gd name="connsiteY56" fmla="*/ 210661 h 503870"/>
              <a:gd name="connsiteX57" fmla="*/ 227920 w 503869"/>
              <a:gd name="connsiteY57" fmla="*/ 219432 h 503870"/>
              <a:gd name="connsiteX58" fmla="*/ 216982 w 503869"/>
              <a:gd name="connsiteY58" fmla="*/ 227378 h 503870"/>
              <a:gd name="connsiteX59" fmla="*/ 163291 w 503869"/>
              <a:gd name="connsiteY59" fmla="*/ 235179 h 503870"/>
              <a:gd name="connsiteX60" fmla="*/ 202153 w 503869"/>
              <a:gd name="connsiteY60" fmla="*/ 273054 h 503870"/>
              <a:gd name="connsiteX61" fmla="*/ 206332 w 503869"/>
              <a:gd name="connsiteY61" fmla="*/ 285914 h 503870"/>
              <a:gd name="connsiteX62" fmla="*/ 197151 w 503869"/>
              <a:gd name="connsiteY62" fmla="*/ 339383 h 503870"/>
              <a:gd name="connsiteX63" fmla="*/ 245175 w 503869"/>
              <a:gd name="connsiteY63" fmla="*/ 314129 h 503870"/>
              <a:gd name="connsiteX64" fmla="*/ 258697 w 503869"/>
              <a:gd name="connsiteY64" fmla="*/ 314129 h 503870"/>
              <a:gd name="connsiteX65" fmla="*/ 306721 w 503869"/>
              <a:gd name="connsiteY65" fmla="*/ 339383 h 503870"/>
              <a:gd name="connsiteX66" fmla="*/ 297540 w 503869"/>
              <a:gd name="connsiteY66" fmla="*/ 285914 h 503870"/>
              <a:gd name="connsiteX67" fmla="*/ 301719 w 503869"/>
              <a:gd name="connsiteY67" fmla="*/ 273054 h 503870"/>
              <a:gd name="connsiteX68" fmla="*/ 340581 w 503869"/>
              <a:gd name="connsiteY68" fmla="*/ 235179 h 503870"/>
              <a:gd name="connsiteX69" fmla="*/ 286890 w 503869"/>
              <a:gd name="connsiteY69" fmla="*/ 227378 h 503870"/>
              <a:gd name="connsiteX70" fmla="*/ 275952 w 503869"/>
              <a:gd name="connsiteY70" fmla="*/ 219432 h 503870"/>
              <a:gd name="connsiteX71" fmla="*/ 251937 w 503869"/>
              <a:gd name="connsiteY71" fmla="*/ 170773 h 503870"/>
              <a:gd name="connsiteX72" fmla="*/ 227920 w 503869"/>
              <a:gd name="connsiteY72" fmla="*/ 219432 h 503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03869" h="503870">
                <a:moveTo>
                  <a:pt x="503869" y="251935"/>
                </a:moveTo>
                <a:cubicBezTo>
                  <a:pt x="503869" y="283970"/>
                  <a:pt x="497972" y="314882"/>
                  <a:pt x="486181" y="344671"/>
                </a:cubicBezTo>
                <a:cubicBezTo>
                  <a:pt x="473376" y="377011"/>
                  <a:pt x="454676" y="405483"/>
                  <a:pt x="430080" y="430081"/>
                </a:cubicBezTo>
                <a:cubicBezTo>
                  <a:pt x="405483" y="454676"/>
                  <a:pt x="377011" y="473376"/>
                  <a:pt x="344671" y="486181"/>
                </a:cubicBezTo>
                <a:cubicBezTo>
                  <a:pt x="314882" y="497972"/>
                  <a:pt x="283970" y="503869"/>
                  <a:pt x="251935" y="503869"/>
                </a:cubicBezTo>
                <a:cubicBezTo>
                  <a:pt x="219897" y="503869"/>
                  <a:pt x="188985" y="497972"/>
                  <a:pt x="159199" y="486181"/>
                </a:cubicBezTo>
                <a:cubicBezTo>
                  <a:pt x="126856" y="473376"/>
                  <a:pt x="98386" y="454676"/>
                  <a:pt x="73790" y="430081"/>
                </a:cubicBezTo>
                <a:cubicBezTo>
                  <a:pt x="49193" y="405483"/>
                  <a:pt x="30493" y="377011"/>
                  <a:pt x="17688" y="344671"/>
                </a:cubicBezTo>
                <a:cubicBezTo>
                  <a:pt x="5896" y="314882"/>
                  <a:pt x="0" y="283970"/>
                  <a:pt x="0" y="251935"/>
                </a:cubicBezTo>
                <a:cubicBezTo>
                  <a:pt x="0" y="219897"/>
                  <a:pt x="5896" y="188985"/>
                  <a:pt x="17688" y="159198"/>
                </a:cubicBezTo>
                <a:cubicBezTo>
                  <a:pt x="30493" y="126856"/>
                  <a:pt x="49193" y="98386"/>
                  <a:pt x="73790" y="73789"/>
                </a:cubicBezTo>
                <a:cubicBezTo>
                  <a:pt x="98386" y="49193"/>
                  <a:pt x="126856" y="30492"/>
                  <a:pt x="159199" y="17688"/>
                </a:cubicBezTo>
                <a:cubicBezTo>
                  <a:pt x="188985" y="5896"/>
                  <a:pt x="219897" y="-1"/>
                  <a:pt x="251935" y="-1"/>
                </a:cubicBezTo>
                <a:cubicBezTo>
                  <a:pt x="283970" y="-1"/>
                  <a:pt x="314882" y="5896"/>
                  <a:pt x="344671" y="17688"/>
                </a:cubicBezTo>
                <a:cubicBezTo>
                  <a:pt x="377011" y="30492"/>
                  <a:pt x="405483" y="49193"/>
                  <a:pt x="430080" y="73789"/>
                </a:cubicBezTo>
                <a:cubicBezTo>
                  <a:pt x="454676" y="98386"/>
                  <a:pt x="473376" y="126856"/>
                  <a:pt x="486181" y="159198"/>
                </a:cubicBezTo>
                <a:cubicBezTo>
                  <a:pt x="497972" y="188985"/>
                  <a:pt x="503869" y="219897"/>
                  <a:pt x="503869" y="251935"/>
                </a:cubicBezTo>
                <a:moveTo>
                  <a:pt x="474817" y="251935"/>
                </a:moveTo>
                <a:cubicBezTo>
                  <a:pt x="474817" y="223592"/>
                  <a:pt x="469599" y="196243"/>
                  <a:pt x="459167" y="169892"/>
                </a:cubicBezTo>
                <a:cubicBezTo>
                  <a:pt x="447839" y="141279"/>
                  <a:pt x="431296" y="116093"/>
                  <a:pt x="409535" y="94332"/>
                </a:cubicBezTo>
                <a:cubicBezTo>
                  <a:pt x="387775" y="72572"/>
                  <a:pt x="362589" y="56028"/>
                  <a:pt x="333977" y="44701"/>
                </a:cubicBezTo>
                <a:cubicBezTo>
                  <a:pt x="307624" y="34268"/>
                  <a:pt x="280276" y="29052"/>
                  <a:pt x="251935" y="29052"/>
                </a:cubicBezTo>
                <a:cubicBezTo>
                  <a:pt x="223591" y="29052"/>
                  <a:pt x="196246" y="34268"/>
                  <a:pt x="169893" y="44701"/>
                </a:cubicBezTo>
                <a:cubicBezTo>
                  <a:pt x="141280" y="56028"/>
                  <a:pt x="116093" y="72572"/>
                  <a:pt x="94333" y="94332"/>
                </a:cubicBezTo>
                <a:cubicBezTo>
                  <a:pt x="72573" y="116093"/>
                  <a:pt x="56029" y="141279"/>
                  <a:pt x="44701" y="169892"/>
                </a:cubicBezTo>
                <a:cubicBezTo>
                  <a:pt x="34269" y="196243"/>
                  <a:pt x="29052" y="223592"/>
                  <a:pt x="29052" y="251935"/>
                </a:cubicBezTo>
                <a:cubicBezTo>
                  <a:pt x="29052" y="280276"/>
                  <a:pt x="34269" y="307624"/>
                  <a:pt x="44701" y="333977"/>
                </a:cubicBezTo>
                <a:cubicBezTo>
                  <a:pt x="56029" y="362589"/>
                  <a:pt x="72573" y="387775"/>
                  <a:pt x="94333" y="409536"/>
                </a:cubicBezTo>
                <a:cubicBezTo>
                  <a:pt x="116093" y="431296"/>
                  <a:pt x="141280" y="447839"/>
                  <a:pt x="169893" y="459167"/>
                </a:cubicBezTo>
                <a:cubicBezTo>
                  <a:pt x="196246" y="469599"/>
                  <a:pt x="223591" y="474817"/>
                  <a:pt x="251935" y="474817"/>
                </a:cubicBezTo>
                <a:cubicBezTo>
                  <a:pt x="280276" y="474817"/>
                  <a:pt x="307624" y="469599"/>
                  <a:pt x="333977" y="459167"/>
                </a:cubicBezTo>
                <a:cubicBezTo>
                  <a:pt x="362589" y="447839"/>
                  <a:pt x="387775" y="431296"/>
                  <a:pt x="409535" y="409536"/>
                </a:cubicBezTo>
                <a:cubicBezTo>
                  <a:pt x="431296" y="387775"/>
                  <a:pt x="447839" y="362589"/>
                  <a:pt x="459167" y="333977"/>
                </a:cubicBezTo>
                <a:cubicBezTo>
                  <a:pt x="469599" y="307624"/>
                  <a:pt x="474817" y="280276"/>
                  <a:pt x="474817" y="251935"/>
                </a:cubicBezTo>
                <a:moveTo>
                  <a:pt x="129982" y="210661"/>
                </a:moveTo>
                <a:lnTo>
                  <a:pt x="205247" y="199727"/>
                </a:lnTo>
                <a:lnTo>
                  <a:pt x="238909" y="131522"/>
                </a:lnTo>
                <a:cubicBezTo>
                  <a:pt x="242461" y="124328"/>
                  <a:pt x="251172" y="121374"/>
                  <a:pt x="258365" y="124925"/>
                </a:cubicBezTo>
                <a:cubicBezTo>
                  <a:pt x="261229" y="126339"/>
                  <a:pt x="263548" y="128657"/>
                  <a:pt x="264962" y="131522"/>
                </a:cubicBezTo>
                <a:lnTo>
                  <a:pt x="298625" y="199727"/>
                </a:lnTo>
                <a:lnTo>
                  <a:pt x="373890" y="210661"/>
                </a:lnTo>
                <a:cubicBezTo>
                  <a:pt x="381831" y="211813"/>
                  <a:pt x="387332" y="219185"/>
                  <a:pt x="386177" y="227124"/>
                </a:cubicBezTo>
                <a:cubicBezTo>
                  <a:pt x="385720" y="230286"/>
                  <a:pt x="384231" y="233210"/>
                  <a:pt x="381940" y="235440"/>
                </a:cubicBezTo>
                <a:lnTo>
                  <a:pt x="327467" y="288529"/>
                </a:lnTo>
                <a:lnTo>
                  <a:pt x="340337" y="363485"/>
                </a:lnTo>
                <a:cubicBezTo>
                  <a:pt x="340991" y="367281"/>
                  <a:pt x="340107" y="371181"/>
                  <a:pt x="337882" y="374329"/>
                </a:cubicBezTo>
                <a:cubicBezTo>
                  <a:pt x="335659" y="377474"/>
                  <a:pt x="332275" y="379606"/>
                  <a:pt x="328479" y="380260"/>
                </a:cubicBezTo>
                <a:cubicBezTo>
                  <a:pt x="325329" y="380800"/>
                  <a:pt x="322089" y="380287"/>
                  <a:pt x="319259" y="378800"/>
                </a:cubicBezTo>
                <a:lnTo>
                  <a:pt x="251937" y="343400"/>
                </a:lnTo>
                <a:lnTo>
                  <a:pt x="184613" y="378800"/>
                </a:lnTo>
                <a:cubicBezTo>
                  <a:pt x="177512" y="382534"/>
                  <a:pt x="168729" y="379803"/>
                  <a:pt x="164995" y="372702"/>
                </a:cubicBezTo>
                <a:cubicBezTo>
                  <a:pt x="163508" y="369874"/>
                  <a:pt x="162994" y="366635"/>
                  <a:pt x="163535" y="363485"/>
                </a:cubicBezTo>
                <a:lnTo>
                  <a:pt x="176405" y="288529"/>
                </a:lnTo>
                <a:lnTo>
                  <a:pt x="121932" y="235440"/>
                </a:lnTo>
                <a:cubicBezTo>
                  <a:pt x="119172" y="232750"/>
                  <a:pt x="117594" y="229075"/>
                  <a:pt x="117545" y="225223"/>
                </a:cubicBezTo>
                <a:cubicBezTo>
                  <a:pt x="117495" y="221371"/>
                  <a:pt x="118978" y="217658"/>
                  <a:pt x="121667" y="214898"/>
                </a:cubicBezTo>
                <a:cubicBezTo>
                  <a:pt x="123897" y="212610"/>
                  <a:pt x="126819" y="211121"/>
                  <a:pt x="129982" y="210661"/>
                </a:cubicBezTo>
                <a:moveTo>
                  <a:pt x="227920" y="219432"/>
                </a:moveTo>
                <a:cubicBezTo>
                  <a:pt x="225804" y="223720"/>
                  <a:pt x="221715" y="226693"/>
                  <a:pt x="216982" y="227378"/>
                </a:cubicBezTo>
                <a:lnTo>
                  <a:pt x="163291" y="235179"/>
                </a:lnTo>
                <a:lnTo>
                  <a:pt x="202153" y="273054"/>
                </a:lnTo>
                <a:cubicBezTo>
                  <a:pt x="205579" y="276392"/>
                  <a:pt x="207140" y="281203"/>
                  <a:pt x="206332" y="285914"/>
                </a:cubicBezTo>
                <a:lnTo>
                  <a:pt x="197151" y="339383"/>
                </a:lnTo>
                <a:lnTo>
                  <a:pt x="245175" y="314129"/>
                </a:lnTo>
                <a:cubicBezTo>
                  <a:pt x="249410" y="311904"/>
                  <a:pt x="254465" y="311904"/>
                  <a:pt x="258697" y="314129"/>
                </a:cubicBezTo>
                <a:lnTo>
                  <a:pt x="306721" y="339383"/>
                </a:lnTo>
                <a:lnTo>
                  <a:pt x="297540" y="285914"/>
                </a:lnTo>
                <a:cubicBezTo>
                  <a:pt x="296731" y="281203"/>
                  <a:pt x="298293" y="276392"/>
                  <a:pt x="301719" y="273054"/>
                </a:cubicBezTo>
                <a:lnTo>
                  <a:pt x="340581" y="235179"/>
                </a:lnTo>
                <a:lnTo>
                  <a:pt x="286890" y="227378"/>
                </a:lnTo>
                <a:cubicBezTo>
                  <a:pt x="282159" y="226693"/>
                  <a:pt x="278068" y="223720"/>
                  <a:pt x="275952" y="219432"/>
                </a:cubicBezTo>
                <a:lnTo>
                  <a:pt x="251937" y="170773"/>
                </a:lnTo>
                <a:lnTo>
                  <a:pt x="227920" y="219432"/>
                </a:lnTo>
              </a:path>
            </a:pathLst>
          </a:custGeom>
          <a:solidFill>
            <a:schemeClr val="accent1"/>
          </a:solidFill>
          <a:ln w="2380" cap="sq">
            <a:noFill/>
            <a:prstDash val="solid"/>
            <a:bevel/>
          </a:ln>
        </p:spPr>
        <p:txBody>
          <a:bodyPr rtlCol="0" anchor="ctr"/>
          <a:p>
            <a:endParaRPr lang="en-US" sz="1525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517208" y="181451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3145473" y="168878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787718" y="1832293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chemeClr val="accent1"/>
                </a:solidFill>
                <a:latin typeface="+mj-lt"/>
              </a:rPr>
              <a:t>Strategies</a:t>
            </a:r>
            <a:endParaRPr lang="en-US" alt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788353" y="2311083"/>
            <a:ext cx="2841674" cy="95691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Implement comprehensive predictive analytics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Forecast seasonal cost fluctuations (target accuracy &gt;90%)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Stabilize budget planning (reduce variance from 25% → 5-10%)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Proactive scheduling improvements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Reduce urgent shipments (by 15-20% annually)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Achieve smoother monthly budget distribution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Conduct detailed monthly cost variance reviews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Rapid identification and correction of cost anomalies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4" name="任意多边形: 形状 1"/>
          <p:cNvSpPr/>
          <p:nvPr>
            <p:custDataLst>
              <p:tags r:id="rId5"/>
            </p:custDataLst>
          </p:nvPr>
        </p:nvSpPr>
        <p:spPr>
          <a:xfrm>
            <a:off x="3267393" y="180244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圆角矩形 5"/>
          <p:cNvSpPr/>
          <p:nvPr>
            <p:custDataLst>
              <p:tags r:id="rId6"/>
            </p:custDataLst>
          </p:nvPr>
        </p:nvSpPr>
        <p:spPr>
          <a:xfrm>
            <a:off x="4623753" y="1796733"/>
            <a:ext cx="3383915" cy="4514323"/>
          </a:xfrm>
          <a:prstGeom prst="roundRect">
            <a:avLst>
              <a:gd name="adj" fmla="val 7119"/>
            </a:avLst>
          </a:prstGeom>
          <a:solidFill>
            <a:schemeClr val="tx1">
              <a:lumMod val="40000"/>
              <a:lumOff val="60000"/>
              <a:alpha val="7000"/>
            </a:schemeClr>
          </a:solidFill>
          <a:ln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圆角矩形 6"/>
          <p:cNvSpPr/>
          <p:nvPr>
            <p:custDataLst>
              <p:tags r:id="rId7"/>
            </p:custDataLst>
          </p:nvPr>
        </p:nvSpPr>
        <p:spPr>
          <a:xfrm>
            <a:off x="7252018" y="1671003"/>
            <a:ext cx="439781" cy="439781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</a:defRPr>
            </a:lvl9pPr>
          </a:lstStyle>
          <a:p>
            <a:pPr lvl="0" algn="ctr">
              <a:buClrTx/>
              <a:buSzTx/>
              <a:buFontTx/>
            </a:pPr>
            <a:endParaRPr lang="en-US">
              <a:solidFill>
                <a:schemeClr val="accent2"/>
              </a:solidFill>
              <a:latin typeface="Arial" panose="020B0604020202020204" pitchFamily="34" charset="0"/>
              <a:sym typeface="+mn-lt"/>
            </a:endParaRPr>
          </a:p>
        </p:txBody>
      </p:sp>
      <p:sp>
        <p:nvSpPr>
          <p:cNvPr id="19" name="矩形 13"/>
          <p:cNvSpPr/>
          <p:nvPr>
            <p:custDataLst>
              <p:tags r:id="rId8"/>
            </p:custDataLst>
          </p:nvPr>
        </p:nvSpPr>
        <p:spPr>
          <a:xfrm>
            <a:off x="4729798" y="2032953"/>
            <a:ext cx="2357109" cy="278386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285750" indent="-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en-US" sz="1400" b="1" dirty="0">
                <a:solidFill>
                  <a:srgbClr val="FF0000"/>
                </a:solidFill>
                <a:latin typeface="+mj-lt"/>
              </a:rPr>
              <a:t>How to Achieve These Strategies</a:t>
            </a:r>
            <a:endParaRPr lang="en-US" altLang="en-US" sz="14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0" name="矩形 14"/>
          <p:cNvSpPr/>
          <p:nvPr>
            <p:custDataLst>
              <p:tags r:id="rId9"/>
            </p:custDataLst>
          </p:nvPr>
        </p:nvSpPr>
        <p:spPr>
          <a:xfrm>
            <a:off x="4729163" y="2309813"/>
            <a:ext cx="2841674" cy="95755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Advanced Predictive Modeling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Use historical ERP data (2+ years) for forecasting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reviews and forecast recalibration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Process Adjustments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Introduce proactive shipment scheduling policies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Monthly target: Keep urgent shipments below 20%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inden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100" b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Regular Variance Analysis</a:t>
            </a:r>
            <a:endParaRPr lang="en-US" altLang="en-US" sz="1100" b="1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Integrate Power BI dashboards to visually track cost variances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  <a:p>
            <a:pPr marL="171450" indent="-17145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1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Immediate actions triggered by variance exceeding 10%</a:t>
            </a:r>
            <a:endParaRPr lang="en-US" altLang="en-US" sz="11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21" name="任意多边形: 形状 1"/>
          <p:cNvSpPr/>
          <p:nvPr>
            <p:custDataLst>
              <p:tags r:id="rId10"/>
            </p:custDataLst>
          </p:nvPr>
        </p:nvSpPr>
        <p:spPr>
          <a:xfrm>
            <a:off x="7373938" y="1784668"/>
            <a:ext cx="197067" cy="212641"/>
          </a:xfrm>
          <a:custGeom>
            <a:avLst/>
            <a:gdLst>
              <a:gd name="connsiteX0" fmla="*/ 160233 w 197067"/>
              <a:gd name="connsiteY0" fmla="*/ 212755 h 212641"/>
              <a:gd name="connsiteX1" fmla="*/ 37065 w 197067"/>
              <a:gd name="connsiteY1" fmla="*/ 212755 h 212641"/>
              <a:gd name="connsiteX2" fmla="*/ 115 w 197067"/>
              <a:gd name="connsiteY2" fmla="*/ 177315 h 212641"/>
              <a:gd name="connsiteX3" fmla="*/ 115 w 197067"/>
              <a:gd name="connsiteY3" fmla="*/ 35554 h 212641"/>
              <a:gd name="connsiteX4" fmla="*/ 37065 w 197067"/>
              <a:gd name="connsiteY4" fmla="*/ 114 h 212641"/>
              <a:gd name="connsiteX5" fmla="*/ 160233 w 197067"/>
              <a:gd name="connsiteY5" fmla="*/ 114 h 212641"/>
              <a:gd name="connsiteX6" fmla="*/ 197183 w 197067"/>
              <a:gd name="connsiteY6" fmla="*/ 35554 h 212641"/>
              <a:gd name="connsiteX7" fmla="*/ 197183 w 197067"/>
              <a:gd name="connsiteY7" fmla="*/ 177315 h 212641"/>
              <a:gd name="connsiteX8" fmla="*/ 160233 w 197067"/>
              <a:gd name="connsiteY8" fmla="*/ 212755 h 212641"/>
              <a:gd name="connsiteX9" fmla="*/ 98649 w 197067"/>
              <a:gd name="connsiteY9" fmla="*/ 97996 h 212641"/>
              <a:gd name="connsiteX10" fmla="*/ 147915 w 197067"/>
              <a:gd name="connsiteY10" fmla="*/ 49055 h 212641"/>
              <a:gd name="connsiteX11" fmla="*/ 135599 w 197067"/>
              <a:gd name="connsiteY11" fmla="*/ 36820 h 212641"/>
              <a:gd name="connsiteX12" fmla="*/ 123282 w 197067"/>
              <a:gd name="connsiteY12" fmla="*/ 49055 h 212641"/>
              <a:gd name="connsiteX13" fmla="*/ 98649 w 197067"/>
              <a:gd name="connsiteY13" fmla="*/ 73526 h 212641"/>
              <a:gd name="connsiteX14" fmla="*/ 74015 w 197067"/>
              <a:gd name="connsiteY14" fmla="*/ 49055 h 212641"/>
              <a:gd name="connsiteX15" fmla="*/ 61699 w 197067"/>
              <a:gd name="connsiteY15" fmla="*/ 36820 h 212641"/>
              <a:gd name="connsiteX16" fmla="*/ 49382 w 197067"/>
              <a:gd name="connsiteY16" fmla="*/ 49055 h 212641"/>
              <a:gd name="connsiteX17" fmla="*/ 98649 w 197067"/>
              <a:gd name="connsiteY17" fmla="*/ 97996 h 212641"/>
              <a:gd name="connsiteX18" fmla="*/ 123282 w 197067"/>
              <a:gd name="connsiteY18" fmla="*/ 171409 h 212641"/>
              <a:gd name="connsiteX19" fmla="*/ 135599 w 197067"/>
              <a:gd name="connsiteY19" fmla="*/ 159173 h 212641"/>
              <a:gd name="connsiteX20" fmla="*/ 123282 w 197067"/>
              <a:gd name="connsiteY20" fmla="*/ 146937 h 212641"/>
              <a:gd name="connsiteX21" fmla="*/ 74015 w 197067"/>
              <a:gd name="connsiteY21" fmla="*/ 146937 h 212641"/>
              <a:gd name="connsiteX22" fmla="*/ 61699 w 197067"/>
              <a:gd name="connsiteY22" fmla="*/ 159173 h 212641"/>
              <a:gd name="connsiteX23" fmla="*/ 74015 w 197067"/>
              <a:gd name="connsiteY23" fmla="*/ 171409 h 212641"/>
              <a:gd name="connsiteX24" fmla="*/ 123282 w 197067"/>
              <a:gd name="connsiteY24" fmla="*/ 171409 h 21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97067" h="212641">
                <a:moveTo>
                  <a:pt x="160233" y="212755"/>
                </a:moveTo>
                <a:lnTo>
                  <a:pt x="37065" y="212755"/>
                </a:lnTo>
                <a:cubicBezTo>
                  <a:pt x="16127" y="212755"/>
                  <a:pt x="115" y="197398"/>
                  <a:pt x="115" y="177315"/>
                </a:cubicBezTo>
                <a:lnTo>
                  <a:pt x="115" y="35554"/>
                </a:lnTo>
                <a:cubicBezTo>
                  <a:pt x="115" y="15471"/>
                  <a:pt x="16127" y="114"/>
                  <a:pt x="37065" y="114"/>
                </a:cubicBezTo>
                <a:lnTo>
                  <a:pt x="160233" y="114"/>
                </a:lnTo>
                <a:cubicBezTo>
                  <a:pt x="181171" y="114"/>
                  <a:pt x="197183" y="15471"/>
                  <a:pt x="197183" y="35554"/>
                </a:cubicBezTo>
                <a:lnTo>
                  <a:pt x="197183" y="177315"/>
                </a:lnTo>
                <a:cubicBezTo>
                  <a:pt x="197183" y="197398"/>
                  <a:pt x="181171" y="212755"/>
                  <a:pt x="160233" y="212755"/>
                </a:cubicBezTo>
                <a:moveTo>
                  <a:pt x="98649" y="97996"/>
                </a:moveTo>
                <a:cubicBezTo>
                  <a:pt x="125745" y="97996"/>
                  <a:pt x="147915" y="75973"/>
                  <a:pt x="147915" y="49055"/>
                </a:cubicBezTo>
                <a:cubicBezTo>
                  <a:pt x="147915" y="41714"/>
                  <a:pt x="142989" y="36820"/>
                  <a:pt x="135599" y="36820"/>
                </a:cubicBezTo>
                <a:cubicBezTo>
                  <a:pt x="128209" y="36820"/>
                  <a:pt x="123282" y="41714"/>
                  <a:pt x="123282" y="49055"/>
                </a:cubicBezTo>
                <a:cubicBezTo>
                  <a:pt x="123282" y="62514"/>
                  <a:pt x="112197" y="73526"/>
                  <a:pt x="98649" y="73526"/>
                </a:cubicBezTo>
                <a:cubicBezTo>
                  <a:pt x="85100" y="73526"/>
                  <a:pt x="74015" y="62514"/>
                  <a:pt x="74015" y="49055"/>
                </a:cubicBezTo>
                <a:cubicBezTo>
                  <a:pt x="74015" y="41714"/>
                  <a:pt x="69089" y="36820"/>
                  <a:pt x="61699" y="36820"/>
                </a:cubicBezTo>
                <a:cubicBezTo>
                  <a:pt x="54309" y="36820"/>
                  <a:pt x="49382" y="41714"/>
                  <a:pt x="49382" y="49055"/>
                </a:cubicBezTo>
                <a:cubicBezTo>
                  <a:pt x="49382" y="75973"/>
                  <a:pt x="71552" y="97996"/>
                  <a:pt x="98649" y="97996"/>
                </a:cubicBezTo>
                <a:moveTo>
                  <a:pt x="123282" y="171409"/>
                </a:moveTo>
                <a:cubicBezTo>
                  <a:pt x="130673" y="171409"/>
                  <a:pt x="135599" y="166514"/>
                  <a:pt x="135599" y="159173"/>
                </a:cubicBezTo>
                <a:cubicBezTo>
                  <a:pt x="135599" y="151832"/>
                  <a:pt x="130673" y="146937"/>
                  <a:pt x="123282" y="146937"/>
                </a:cubicBezTo>
                <a:lnTo>
                  <a:pt x="74015" y="146937"/>
                </a:lnTo>
                <a:cubicBezTo>
                  <a:pt x="66625" y="146937"/>
                  <a:pt x="61699" y="151832"/>
                  <a:pt x="61699" y="159173"/>
                </a:cubicBezTo>
                <a:cubicBezTo>
                  <a:pt x="61699" y="166514"/>
                  <a:pt x="66625" y="171409"/>
                  <a:pt x="74015" y="171409"/>
                </a:cubicBezTo>
                <a:lnTo>
                  <a:pt x="123282" y="171409"/>
                </a:lnTo>
              </a:path>
            </a:pathLst>
          </a:custGeom>
          <a:solidFill>
            <a:srgbClr val="FFFFFF"/>
          </a:solidFill>
          <a:ln w="7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7921_2*l_h_i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10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VALUE" val="360*3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7921_2*l_h_d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LINE_FORE_SCHEMECOLOR_INDEX" val="5"/>
</p:tagLst>
</file>

<file path=ppt/tags/tag10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93.2117354457585,&quot;left&quot;:210.0749938964844,&quot;top&quot;:90.32180786132812,&quot;width&quot;:451.5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2"/>
  <p:tag name="KSO_WM_UNIT_ID" val="diagram20237963_2*l_i*2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10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93.2117354457585,&quot;left&quot;:210.0749938964844,&quot;top&quot;:90.32180786132812,&quot;width&quot;:451.5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7963_2*l_h_a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0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93.2117354457585,&quot;left&quot;:210.0749938964844,&quot;top&quot;:90.32180786132812,&quot;width&quot;:451.5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7963_2*l_h_f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103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93.2117354457585,&quot;left&quot;:210.0749938964844,&quot;top&quot;:90.32180786132812,&quot;width&quot;:451.5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2_1"/>
  <p:tag name="KSO_WM_UNIT_ID" val="diagram20237963_2*l_x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5_2*n_h_i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1635_2*n_h_h_i*1_2_1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231635_2*n_h_h_i*1_2_2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635_2*n_h_a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635_2*n_h_h_f*1_2_1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0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1.27275142099498,&quot;left&quot;:16.7,&quot;top&quot;:339.8636242895025,&quot;width&quot;:723.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635_2*n_h_h_f*1_2_2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1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21_2*l_h_a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1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314_1*l_h_i*1_1_2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1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314_1*l_h_i*1_1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12.xml><?xml version="1.0" encoding="utf-8"?>
<p:tagLst xmlns:p="http://schemas.openxmlformats.org/presentationml/2006/main">
  <p:tag name="KSO_WM_UNIT_TEXT_FILL_FORE_SCHEMECOLOR_INDEX_BRIGHTNESS" val="0.15"/>
  <p:tag name="KSO_WM_UNIT_TEXT_FILL_TYPE" val="1"/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314_1*l_h_f*1_1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PRESET_TEXT" val="Click here to add text"/>
  <p:tag name="KSO_WM_DIAGRAM_USE_COLOR_VALUE" val="{&quot;color_scheme&quot;:1,&quot;color_type&quot;:1,&quot;theme_color_indexes&quot;:[]}"/>
</p:tagLst>
</file>

<file path=ppt/tags/tag113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314_1*l_h_a*1_1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314_1*l_h_i*1_2_2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]}"/>
</p:tagLst>
</file>

<file path=ppt/tags/tag11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314_1*l_h_i*1_2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16.xml><?xml version="1.0" encoding="utf-8"?>
<p:tagLst xmlns:p="http://schemas.openxmlformats.org/presentationml/2006/main">
  <p:tag name="KSO_WM_UNIT_TEXT_FILL_FORE_SCHEMECOLOR_INDEX_BRIGHTNESS" val="0.15"/>
  <p:tag name="KSO_WM_UNIT_TEXT_FILL_TYPE" val="1"/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314_1*l_h_f*1_2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PRESET_TEXT" val="Click here to add text"/>
  <p:tag name="KSO_WM_DIAGRAM_USE_COLOR_VALUE" val="{&quot;color_scheme&quot;:1,&quot;color_type&quot;:1,&quot;theme_color_indexes&quot;:[]}"/>
</p:tagLst>
</file>

<file path=ppt/tags/tag117.xml><?xml version="1.0" encoding="utf-8"?>
<p:tagLst xmlns:p="http://schemas.openxmlformats.org/presentationml/2006/main">
  <p:tag name="KSO_WM_UNIT_TEXT_FILL_FORE_SCHEMECOLOR_INDEX_BRIGHTNESS" val="0.15"/>
  <p:tag name="KSO_WM_DIAGRAM_MAX_ITEMCNT" val="3"/>
  <p:tag name="KSO_WM_DIAGRAM_MIN_ITEMCNT" val="2"/>
  <p:tag name="KSO_WM_DIAGRAM_VIRTUALLY_FRAME" val="{&quot;height&quot;:255.1514064926352,&quot;left&quot;:1.85,&quot;top&quot;:93.4742967536824,&quot;width&quot;:720.017401574803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314_1*l_h_a*1_2_1"/>
  <p:tag name="KSO_WM_TEMPLATE_CATEGORY" val="diagram"/>
  <p:tag name="KSO_WM_TEMPLATE_INDEX" val="20238314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18.xml><?xml version="1.0" encoding="utf-8"?>
<p:tagLst xmlns:p="http://schemas.openxmlformats.org/presentationml/2006/main">
  <p:tag name="KSO_WM_DIAGRAM_VIRTUALLY_FRAME" val="{&quot;height&quot;:365.3617354457585,&quot;left&quot;:39.82499389648437,&quot;top&quot;:125.07180786132812,&quot;width&quot;:266.4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11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9.82499389648437,&quot;top&quot;:125.07180786132812,&quot;width&quot;:266.4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12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21_2*l_h_f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12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9.82499389648437,&quot;top&quot;:125.07180786132812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3_2*l_h_a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2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9.82499389648437,&quot;top&quot;:125.07180786132812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3_2*l_h_f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12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9.82499389648437,&quot;top&quot;:125.07180786132812,&quot;width&quot;:266.4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23.xml><?xml version="1.0" encoding="utf-8"?>
<p:tagLst xmlns:p="http://schemas.openxmlformats.org/presentationml/2006/main">
  <p:tag name="KSO_WM_DIAGRAM_VIRTUALLY_FRAME" val="{&quot;height&quot;:386.2617354457585,&quot;left&quot;:207.72499389648436,&quot;top&quot;:100.92180786132812,&quot;width&quot;:453.40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1"/>
  <p:tag name="KSO_WM_UNIT_ID" val="diagram20237963_2*l_i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12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86.2617354457585,&quot;left&quot;:207.72499389648436,&quot;top&quot;:100.92180786132812,&quot;width&quot;:453.40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2"/>
  <p:tag name="KSO_WM_UNIT_ID" val="diagram20237963_2*l_i*2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12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86.2617354457585,&quot;left&quot;:207.72499389648436,&quot;top&quot;:100.92180786132812,&quot;width&quot;:453.40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7963_2*l_h_a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12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86.2617354457585,&quot;left&quot;:207.72499389648436,&quot;top&quot;:100.92180786132812,&quot;width&quot;:453.40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7963_2*l_h_f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12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86.2617354457585,&quot;left&quot;:207.72499389648436,&quot;top&quot;:100.92180786132812,&quot;width&quot;:453.40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2_1"/>
  <p:tag name="KSO_WM_UNIT_ID" val="diagram20237963_2*l_x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28.xml><?xml version="1.0" encoding="utf-8"?>
<p:tagLst xmlns:p="http://schemas.openxmlformats.org/presentationml/2006/main">
  <p:tag name="KSO_WM_DIAGRAM_VIRTUALLY_FRAME" val="{&quot;height&quot;:405.62819213867186,&quot;left&quot;:47.25,&quot;top&quot;:85.22180786132813,&quot;width&quot;:817.5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12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405.62819213867186,&quot;left&quot;:47.25,&quot;top&quot;:85.22180786132813,&quot;width&quot;:817.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1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5_2*n_h_i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3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405.62819213867186,&quot;left&quot;:47.25,&quot;top&quot;:85.22180786132813,&quot;width&quot;:817.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3_2*l_h_f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13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405.62819213867186,&quot;left&quot;:47.25,&quot;top&quot;:85.22180786132813,&quot;width&quot;:817.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32.xml><?xml version="1.0" encoding="utf-8"?>
<p:tagLst xmlns:p="http://schemas.openxmlformats.org/presentationml/2006/main">
  <p:tag name="resource_record_key" val="{&quot;70&quot;:[3320305,3321390,3320353,3320323,3321492,3320335,3318855,3321550,3321560,3321610,3320693]}"/>
</p:tagLst>
</file>

<file path=ppt/tags/tag1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1635_2*n_h_h_i*1_2_1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231635_2*n_h_h_i*1_2_2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3_2"/>
  <p:tag name="KSO_WM_UNIT_ID" val="diagram20231635_2*n_h_h_i*1_2_3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635_2*n_h_a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635_2*n_h_h_f*1_2_1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1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635_2*n_h_h_f*1_2_2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VALUE" val="360*3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7921_2*l_h_d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LINE_FORE_SCHEMECOLOR_INDEX" val="5"/>
</p:tagLst>
</file>

<file path=ppt/tags/tag2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84.9,&quot;left&quot;:-83.55,&quot;top&quot;:335.25,&quot;width&quot;:781.9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3_1"/>
  <p:tag name="KSO_WM_UNIT_ID" val="diagram20231635_2*n_h_h_f*1_2_3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DIAGRAM_VIRTUALLY_FRAME" val="{&quot;height&quot;:367.12819213867186,&quot;left&quot;:31.474993896484374,&quot;top&quot;:135.7718078613281,&quot;width&quot;:266.4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7.12819213867186,&quot;left&quot;:31.474993896484374,&quot;top&quot;:135.7718078613281,&quot;width&quot;:266.4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23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7.12819213867186,&quot;left&quot;:31.474993896484374,&quot;top&quot;:135.7718078613281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3_2*l_h_a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2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7.12819213867186,&quot;left&quot;:31.474993896484374,&quot;top&quot;:135.7718078613281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3_2*l_h_f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2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7.12819213867186,&quot;left&quot;:31.474993896484374,&quot;top&quot;:135.7718078613281,&quot;width&quot;:266.4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26.xml><?xml version="1.0" encoding="utf-8"?>
<p:tagLst xmlns:p="http://schemas.openxmlformats.org/presentationml/2006/main">
  <p:tag name="KSO_WM_DIAGRAM_VIRTUALLY_FRAME" val="{&quot;height&quot;:365.3617354457585,&quot;left&quot;:360.3749938964844,&quot;top&quot;:133.47180786132813,&quot;width&quot;:266.6750061035156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1"/>
  <p:tag name="KSO_WM_UNIT_ID" val="diagram20237963_2*l_i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2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0.3749938964844,&quot;top&quot;:133.47180786132813,&quot;width&quot;:266.675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2"/>
  <p:tag name="KSO_WM_UNIT_ID" val="diagram20237963_2*l_i*2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28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0.3749938964844,&quot;top&quot;:133.47180786132813,&quot;width&quot;:266.67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7963_2*l_h_a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2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0.3749938964844,&quot;top&quot;:133.47180786132813,&quot;width&quot;:266.675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7963_2*l_h_f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21_2*l_h_a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3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0.3749938964844,&quot;top&quot;:133.47180786132813,&quot;width&quot;:266.6750061035156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2_1"/>
  <p:tag name="KSO_WM_UNIT_ID" val="diagram20237963_2*l_x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3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93_1*l_h_i*1_2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color_type&quot;:1,&quot;theme_color_indexes&quot;:[]}"/>
</p:tagLst>
</file>

<file path=ppt/tags/tag32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8293_1*l_h_i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2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93_1*l_h_i*1_1_2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color_type&quot;:1,&quot;theme_color_indexes&quot;:[]}"/>
</p:tagLst>
</file>

<file path=ppt/tags/tag34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gradient&quot;:[{&quot;brightness&quot;:0,&quot;colorType&quot;:1,&quot;foreColorIndex&quot;:5,&quot;pos&quot;:0,&quot;transparency&quot;:0},{&quot;brightness&quot;:-0.25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7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8293_1*l_h_i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01"/>
  <p:tag name="KSO_WM_UNIT_FILL_TYPE" val="3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5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293_1*l_h_f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6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293_1*l_h_a*1_2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7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293_1*l_h_f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8.xml><?xml version="1.0" encoding="utf-8"?>
<p:tagLst xmlns:p="http://schemas.openxmlformats.org/presentationml/2006/main">
  <p:tag name="KSO_WM_UNIT_TEXT_FILL_FORE_SCHEMECOLOR_INDEX_BRIGHTNESS" val="0.15"/>
  <p:tag name="KSO_WM_DIAGRAM_MAX_ITEMCNT" val="6"/>
  <p:tag name="KSO_WM_DIAGRAM_MIN_ITEMCNT" val="2"/>
  <p:tag name="KSO_WM_DIAGRAM_VIRTUALLY_FRAME" val="{&quot;height&quot;:223.97417092171003,&quot;left&quot;:109.05,&quot;top&quot;:116.68791453914496,&quot;width&quot;:510.300000000000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293_1*l_h_a*1_1_1"/>
  <p:tag name="KSO_WM_TEMPLATE_CATEGORY" val="diagram"/>
  <p:tag name="KSO_WM_TEMPLATE_INDEX" val="2023829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3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5_2*n_h_i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21_2*l_h_f*1_1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4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1635_2*n_h_h_i*1_2_1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231635_2*n_h_h_i*1_2_2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635_2*n_h_a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635_2*n_h_h_f*1_2_1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23.35601758511457,&quot;left&quot;:4.1,&quot;top&quot;:378.2303603676413,&quot;width&quot;:716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635_2*n_h_h_f*1_2_2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45.xml><?xml version="1.0" encoding="utf-8"?>
<p:tagLst xmlns:p="http://schemas.openxmlformats.org/presentationml/2006/main">
  <p:tag name="KSO_WM_DIAGRAM_VIRTUALLY_FRAME" val="{&quot;height&quot;:365.3617354457585,&quot;left&quot;:364.47499389648436,&quot;top&quot;:125.52180786132813,&quot;width&quot;:266.4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4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4.47499389648436,&quot;top&quot;:125.52180786132813,&quot;width&quot;:266.4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4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4.47499389648436,&quot;top&quot;:125.52180786132813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63_2*l_h_a*1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48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4.47499389648436,&quot;top&quot;:125.52180786132813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63_2*l_h_f*1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4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364.47499389648436,&quot;top&quot;:125.52180786132813,&quot;width&quot;:266.4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7921_2*l_h_i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50.xml><?xml version="1.0" encoding="utf-8"?>
<p:tagLst xmlns:p="http://schemas.openxmlformats.org/presentationml/2006/main">
  <p:tag name="KSO_WM_DIAGRAM_VIRTUALLY_FRAME" val="{&quot;height&quot;:365.3617354457585,&quot;left&quot;:40.27503937007873,&quot;top&quot;:127.42180786132812,&quot;width&quot;:266.90000000000003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1"/>
  <p:tag name="KSO_WM_UNIT_ID" val="diagram20237963_2*l_i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5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27503937007873,&quot;top&quot;:127.42180786132812,&quot;width&quot;:266.90000000000003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2"/>
  <p:tag name="KSO_WM_UNIT_ID" val="diagram20237963_2*l_i*2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5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27503937007873,&quot;top&quot;:127.42180786132812,&quot;width&quot;:266.9000000000000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1_1"/>
  <p:tag name="KSO_WM_UNIT_ID" val="diagram20237963_2*l_h_a*2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53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27503937007873,&quot;top&quot;:127.42180786132812,&quot;width&quot;:266.9000000000000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1_1"/>
  <p:tag name="KSO_WM_UNIT_ID" val="diagram20237963_2*l_h_f*2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5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27503937007873,&quot;top&quot;:127.42180786132812,&quot;width&quot;:266.90000000000003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2_1"/>
  <p:tag name="KSO_WM_UNIT_ID" val="diagram20237963_2*l_x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5_2*n_h_i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1635_2*n_h_h_i*1_2_1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231635_2*n_h_h_i*1_2_2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635_2*n_h_a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5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635_2*n_h_h_f*1_2_1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VALUE" val="360*3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7921_2*l_h_d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LINE_FORE_SCHEMECOLOR_INDEX" val="5"/>
</p:tagLst>
</file>

<file path=ppt/tags/tag6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58.38637571049748,&quot;left&quot;:-127.6,&quot;top&quot;:346.9,&quot;width&quot;:847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635_2*n_h_h_f*1_2_2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61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solid&quot;:{&quot;brightness&quot;:0,&quot;colorType&quot;:1,&quot;foreColorIndex&quot;:2,&quot;transparency&quot;:0},&quot;type&quot;:1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305_1*l_h_i*1_2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FILL_TYPE" val="1"/>
  <p:tag name="KSO_WM_UNIT_FILL_FORE_SCHEMECOLOR_INDEX" val="2"/>
  <p:tag name="KSO_WM_UNIT_FILL_FORE_SCHEMECOLOR_INDEX_BRIGHTNESS" val="0"/>
  <p:tag name="KSO_WM_DIAGRAM_USE_COLOR_VALUE" val="{&quot;color_scheme&quot;:1,&quot;color_type&quot;:1,&quot;theme_color_indexes&quot;:[]}"/>
</p:tagLst>
</file>

<file path=ppt/tags/tag62.xml><?xml version="1.0" encoding="utf-8"?>
<p:tagLst xmlns:p="http://schemas.openxmlformats.org/presentationml/2006/main">
  <p:tag name="KSO_WM_UNIT_TEXT_FILL_FORE_SCHEMECOLOR_INDEX_BRIGHTNESS" val="0.15"/>
  <p:tag name="KSO_WM_UNIT_TEXT_FILL_TYPE" val="1"/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40404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305_1*l_h_f*1_2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PRESET_TEXT" val="Click here to add text"/>
  <p:tag name="KSO_WM_DIAGRAM_USE_COLOR_VALUE" val="{&quot;color_scheme&quot;:1,&quot;color_type&quot;:1,&quot;theme_color_indexes&quot;:[]}"/>
</p:tagLst>
</file>

<file path=ppt/tags/tag63.xml><?xml version="1.0" encoding="utf-8"?>
<p:tagLst xmlns:p="http://schemas.openxmlformats.org/presentationml/2006/main">
  <p:tag name="KSO_WM_UNIT_TEXT_FILL_FORE_SCHEMECOLOR_INDEX_BRIGHTNESS" val="0.15"/>
  <p:tag name="KSO_WM_UNIT_TEXT_FILL_TYPE" val="1"/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305_1*l_h_a*1_2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PRESET_TEXT" val="Your title here"/>
  <p:tag name="KSO_WM_DIAGRAM_USE_COLOR_VALUE" val="{&quot;color_scheme&quot;:1,&quot;color_type&quot;:1,&quot;theme_color_indexes&quot;:[]}"/>
</p:tagLst>
</file>

<file path=ppt/tags/tag64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36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8305_1*l_h_x*1_2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65.xml><?xml version="1.0" encoding="utf-8"?>
<p:tagLst xmlns:p="http://schemas.openxmlformats.org/presentationml/2006/main">
  <p:tag name="KSO_WM_UNIT_TEXT_FILL_FORE_SCHEMECOLOR_INDEX_BRIGHTNESS" val="0.15"/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305_1*l_h_f*1_1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PRESET_TEXT" val="Click here to add text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6.xml><?xml version="1.0" encoding="utf-8"?>
<p:tagLst xmlns:p="http://schemas.openxmlformats.org/presentationml/2006/main">
  <p:tag name="KSO_WM_UNIT_TEXT_FILL_FORE_SCHEMECOLOR_INDEX_BRIGHTNESS" val="0.15"/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305_1*l_h_a*1_1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67.xml><?xml version="1.0" encoding="utf-8"?>
<p:tagLst xmlns:p="http://schemas.openxmlformats.org/presentationml/2006/main">
  <p:tag name="KSO_WM_DIAGRAM_MAX_ITEMCNT" val="5"/>
  <p:tag name="KSO_WM_DIAGRAM_MIN_ITEMCNT" val="2"/>
  <p:tag name="KSO_WM_DIAGRAM_VIRTUALLY_FRAME" val="{&quot;height&quot;:203.38512722349077,&quot;left&quot;:-3.7,&quot;top&quot;:104.50346456692914,&quot;width&quot;:720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40*14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8305_1*l_h_x*1_1_1"/>
  <p:tag name="KSO_WM_TEMPLATE_CATEGORY" val="diagram"/>
  <p:tag name="KSO_WM_TEMPLATE_INDEX" val="20238305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68.xml><?xml version="1.0" encoding="utf-8"?>
<p:tagLst xmlns:p="http://schemas.openxmlformats.org/presentationml/2006/main">
  <p:tag name="KSO_WM_DIAGRAM_VIRTUALLY_FRAME" val="{&quot;height&quot;:365.3617354457585,&quot;left&quot;:40.72499389648438,&quot;top&quot;:132.97180786132813,&quot;width&quot;:266.4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69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72499389648438,&quot;top&quot;:132.97180786132813,&quot;width&quot;:266.4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7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21_2*l_h_a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70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72499389648438,&quot;top&quot;:132.97180786132813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3_2*l_h_a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71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72499389648438,&quot;top&quot;:132.97180786132813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3_2*l_h_f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72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0.72499389648438,&quot;top&quot;:132.97180786132813,&quot;width&quot;:266.4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73.xml><?xml version="1.0" encoding="utf-8"?>
<p:tagLst xmlns:p="http://schemas.openxmlformats.org/presentationml/2006/main">
  <p:tag name="KSO_WM_DIAGRAM_VIRTUALLY_FRAME" val="{&quot;height&quot;:378.3617354457585,&quot;left&quot;:178.02499389648438,&quot;top&quot;:118.57180786132812,&quot;width&quot;:452.50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1"/>
  <p:tag name="KSO_WM_UNIT_ID" val="diagram20237963_2*l_i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74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8.3617354457585,&quot;left&quot;:178.02499389648438,&quot;top&quot;:118.57180786132812,&quot;width&quot;:452.50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2"/>
  <p:tag name="KSO_WM_UNIT_ID" val="diagram20237963_2*l_i*2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8.3617354457585,&quot;left&quot;:178.02499389648438,&quot;top&quot;:118.57180786132812,&quot;width&quot;:452.50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2_3_1"/>
  <p:tag name="KSO_WM_UNIT_ID" val="diagram20237963_2*l_h_a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7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8.3617354457585,&quot;left&quot;:178.02499389648438,&quot;top&quot;:118.57180786132812,&quot;width&quot;:452.50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2_3_1"/>
  <p:tag name="KSO_WM_UNIT_ID" val="diagram20237963_2*l_h_f*2_3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7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78.3617354457585,&quot;left&quot;:178.02499389648438,&quot;top&quot;:118.57180786132812,&quot;width&quot;:452.50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2_1"/>
  <p:tag name="KSO_WM_UNIT_ID" val="diagram20237963_2*l_x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7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solid&quot;:{&quot;brightness&quot;:0.4000000059604645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1_1"/>
  <p:tag name="KSO_WM_UNIT_ID" val="diagram20231635_2*n_h_i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7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1_2"/>
  <p:tag name="KSO_WM_UNIT_ID" val="diagram20231635_2*n_h_h_i*1_2_1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UNIT_TEXT_FILL_FORE_SCHEMECOLOR_INDEX_BRIGHTNESS" val="0.15"/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21_2*l_h_f*1_2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</p:tagLst>
</file>

<file path=ppt/tags/tag8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SUBTYPE" val="d"/>
  <p:tag name="KSO_WM_UNIT_TYPE" val="n_h_h_i"/>
  <p:tag name="KSO_WM_UNIT_INDEX" val="1_2_2_2"/>
  <p:tag name="KSO_WM_UNIT_ID" val="diagram20231635_2*n_h_h_i*1_2_2_2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PRESET_TEXT" val="Your title here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635_2*n_h_a*1_1_1"/>
  <p:tag name="KSO_WM_TEMPLATE_CATEGORY" val="diagram"/>
  <p:tag name="KSO_WM_TEMPLATE_INDEX" val="20231635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1_1"/>
  <p:tag name="KSO_WM_UNIT_ID" val="diagram20231635_2*n_h_h_f*1_2_1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145.42275142099507,&quot;left&quot;:3.25,&quot;top&quot;:341.76362428950245,&quot;width&quot;:719.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PRESET_TEXT" val="Click here to add text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2_2_1"/>
  <p:tag name="KSO_WM_UNIT_ID" val="diagram20231635_2*n_h_h_f*1_2_2_1"/>
  <p:tag name="KSO_WM_TEMPLATE_CATEGORY" val="diagram"/>
  <p:tag name="KSO_WM_TEMPLATE_INDEX" val="20231635"/>
  <p:tag name="KSO_WM_UNIT_LAYERLEVEL" val="1_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8307_1*l_h_i*1_1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color_type&quot;:1,&quot;theme_color_indexes&quot;:[]}"/>
</p:tagLst>
</file>

<file path=ppt/tags/tag8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8307_1*l_h_a*1_1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8307_1*l_h_f*1_1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PRESET_TEXT" val="Click here to add text"/>
  <p:tag name="KSO_WM_DIAGRAM_USE_COLOR_VALUE" val="{&quot;color_scheme&quot;:1,&quot;color_type&quot;:1,&quot;theme_color_indexes&quot;:[]}"/>
</p:tagLst>
</file>

<file path=ppt/tags/tag8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307_1*l_h_i*1_1_2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FILL_TYPE" val="3"/>
  <p:tag name="KSO_WM_DIAGRAM_USE_COLOR_VALUE" val="{&quot;color_scheme&quot;:1,&quot;color_type&quot;:1,&quot;theme_color_indexes&quot;:[]}"/>
</p:tagLst>
</file>

<file path=ppt/tags/tag8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8307_1*l_h_i*1_1_3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8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8307_1*l_h_i*1_2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LINE_FORE_SCHEMECOLOR_INDEX" val="5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DIAGRAM_MAX_ITEMCNT" val="4"/>
  <p:tag name="KSO_WM_DIAGRAM_MIN_ITEMCNT" val="2"/>
  <p:tag name="KSO_WM_DIAGRAM_VIRTUALLY_FRAME" val="{&quot;height&quot;:153.62520260832335,&quot;left&quot;:-0.95,&quot;top&quot;:115.88354330708663,&quot;width&quot;:720}"/>
  <p:tag name="KSO_WM_DIAGRAM_COLOR_MATCH_VALUE" val="{&quot;shape&quot;:{&quot;fill&quot;:{&quot;solid&quot;:{&quot;brightness&quot;:0.6000000238418579,&quot;colorType&quot;:1,&quot;foreColorIndex&quot;:5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7921_2*l_h_i*1_3_1"/>
  <p:tag name="KSO_WM_TEMPLATE_CATEGORY" val="diagram"/>
  <p:tag name="KSO_WM_TEMPLATE_INDEX" val="20237921"/>
  <p:tag name="KSO_WM_UNIT_LAYERLEVEL" val="1_1_1"/>
  <p:tag name="KSO_WM_TAG_VERSION" val="3.0"/>
  <p:tag name="KSO_WM_BEAUTIFY_FLAG" val="#wm#"/>
  <p:tag name="KSO_WM_UNIT_FILL_TYPE" val="1"/>
  <p:tag name="KSO_WM_UNIT_FILL_FORE_SCHEMECOLOR_INDEX" val="5"/>
  <p:tag name="KSO_WM_UNIT_FILL_FORE_SCHEMECOLOR_INDEX_BRIGHTNESS" val="0.6"/>
</p:tagLst>
</file>

<file path=ppt/tags/tag9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8307_1*l_h_a*1_2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PRESET_TEXT" val="Titl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9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8307_1*l_h_f*1_2_1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PRESET_TEXT" val="Click here to add text"/>
  <p:tag name="KSO_WM_DIAGRAM_USE_COLOR_VALUE" val="{&quot;color_scheme&quot;:1,&quot;color_type&quot;:1,&quot;theme_color_indexes&quot;:[]}"/>
</p:tagLst>
</file>

<file path=ppt/tags/tag9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gradient&quot;:[{&quot;brightness&quot;:0,&quot;colorType&quot;:1,&quot;foreColorIndex&quot;:5,&quot;pos&quot;:1,&quot;transparency&quot;:0},{&quot;brightness&quot;:0.30000001192092896,&quot;colorType&quot;:1,&quot;foreColorIndex&quot;:5,&quot;pos&quot;:0,&quot;transparency&quot;:0}],&quot;type&quot;:3},&quot;glow&quot;:{&quot;colorType&quot;:0},&quot;line&quot;:{&quot;type&quot;:0},&quot;shadow&quot;:{&quot;brightness&quot;:-0.25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307_1*l_h_i*1_2_2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UNIT_FILL_TYPE" val="3"/>
  <p:tag name="KSO_WM_DIAGRAM_USE_COLOR_VALUE" val="{&quot;color_scheme&quot;:1,&quot;color_type&quot;:1,&quot;theme_color_indexes&quot;:[]}"/>
</p:tagLst>
</file>

<file path=ppt/tags/tag9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327.54185022026434,&quot;left&quot;:0.9,&quot;top&quot;:34.979074889867846,&quot;width&quot;:720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" val="14"/>
  <p:tag name="KSO_WM_UNIT_FILL_FORE_SCHEMECOLOR_INDEX_BRIGHTNESS" val="0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8307_1*l_h_i*1_2_3"/>
  <p:tag name="KSO_WM_TEMPLATE_CATEGORY" val="diagram"/>
  <p:tag name="KSO_WM_TEMPLATE_INDEX" val="20238307"/>
  <p:tag name="KSO_WM_UNIT_LAYERLEVEL" val="1_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94.xml><?xml version="1.0" encoding="utf-8"?>
<p:tagLst xmlns:p="http://schemas.openxmlformats.org/presentationml/2006/main">
  <p:tag name="KSO_WM_DIAGRAM_VIRTUALLY_FRAME" val="{&quot;height&quot;:365.3617354457585,&quot;left&quot;:41.674993896484374,&quot;top&quot;:118.12180786132812,&quot;width&quot;:266.4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1"/>
  <p:tag name="KSO_WM_UNIT_ID" val="diagram20237963_2*l_i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ags/tag95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1.674993896484374,&quot;top&quot;:118.12180786132812,&quot;width&quot;:266.4500454735944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1_2"/>
  <p:tag name="KSO_WM_UNIT_ID" val="diagram20237963_2*l_i*1_2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6"/>
  <p:tag name="KSO_WM_UNIT_FILL_FORE_SCHEMECOLOR_INDEX_BRIGHTNESS" val="0"/>
</p:tagLst>
</file>

<file path=ppt/tags/tag96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1.674993896484374,&quot;top&quot;:118.12180786132812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ISCONTENTSTITLE" val="0"/>
  <p:tag name="KSO_WM_UNIT_ISNUMDGMTITLE" val="0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63_2*l_h_a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</p:tagLst>
</file>

<file path=ppt/tags/tag97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1.674993896484374,&quot;top&quot;:118.12180786132812,&quot;width&quot;:266.45004547359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]}"/>
  <p:tag name="KSO_WM_DIAGRAM_VERSION" val="3"/>
  <p:tag name="KSO_WM_DIAGRAM_COLOR_TRICK" val="3"/>
  <p:tag name="KSO_WM_DIAGRAM_COLOR_TEXT_CAN_REMOVE" val="n"/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63_2*l_h_f*1_1_1"/>
  <p:tag name="KSO_WM_TEMPLATE_CATEGORY" val="diagram"/>
  <p:tag name="KSO_WM_TEMPLATE_INDEX" val="20237963"/>
  <p:tag name="KSO_WM_UNIT_LAYERLEVEL" val="1_1_1"/>
  <p:tag name="KSO_WM_TAG_VERSION" val="3.0"/>
  <p:tag name="KSO_WM_BEAUTIFY_FLAG" val="#wm#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</p:tagLst>
</file>

<file path=ppt/tags/tag98.xml><?xml version="1.0" encoding="utf-8"?>
<p:tagLst xmlns:p="http://schemas.openxmlformats.org/presentationml/2006/main">
  <p:tag name="KSO_WM_DIAGRAM_MAX_ITEMCNT" val="3"/>
  <p:tag name="KSO_WM_DIAGRAM_MIN_ITEMCNT" val="2"/>
  <p:tag name="KSO_WM_DIAGRAM_VIRTUALLY_FRAME" val="{&quot;height&quot;:365.3617354457585,&quot;left&quot;:41.674993896484374,&quot;top&quot;:118.12180786132812,&quot;width&quot;:266.4500454735944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VALUE" val="59*5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x"/>
  <p:tag name="KSO_WM_UNIT_INDEX" val="1_1"/>
  <p:tag name="KSO_WM_UNIT_ID" val="diagram20237963_2*l_x*1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DIAGRAM_USE_COLOR_VALUE" val="{&quot;color_scheme&quot;:1,&quot;color_type&quot;:1,&quot;theme_color_indexes&quot;:[]}"/>
</p:tagLst>
</file>

<file path=ppt/tags/tag99.xml><?xml version="1.0" encoding="utf-8"?>
<p:tagLst xmlns:p="http://schemas.openxmlformats.org/presentationml/2006/main">
  <p:tag name="KSO_WM_DIAGRAM_VIRTUALLY_FRAME" val="{&quot;height&quot;:393.2117354457585,&quot;left&quot;:210.0749938964844,&quot;top&quot;:90.32180786132812,&quot;width&quot;:451.5500454735944}"/>
  <p:tag name="KSO_WM_DIAGRAM_MAX_ITEMCNT" val="3"/>
  <p:tag name="KSO_WM_DIAGRAM_MIN_ITEMCNT" val="2"/>
  <p:tag name="KSO_WM_DIAGRAM_COLOR_MATCH_VALUE" val="{&quot;shape&quot;:{&quot;fill&quot;:{&quot;solid&quot;:{&quot;brightness&quot;:0.6000000238418579,&quot;colorType&quot;:1,&quot;foreColorIndex&quot;:13,&quot;transparency&quot;:0.9300000071525574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3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i"/>
  <p:tag name="KSO_WM_UNIT_INDEX" val="2_1"/>
  <p:tag name="KSO_WM_UNIT_ID" val="diagram20237963_2*l_i*2_1"/>
  <p:tag name="KSO_WM_TEMPLATE_CATEGORY" val="diagram"/>
  <p:tag name="KSO_WM_TEMPLATE_INDEX" val="20237963"/>
  <p:tag name="KSO_WM_UNIT_LAYERLEVEL" val="1_1"/>
  <p:tag name="KSO_WM_TAG_VERSION" val="3.0"/>
  <p:tag name="KSO_WM_BEAUTIFY_FLAG" val="#wm#"/>
  <p:tag name="KSO_WM_UNIT_FILL_TYPE" val="1"/>
  <p:tag name="KSO_WM_UNIT_FILL_FORE_SCHEMECOLOR_INDEX" val="13"/>
  <p:tag name="KSO_WM_UNIT_FILL_FORE_SCHEMECOLOR_INDEX_BRIGHTNESS" val="0.6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8791</Words>
  <Application>WPS Presentation</Application>
  <PresentationFormat>On-screen Show (4:3)</PresentationFormat>
  <Paragraphs>311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Orange Waves</vt:lpstr>
      <vt:lpstr>Cost Analysis and Logistics Efficiency</vt:lpstr>
      <vt:lpstr>Objectives of Analysis</vt:lpstr>
      <vt:lpstr>Data Sources &amp; Methodology</vt:lpstr>
      <vt:lpstr>Transportation Cost Analysis</vt:lpstr>
      <vt:lpstr>PowerPoint 演示文稿</vt:lpstr>
      <vt:lpstr>Warehouse Efficiency Analysis</vt:lpstr>
      <vt:lpstr>PowerPoint 演示文稿</vt:lpstr>
      <vt:lpstr>Cost Variance and Forecasting Analysis</vt:lpstr>
      <vt:lpstr>PowerPoint 演示文稿</vt:lpstr>
      <vt:lpstr>Regional Logistics Performance Analysis</vt:lpstr>
      <vt:lpstr>PowerPoint 演示文稿</vt:lpstr>
      <vt:lpstr>Operational Efficiency KPIs Analysis</vt:lpstr>
      <vt:lpstr>PowerPoint 演示文稿</vt:lpstr>
      <vt:lpstr>Impact &amp; Value Added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jack cheng</cp:lastModifiedBy>
  <cp:revision>18</cp:revision>
  <dcterms:created xsi:type="dcterms:W3CDTF">2013-01-27T09:14:00Z</dcterms:created>
  <dcterms:modified xsi:type="dcterms:W3CDTF">2025-03-27T16:11:14Z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AE64F696CD904DC7988EF5A2553383C4_12</vt:lpwstr>
  </property>
  <property fmtid="{D5CDD505-2E9C-101B-9397-08002B2CF9AE}" pid="3" name="KSOProductBuildVer">
    <vt:lpwstr>1033-12.2.0.20326</vt:lpwstr>
  </property>
</Properties>
</file>