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50"/>
  </p:normalViewPr>
  <p:slideViewPr>
    <p:cSldViewPr snapToGrid="0" snapToObjects="1">
      <p:cViewPr>
        <p:scale>
          <a:sx n="109" d="100"/>
          <a:sy n="109" d="100"/>
        </p:scale>
        <p:origin x="91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A6E03-95D6-994A-A4CA-357679D1279C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162F9-00A1-EA42-988D-098B6A8A2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1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8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83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28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09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E162F9-00A1-EA42-988D-098B6A8A26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2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5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8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77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9693-4F7A-324E-BC38-8258B6E99328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AA32-90EB-3743-8136-2EA55BA9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sd.jpl.nasa.gov/tools/sbdb_query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lose-up of a rock&#10;&#10;Description automatically generated with low confidence">
            <a:extLst>
              <a:ext uri="{FF2B5EF4-FFF2-40B4-BE49-F238E27FC236}">
                <a16:creationId xmlns:a16="http://schemas.microsoft.com/office/drawing/2014/main" id="{1682FD52-0DD1-9D4B-A1B7-728393213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8" b="2917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19D520-2288-4744-83CA-1242A693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of the Osculating Orbital Elements of Asteroids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B246B-DB8A-CA41-9922-45DB1C5D7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Jackson Copeland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Arkansas Department of Geosciences</a:t>
            </a:r>
          </a:p>
          <a:p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16706-D515-3140-9478-B968D06A9AF2}"/>
              </a:ext>
            </a:extLst>
          </p:cNvPr>
          <p:cNvSpPr txBox="1"/>
          <p:nvPr/>
        </p:nvSpPr>
        <p:spPr>
          <a:xfrm>
            <a:off x="0" y="6467834"/>
            <a:ext cx="828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Image: Asteroid 243 Ida with its moon Dactyl. Credit: NASA/JPL</a:t>
            </a:r>
          </a:p>
        </p:txBody>
      </p:sp>
    </p:spTree>
    <p:extLst>
      <p:ext uri="{BB962C8B-B14F-4D97-AF65-F5344CB8AC3E}">
        <p14:creationId xmlns:p14="http://schemas.microsoft.com/office/powerpoint/2010/main" val="249100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828A0-543C-C540-98E0-D5F55E0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0E4871AB-D0F0-0B33-25D6-0D435546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 are minor bodies which orbit the Sun and are too small to be considered planets. They are the remnants of collisional processes that dominated the early Solar System.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currently 1,113,527 known asteroids.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mass of all asteroids is less than the mass of the Moon.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Broadly categorized into three groups: C-, S-, and M- types: Chondrite, stony, and metallic.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Asteroids have tremendous potential for resource extraction as well as revealing details of solar system formation.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5279A-5AC5-3244-A53D-3635879402F5}"/>
              </a:ext>
            </a:extLst>
          </p:cNvPr>
          <p:cNvSpPr txBox="1"/>
          <p:nvPr/>
        </p:nvSpPr>
        <p:spPr>
          <a:xfrm>
            <a:off x="0" y="6488658"/>
            <a:ext cx="93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 Artist’s depiction of the M-type asteroid 16 Psyche. Credit: NASA/JPL-Caltech/ASU</a:t>
            </a:r>
          </a:p>
        </p:txBody>
      </p:sp>
    </p:spTree>
    <p:extLst>
      <p:ext uri="{BB962C8B-B14F-4D97-AF65-F5344CB8AC3E}">
        <p14:creationId xmlns:p14="http://schemas.microsoft.com/office/powerpoint/2010/main" val="40283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828A0-543C-C540-98E0-D5F55E0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Goals</a:t>
            </a:r>
          </a:p>
        </p:txBody>
      </p:sp>
      <p:sp>
        <p:nvSpPr>
          <p:cNvPr id="2056" name="Content Placeholder 2055">
            <a:extLst>
              <a:ext uri="{FF2B5EF4-FFF2-40B4-BE49-F238E27FC236}">
                <a16:creationId xmlns:a16="http://schemas.microsoft.com/office/drawing/2014/main" id="{0E4871AB-D0F0-0B33-25D6-0D435546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764"/>
            <a:ext cx="60833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whether analysis of asteroid orbits and physical characteristics can reveal useful information about the evolution of the Solar System.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Discover characteristics of the present-day Solar System and the interactions of its bodies.</a:t>
            </a: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a conceptual understanding of the composition of the Solar System.</a:t>
            </a:r>
          </a:p>
          <a:p>
            <a:r>
              <a:rPr lang="en-US" dirty="0">
                <a:solidFill>
                  <a:srgbClr val="259E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Characterize potential biases in the available data.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E6CCED-D0C6-E641-8346-DDCD2D3F210D}"/>
              </a:ext>
            </a:extLst>
          </p:cNvPr>
          <p:cNvSpPr/>
          <p:nvPr/>
        </p:nvSpPr>
        <p:spPr>
          <a:xfrm>
            <a:off x="6921500" y="1861980"/>
            <a:ext cx="4933950" cy="355725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428C9-26D6-FA49-B38E-6EAA56974924}"/>
              </a:ext>
            </a:extLst>
          </p:cNvPr>
          <p:cNvSpPr txBox="1"/>
          <p:nvPr/>
        </p:nvSpPr>
        <p:spPr>
          <a:xfrm>
            <a:off x="6978650" y="194801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Questions: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distribution of asteroids vary with distance?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relationship between asteroid size and other parameters? (e.g. rotational period, semimajor axis, presence of a satellite.)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statistically significant differences between asteroids of differing types, sizes, or orbital radii?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potential sources of bias in the dataset?</a:t>
            </a:r>
          </a:p>
        </p:txBody>
      </p:sp>
    </p:spTree>
    <p:extLst>
      <p:ext uri="{BB962C8B-B14F-4D97-AF65-F5344CB8AC3E}">
        <p14:creationId xmlns:p14="http://schemas.microsoft.com/office/powerpoint/2010/main" val="335903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828A0-543C-C540-98E0-D5F55E0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ontent Placeholder 2055">
                <a:extLst>
                  <a:ext uri="{FF2B5EF4-FFF2-40B4-BE49-F238E27FC236}">
                    <a16:creationId xmlns:a16="http://schemas.microsoft.com/office/drawing/2014/main" id="{0E4871AB-D0F0-0B33-25D6-0D435546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2780"/>
                <a:ext cx="6512169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Keplerian orbital elements are six parameters that define an orbit: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Semimajor axis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The longest radius across the orbital plane.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Eccentricity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Measure of how elongated an orbit is.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Inclination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The angle between the orbital plane and a reference plane.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Longitude of the ascending node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The angle between some reference direction and the upward-moving intersection of the orbital plane with the reference plane.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Argument of periapsis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The angle between the ascending node and periapsis.</a:t>
                </a:r>
              </a:p>
              <a:p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Osculating vs. Proper orbital elements</a:t>
                </a:r>
              </a:p>
              <a:p>
                <a:pPr lvl="1"/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6" name="Content Placeholder 2055">
                <a:extLst>
                  <a:ext uri="{FF2B5EF4-FFF2-40B4-BE49-F238E27FC236}">
                    <a16:creationId xmlns:a16="http://schemas.microsoft.com/office/drawing/2014/main" id="{0E4871AB-D0F0-0B33-25D6-0D435546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2780"/>
                <a:ext cx="6512169" cy="4351338"/>
              </a:xfrm>
              <a:blipFill>
                <a:blip r:embed="rId4"/>
                <a:stretch>
                  <a:fillRect l="-1559" t="-3779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DC3D10B2-7924-E848-A3FA-E995786E2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9" y="1233121"/>
            <a:ext cx="4879730" cy="43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FA1DA-B562-A548-B826-DF712997BB4B}"/>
              </a:ext>
            </a:extLst>
          </p:cNvPr>
          <p:cNvSpPr txBox="1"/>
          <p:nvPr/>
        </p:nvSpPr>
        <p:spPr>
          <a:xfrm>
            <a:off x="7350369" y="5824537"/>
            <a:ext cx="434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22891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828A0-543C-C540-98E0-D5F55E0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6" name="Content Placeholder 2055">
                <a:extLst>
                  <a:ext uri="{FF2B5EF4-FFF2-40B4-BE49-F238E27FC236}">
                    <a16:creationId xmlns:a16="http://schemas.microsoft.com/office/drawing/2014/main" id="{0E4871AB-D0F0-0B33-25D6-0D4355466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764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dataset used for the present study were obtained using NASA/JPL’s Small Body Database Query search tool at </a:t>
                </a: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4"/>
                  </a:rPr>
                  <a:t>https://ssd.jpl.nasa.gov/tools/sbdb_query.html</a:t>
                </a: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are a total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1,171,606 entries in the dataset.</a:t>
                </a:r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Parameters used: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Semimajor axis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Eccentricity</a:t>
                </a:r>
              </a:p>
              <a:p>
                <a:pPr lvl="1"/>
                <a:r>
                  <a: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Inclination</a:t>
                </a:r>
              </a:p>
              <a:p>
                <a:pPr marL="800100" lvl="1" indent="-342900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Magnitude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Albedo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to calculate diameter if size data not provided.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Diameter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Rotational period</a:t>
                </a:r>
              </a:p>
            </p:txBody>
          </p:sp>
        </mc:Choice>
        <mc:Fallback xmlns="">
          <p:sp>
            <p:nvSpPr>
              <p:cNvPr id="2056" name="Content Placeholder 2055">
                <a:extLst>
                  <a:ext uri="{FF2B5EF4-FFF2-40B4-BE49-F238E27FC236}">
                    <a16:creationId xmlns:a16="http://schemas.microsoft.com/office/drawing/2014/main" id="{0E4871AB-D0F0-0B33-25D6-0D4355466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764"/>
                <a:ext cx="10515600" cy="4351338"/>
              </a:xfrm>
              <a:blipFill>
                <a:blip r:embed="rId5"/>
                <a:stretch>
                  <a:fillRect l="-6393" t="-3488" b="-39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57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049A2F-F934-6148-B276-546BF8D856F4}"/>
              </a:ext>
            </a:extLst>
          </p:cNvPr>
          <p:cNvSpPr/>
          <p:nvPr/>
        </p:nvSpPr>
        <p:spPr>
          <a:xfrm>
            <a:off x="2872151" y="158323"/>
            <a:ext cx="8589748" cy="31546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F0EA72-17B0-8C4B-9BF0-1A15FA2A59E2}"/>
              </a:ext>
            </a:extLst>
          </p:cNvPr>
          <p:cNvSpPr/>
          <p:nvPr/>
        </p:nvSpPr>
        <p:spPr>
          <a:xfrm>
            <a:off x="2872149" y="3508161"/>
            <a:ext cx="9214339" cy="31546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1B49A-8C2D-7C4E-8DBB-74D26C380E8F}"/>
              </a:ext>
            </a:extLst>
          </p:cNvPr>
          <p:cNvSpPr txBox="1"/>
          <p:nvPr/>
        </p:nvSpPr>
        <p:spPr>
          <a:xfrm>
            <a:off x="105511" y="158323"/>
            <a:ext cx="266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EDE822-A357-3D4C-B385-3AE3AD8F5B6A}"/>
              </a:ext>
            </a:extLst>
          </p:cNvPr>
          <p:cNvSpPr txBox="1"/>
          <p:nvPr/>
        </p:nvSpPr>
        <p:spPr>
          <a:xfrm>
            <a:off x="0" y="1028132"/>
            <a:ext cx="29542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showing the number of asteroids with respect to distance from the Sun.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Kirkwood Gaps.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690B4-643B-A144-BA4A-43B5036DE567}"/>
              </a:ext>
            </a:extLst>
          </p:cNvPr>
          <p:cNvSpPr txBox="1"/>
          <p:nvPr/>
        </p:nvSpPr>
        <p:spPr>
          <a:xfrm>
            <a:off x="0" y="4199112"/>
            <a:ext cx="28859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of orbital inclination with respect to distance from the Sun.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Asteroid “families.”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2826AEAC-BA20-8745-8A7D-2F634C10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22" y="3447372"/>
            <a:ext cx="10908827" cy="3272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ED2171-08C8-9544-9ACB-C9CCED6594BA}"/>
              </a:ext>
            </a:extLst>
          </p:cNvPr>
          <p:cNvSpPr txBox="1"/>
          <p:nvPr/>
        </p:nvSpPr>
        <p:spPr>
          <a:xfrm>
            <a:off x="1722474" y="-12014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A92DD80-E644-8847-A6C8-D02A7B97B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600" y="222682"/>
            <a:ext cx="10086528" cy="3025959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E934CF23-1164-6146-A0A7-F55CF2B2C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600" y="222682"/>
            <a:ext cx="10080144" cy="30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1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D139BEC-0F7F-7740-A72F-0802E7A47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4828A0-543C-C540-98E0-D5F55E0A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62102-7E4D-A640-8F5A-0137F3DCBB87}"/>
              </a:ext>
            </a:extLst>
          </p:cNvPr>
          <p:cNvSpPr/>
          <p:nvPr/>
        </p:nvSpPr>
        <p:spPr>
          <a:xfrm>
            <a:off x="1488830" y="1398588"/>
            <a:ext cx="9214339" cy="3154679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F97EE-8A32-1149-BCD5-2F9B61DF4B12}"/>
              </a:ext>
            </a:extLst>
          </p:cNvPr>
          <p:cNvSpPr txBox="1"/>
          <p:nvPr/>
        </p:nvSpPr>
        <p:spPr>
          <a:xfrm>
            <a:off x="838200" y="490220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Eccentricity refers to elongation of orbits.</a:t>
            </a:r>
          </a:p>
        </p:txBody>
      </p:sp>
    </p:spTree>
    <p:extLst>
      <p:ext uri="{BB962C8B-B14F-4D97-AF65-F5344CB8AC3E}">
        <p14:creationId xmlns:p14="http://schemas.microsoft.com/office/powerpoint/2010/main" val="509370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3574</TotalTime>
  <Words>501</Words>
  <Application>Microsoft Macintosh PowerPoint</Application>
  <PresentationFormat>Widescreen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Data Analysis of the Osculating Orbital Elements of Asteroids</vt:lpstr>
      <vt:lpstr>Introduction</vt:lpstr>
      <vt:lpstr>Research Goals</vt:lpstr>
      <vt:lpstr>Introduction (cont.)</vt:lpstr>
      <vt:lpstr>Dataset Description</vt:lpstr>
      <vt:lpstr>PowerPoint Presentation</vt:lpstr>
      <vt:lpstr>Statistical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the Osculating Orbital Elements of Asteroids</dc:title>
  <dc:creator>Jackson Copeland</dc:creator>
  <cp:lastModifiedBy>Jackson Copeland</cp:lastModifiedBy>
  <cp:revision>8</cp:revision>
  <dcterms:created xsi:type="dcterms:W3CDTF">2022-04-27T02:57:43Z</dcterms:created>
  <dcterms:modified xsi:type="dcterms:W3CDTF">2022-05-03T04:14:31Z</dcterms:modified>
</cp:coreProperties>
</file>