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13348-D28B-4C2B-88EF-82071CA11326}" v="12" dt="2021-10-15T19:36:21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9" autoAdjust="0"/>
    <p:restoredTop sz="88132" autoAdjust="0"/>
  </p:normalViewPr>
  <p:slideViewPr>
    <p:cSldViewPr snapToGrid="0">
      <p:cViewPr varScale="1">
        <p:scale>
          <a:sx n="100" d="100"/>
          <a:sy n="100" d="100"/>
        </p:scale>
        <p:origin x="12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copeland" userId="c1f67f945e5b5c42" providerId="LiveId" clId="{61313348-D28B-4C2B-88EF-82071CA11326}"/>
    <pc:docChg chg="undo custSel addSld modSld sldOrd">
      <pc:chgData name="jack copeland" userId="c1f67f945e5b5c42" providerId="LiveId" clId="{61313348-D28B-4C2B-88EF-82071CA11326}" dt="2021-10-15T19:36:32.879" v="600" actId="20577"/>
      <pc:docMkLst>
        <pc:docMk/>
      </pc:docMkLst>
      <pc:sldChg chg="addSp delSp modSp mod">
        <pc:chgData name="jack copeland" userId="c1f67f945e5b5c42" providerId="LiveId" clId="{61313348-D28B-4C2B-88EF-82071CA11326}" dt="2021-10-15T18:39:57.254" v="40" actId="1076"/>
        <pc:sldMkLst>
          <pc:docMk/>
          <pc:sldMk cId="2637618212" sldId="260"/>
        </pc:sldMkLst>
        <pc:spChg chg="mod">
          <ac:chgData name="jack copeland" userId="c1f67f945e5b5c42" providerId="LiveId" clId="{61313348-D28B-4C2B-88EF-82071CA11326}" dt="2021-10-15T18:39:57.254" v="40" actId="1076"/>
          <ac:spMkLst>
            <pc:docMk/>
            <pc:sldMk cId="2637618212" sldId="260"/>
            <ac:spMk id="10" creationId="{8151ECB6-771A-41F2-9B75-F6D7485D1F36}"/>
          </ac:spMkLst>
        </pc:spChg>
        <pc:spChg chg="mod">
          <ac:chgData name="jack copeland" userId="c1f67f945e5b5c42" providerId="LiveId" clId="{61313348-D28B-4C2B-88EF-82071CA11326}" dt="2021-10-15T18:38:18.084" v="16" actId="1035"/>
          <ac:spMkLst>
            <pc:docMk/>
            <pc:sldMk cId="2637618212" sldId="260"/>
            <ac:spMk id="11" creationId="{65C2FC47-B642-4DEB-85B7-3BA4FDD484D0}"/>
          </ac:spMkLst>
        </pc:spChg>
        <pc:spChg chg="mod">
          <ac:chgData name="jack copeland" userId="c1f67f945e5b5c42" providerId="LiveId" clId="{61313348-D28B-4C2B-88EF-82071CA11326}" dt="2021-10-15T18:39:48.720" v="38" actId="1076"/>
          <ac:spMkLst>
            <pc:docMk/>
            <pc:sldMk cId="2637618212" sldId="260"/>
            <ac:spMk id="12" creationId="{DB55FAF1-051D-4CD8-9D47-0F8E762ED402}"/>
          </ac:spMkLst>
        </pc:spChg>
        <pc:picChg chg="add del mod">
          <ac:chgData name="jack copeland" userId="c1f67f945e5b5c42" providerId="LiveId" clId="{61313348-D28B-4C2B-88EF-82071CA11326}" dt="2021-10-15T18:38:14.630" v="1" actId="478"/>
          <ac:picMkLst>
            <pc:docMk/>
            <pc:sldMk cId="2637618212" sldId="260"/>
            <ac:picMk id="13" creationId="{656ACCB7-9EA0-408E-9040-55FFEC6970E2}"/>
          </ac:picMkLst>
        </pc:picChg>
        <pc:picChg chg="add mod">
          <ac:chgData name="jack copeland" userId="c1f67f945e5b5c42" providerId="LiveId" clId="{61313348-D28B-4C2B-88EF-82071CA11326}" dt="2021-10-15T18:38:41.495" v="19" actId="1076"/>
          <ac:picMkLst>
            <pc:docMk/>
            <pc:sldMk cId="2637618212" sldId="260"/>
            <ac:picMk id="15" creationId="{BD1C0119-446E-45B1-BC44-6BFD7C1767B3}"/>
          </ac:picMkLst>
        </pc:picChg>
        <pc:picChg chg="add mod">
          <ac:chgData name="jack copeland" userId="c1f67f945e5b5c42" providerId="LiveId" clId="{61313348-D28B-4C2B-88EF-82071CA11326}" dt="2021-10-15T18:38:56.878" v="21" actId="1076"/>
          <ac:picMkLst>
            <pc:docMk/>
            <pc:sldMk cId="2637618212" sldId="260"/>
            <ac:picMk id="17" creationId="{401C06C2-BF78-4281-A59F-963C45084A34}"/>
          </ac:picMkLst>
        </pc:picChg>
        <pc:picChg chg="add mod">
          <ac:chgData name="jack copeland" userId="c1f67f945e5b5c42" providerId="LiveId" clId="{61313348-D28B-4C2B-88EF-82071CA11326}" dt="2021-10-15T18:39:14.645" v="24" actId="1076"/>
          <ac:picMkLst>
            <pc:docMk/>
            <pc:sldMk cId="2637618212" sldId="260"/>
            <ac:picMk id="19" creationId="{F41D8342-5602-4058-943C-8BF765452E6E}"/>
          </ac:picMkLst>
        </pc:picChg>
      </pc:sldChg>
      <pc:sldChg chg="add">
        <pc:chgData name="jack copeland" userId="c1f67f945e5b5c42" providerId="LiveId" clId="{61313348-D28B-4C2B-88EF-82071CA11326}" dt="2021-10-15T19:29:00.926" v="41"/>
        <pc:sldMkLst>
          <pc:docMk/>
          <pc:sldMk cId="3918163098" sldId="261"/>
        </pc:sldMkLst>
      </pc:sldChg>
      <pc:sldChg chg="addSp delSp modSp add mod ord">
        <pc:chgData name="jack copeland" userId="c1f67f945e5b5c42" providerId="LiveId" clId="{61313348-D28B-4C2B-88EF-82071CA11326}" dt="2021-10-15T19:36:08.844" v="584" actId="1076"/>
        <pc:sldMkLst>
          <pc:docMk/>
          <pc:sldMk cId="1634980106" sldId="262"/>
        </pc:sldMkLst>
        <pc:spChg chg="mod">
          <ac:chgData name="jack copeland" userId="c1f67f945e5b5c42" providerId="LiveId" clId="{61313348-D28B-4C2B-88EF-82071CA11326}" dt="2021-10-15T19:29:18.333" v="74" actId="20577"/>
          <ac:spMkLst>
            <pc:docMk/>
            <pc:sldMk cId="1634980106" sldId="262"/>
            <ac:spMk id="2" creationId="{92A9B60F-7F68-48F6-9FB9-2CF291C61653}"/>
          </ac:spMkLst>
        </pc:spChg>
        <pc:spChg chg="mod">
          <ac:chgData name="jack copeland" userId="c1f67f945e5b5c42" providerId="LiveId" clId="{61313348-D28B-4C2B-88EF-82071CA11326}" dt="2021-10-15T19:36:08.844" v="584" actId="1076"/>
          <ac:spMkLst>
            <pc:docMk/>
            <pc:sldMk cId="1634980106" sldId="262"/>
            <ac:spMk id="4" creationId="{27678693-BBE0-41E4-9C41-F551D931A2B5}"/>
          </ac:spMkLst>
        </pc:spChg>
        <pc:spChg chg="mod">
          <ac:chgData name="jack copeland" userId="c1f67f945e5b5c42" providerId="LiveId" clId="{61313348-D28B-4C2B-88EF-82071CA11326}" dt="2021-10-15T19:35:55.245" v="581" actId="1076"/>
          <ac:spMkLst>
            <pc:docMk/>
            <pc:sldMk cId="1634980106" sldId="262"/>
            <ac:spMk id="5" creationId="{3FACFDE9-4AB9-4A9F-960E-7C0140DA598C}"/>
          </ac:spMkLst>
        </pc:spChg>
        <pc:spChg chg="mod">
          <ac:chgData name="jack copeland" userId="c1f67f945e5b5c42" providerId="LiveId" clId="{61313348-D28B-4C2B-88EF-82071CA11326}" dt="2021-10-15T19:36:08.844" v="584" actId="1076"/>
          <ac:spMkLst>
            <pc:docMk/>
            <pc:sldMk cId="1634980106" sldId="262"/>
            <ac:spMk id="7" creationId="{877D3999-8A00-476F-941E-3D041924533D}"/>
          </ac:spMkLst>
        </pc:spChg>
        <pc:spChg chg="del">
          <ac:chgData name="jack copeland" userId="c1f67f945e5b5c42" providerId="LiveId" clId="{61313348-D28B-4C2B-88EF-82071CA11326}" dt="2021-10-15T19:32:08.678" v="296" actId="478"/>
          <ac:spMkLst>
            <pc:docMk/>
            <pc:sldMk cId="1634980106" sldId="262"/>
            <ac:spMk id="8" creationId="{36E3E685-553D-428E-A476-163BCED0DAC8}"/>
          </ac:spMkLst>
        </pc:spChg>
        <pc:spChg chg="del">
          <ac:chgData name="jack copeland" userId="c1f67f945e5b5c42" providerId="LiveId" clId="{61313348-D28B-4C2B-88EF-82071CA11326}" dt="2021-10-15T19:32:10.757" v="297" actId="478"/>
          <ac:spMkLst>
            <pc:docMk/>
            <pc:sldMk cId="1634980106" sldId="262"/>
            <ac:spMk id="9" creationId="{93C075AE-07AA-4E59-B183-9CC5ECD3CFD8}"/>
          </ac:spMkLst>
        </pc:spChg>
        <pc:spChg chg="mod">
          <ac:chgData name="jack copeland" userId="c1f67f945e5b5c42" providerId="LiveId" clId="{61313348-D28B-4C2B-88EF-82071CA11326}" dt="2021-10-15T19:36:08.844" v="584" actId="1076"/>
          <ac:spMkLst>
            <pc:docMk/>
            <pc:sldMk cId="1634980106" sldId="262"/>
            <ac:spMk id="10" creationId="{8151ECB6-771A-41F2-9B75-F6D7485D1F36}"/>
          </ac:spMkLst>
        </pc:spChg>
        <pc:spChg chg="del">
          <ac:chgData name="jack copeland" userId="c1f67f945e5b5c42" providerId="LiveId" clId="{61313348-D28B-4C2B-88EF-82071CA11326}" dt="2021-10-15T19:32:08.678" v="296" actId="478"/>
          <ac:spMkLst>
            <pc:docMk/>
            <pc:sldMk cId="1634980106" sldId="262"/>
            <ac:spMk id="11" creationId="{65C2FC47-B642-4DEB-85B7-3BA4FDD484D0}"/>
          </ac:spMkLst>
        </pc:spChg>
        <pc:spChg chg="del">
          <ac:chgData name="jack copeland" userId="c1f67f945e5b5c42" providerId="LiveId" clId="{61313348-D28B-4C2B-88EF-82071CA11326}" dt="2021-10-15T19:32:10.757" v="297" actId="478"/>
          <ac:spMkLst>
            <pc:docMk/>
            <pc:sldMk cId="1634980106" sldId="262"/>
            <ac:spMk id="12" creationId="{DB55FAF1-051D-4CD8-9D47-0F8E762ED402}"/>
          </ac:spMkLst>
        </pc:spChg>
        <pc:spChg chg="add mod">
          <ac:chgData name="jack copeland" userId="c1f67f945e5b5c42" providerId="LiveId" clId="{61313348-D28B-4C2B-88EF-82071CA11326}" dt="2021-10-15T19:35:55.245" v="581" actId="1076"/>
          <ac:spMkLst>
            <pc:docMk/>
            <pc:sldMk cId="1634980106" sldId="262"/>
            <ac:spMk id="16" creationId="{2C2794D9-6CC1-452C-924B-CF55D1A9E269}"/>
          </ac:spMkLst>
        </pc:spChg>
        <pc:spChg chg="add mod">
          <ac:chgData name="jack copeland" userId="c1f67f945e5b5c42" providerId="LiveId" clId="{61313348-D28B-4C2B-88EF-82071CA11326}" dt="2021-10-15T19:35:55.245" v="581" actId="1076"/>
          <ac:spMkLst>
            <pc:docMk/>
            <pc:sldMk cId="1634980106" sldId="262"/>
            <ac:spMk id="18" creationId="{9A789815-F435-4D86-8F4E-74AE43E70512}"/>
          </ac:spMkLst>
        </pc:spChg>
        <pc:spChg chg="add mod">
          <ac:chgData name="jack copeland" userId="c1f67f945e5b5c42" providerId="LiveId" clId="{61313348-D28B-4C2B-88EF-82071CA11326}" dt="2021-10-15T19:33:33.375" v="420" actId="20577"/>
          <ac:spMkLst>
            <pc:docMk/>
            <pc:sldMk cId="1634980106" sldId="262"/>
            <ac:spMk id="20" creationId="{AD1E1E39-EDBD-4F70-9A47-995DFB77DAED}"/>
          </ac:spMkLst>
        </pc:spChg>
        <pc:spChg chg="add mod">
          <ac:chgData name="jack copeland" userId="c1f67f945e5b5c42" providerId="LiveId" clId="{61313348-D28B-4C2B-88EF-82071CA11326}" dt="2021-10-15T19:34:47.895" v="577" actId="20577"/>
          <ac:spMkLst>
            <pc:docMk/>
            <pc:sldMk cId="1634980106" sldId="262"/>
            <ac:spMk id="21" creationId="{1EFBDC71-4252-491E-96B8-C1DE650265B5}"/>
          </ac:spMkLst>
        </pc:spChg>
        <pc:picChg chg="del">
          <ac:chgData name="jack copeland" userId="c1f67f945e5b5c42" providerId="LiveId" clId="{61313348-D28B-4C2B-88EF-82071CA11326}" dt="2021-10-15T19:29:40.368" v="92" actId="478"/>
          <ac:picMkLst>
            <pc:docMk/>
            <pc:sldMk cId="1634980106" sldId="262"/>
            <ac:picMk id="15" creationId="{BD1C0119-446E-45B1-BC44-6BFD7C1767B3}"/>
          </ac:picMkLst>
        </pc:picChg>
        <pc:picChg chg="del">
          <ac:chgData name="jack copeland" userId="c1f67f945e5b5c42" providerId="LiveId" clId="{61313348-D28B-4C2B-88EF-82071CA11326}" dt="2021-10-15T19:32:08.678" v="296" actId="478"/>
          <ac:picMkLst>
            <pc:docMk/>
            <pc:sldMk cId="1634980106" sldId="262"/>
            <ac:picMk id="17" creationId="{401C06C2-BF78-4281-A59F-963C45084A34}"/>
          </ac:picMkLst>
        </pc:picChg>
        <pc:picChg chg="del">
          <ac:chgData name="jack copeland" userId="c1f67f945e5b5c42" providerId="LiveId" clId="{61313348-D28B-4C2B-88EF-82071CA11326}" dt="2021-10-15T19:32:10.757" v="297" actId="478"/>
          <ac:picMkLst>
            <pc:docMk/>
            <pc:sldMk cId="1634980106" sldId="262"/>
            <ac:picMk id="19" creationId="{F41D8342-5602-4058-943C-8BF765452E6E}"/>
          </ac:picMkLst>
        </pc:picChg>
      </pc:sldChg>
      <pc:sldChg chg="delSp modSp add mod">
        <pc:chgData name="jack copeland" userId="c1f67f945e5b5c42" providerId="LiveId" clId="{61313348-D28B-4C2B-88EF-82071CA11326}" dt="2021-10-15T19:36:32.879" v="600" actId="20577"/>
        <pc:sldMkLst>
          <pc:docMk/>
          <pc:sldMk cId="3472992963" sldId="263"/>
        </pc:sldMkLst>
        <pc:spChg chg="mod">
          <ac:chgData name="jack copeland" userId="c1f67f945e5b5c42" providerId="LiveId" clId="{61313348-D28B-4C2B-88EF-82071CA11326}" dt="2021-10-15T19:36:32.879" v="600" actId="20577"/>
          <ac:spMkLst>
            <pc:docMk/>
            <pc:sldMk cId="3472992963" sldId="263"/>
            <ac:spMk id="2" creationId="{92A9B60F-7F68-48F6-9FB9-2CF291C61653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4" creationId="{27678693-BBE0-41E4-9C41-F551D931A2B5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5" creationId="{3FACFDE9-4AB9-4A9F-960E-7C0140DA598C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6" creationId="{4790EC81-6187-493A-8E26-C869A2988A4E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7" creationId="{877D3999-8A00-476F-941E-3D041924533D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10" creationId="{8151ECB6-771A-41F2-9B75-F6D7485D1F36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16" creationId="{2C2794D9-6CC1-452C-924B-CF55D1A9E269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18" creationId="{9A789815-F435-4D86-8F4E-74AE43E70512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20" creationId="{AD1E1E39-EDBD-4F70-9A47-995DFB77DAED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21" creationId="{1EFBDC71-4252-491E-96B8-C1DE650265B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/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Question/Results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/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/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Question/Results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7D33D-AD8C-43FC-8310-7175FC0AC6E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C64B7-96AE-4C1F-AFF5-ACD431C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5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9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3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38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2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1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5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0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8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7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hyperlink" Target="https://streeteasy.com/blog/data-dashboard/?agg=Total&amp;metric=Inventory&amp;type=Rentals&amp;%5b&#8230;%5d010-01-01&amp;maxDate=2021-08-01&amp;area=Flatiron,Brooklyn%20Heigh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1.nyc.gov/site/planning/planning-level/nyc-population/2020-census.pag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 skyline with the moon in the sky&#10;&#10;Description automatically generated with medium confidence">
            <a:extLst>
              <a:ext uri="{FF2B5EF4-FFF2-40B4-BE49-F238E27FC236}">
                <a16:creationId xmlns:a16="http://schemas.microsoft.com/office/drawing/2014/main" id="{D83CA2FA-C446-4171-A912-A55038838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20EFB-EDCA-46D1-B290-0B0256AF1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Covid-19 and the NYC Apartment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2E85D-0614-483A-A4FE-2C23B2B24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Jack Copeland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4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21599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82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513B-547A-4C7A-95CB-74411897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86603"/>
            <a:ext cx="10325098" cy="1450757"/>
          </a:xfrm>
        </p:spPr>
        <p:txBody>
          <a:bodyPr/>
          <a:lstStyle/>
          <a:p>
            <a:r>
              <a:rPr lang="en-US" dirty="0"/>
              <a:t>Covid-19 Pandemic in NYC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02980-1C07-45E7-A965-6A8C27F32E1E}"/>
              </a:ext>
            </a:extLst>
          </p:cNvPr>
          <p:cNvSpPr/>
          <p:nvPr/>
        </p:nvSpPr>
        <p:spPr>
          <a:xfrm>
            <a:off x="317500" y="2197100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B3465-322F-4143-A398-88BEFA7CCC4C}"/>
              </a:ext>
            </a:extLst>
          </p:cNvPr>
          <p:cNvSpPr txBox="1"/>
          <p:nvPr/>
        </p:nvSpPr>
        <p:spPr>
          <a:xfrm>
            <a:off x="577850" y="2241034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March 1</a:t>
            </a:r>
            <a:r>
              <a:rPr lang="en-US" b="1" baseline="30000" dirty="0">
                <a:solidFill>
                  <a:schemeClr val="bg1"/>
                </a:solidFill>
              </a:rPr>
              <a:t>st</a:t>
            </a:r>
            <a:r>
              <a:rPr lang="en-US" b="1" dirty="0">
                <a:solidFill>
                  <a:schemeClr val="bg1"/>
                </a:solidFill>
              </a:rPr>
              <a:t>, 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C24FD-FA00-4FAE-B1C7-DCBEAD369628}"/>
              </a:ext>
            </a:extLst>
          </p:cNvPr>
          <p:cNvSpPr txBox="1"/>
          <p:nvPr/>
        </p:nvSpPr>
        <p:spPr>
          <a:xfrm>
            <a:off x="603250" y="2657048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Covid Case in NYC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8821FD-9194-4DD9-9817-1D16AC176A70}"/>
              </a:ext>
            </a:extLst>
          </p:cNvPr>
          <p:cNvSpPr/>
          <p:nvPr/>
        </p:nvSpPr>
        <p:spPr>
          <a:xfrm>
            <a:off x="3327400" y="2197100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FC6C98-4B97-4513-9056-B6C03444C9BB}"/>
              </a:ext>
            </a:extLst>
          </p:cNvPr>
          <p:cNvSpPr txBox="1"/>
          <p:nvPr/>
        </p:nvSpPr>
        <p:spPr>
          <a:xfrm>
            <a:off x="3457575" y="2241034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March 15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, 2020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DC4F4-CEB2-4338-B60A-9B798619EEDB}"/>
              </a:ext>
            </a:extLst>
          </p:cNvPr>
          <p:cNvSpPr txBox="1"/>
          <p:nvPr/>
        </p:nvSpPr>
        <p:spPr>
          <a:xfrm>
            <a:off x="3327400" y="2657048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Schools, Bars, and Restaurants Closed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0B5C03-0969-499D-B506-1278AF476AB5}"/>
              </a:ext>
            </a:extLst>
          </p:cNvPr>
          <p:cNvSpPr/>
          <p:nvPr/>
        </p:nvSpPr>
        <p:spPr>
          <a:xfrm>
            <a:off x="6299200" y="2197100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32982-084B-43AB-9B95-645E9DFCD294}"/>
              </a:ext>
            </a:extLst>
          </p:cNvPr>
          <p:cNvSpPr txBox="1"/>
          <p:nvPr/>
        </p:nvSpPr>
        <p:spPr>
          <a:xfrm>
            <a:off x="6435725" y="2241034"/>
            <a:ext cx="198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March 27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, 2020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B9D5E-66FA-442A-9115-B1E578F4F737}"/>
              </a:ext>
            </a:extLst>
          </p:cNvPr>
          <p:cNvSpPr txBox="1"/>
          <p:nvPr/>
        </p:nvSpPr>
        <p:spPr>
          <a:xfrm>
            <a:off x="6273800" y="2625814"/>
            <a:ext cx="227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 Reaches Most Covid Cases in World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DC504D-28F7-4B30-B683-2D45663B2E05}"/>
              </a:ext>
            </a:extLst>
          </p:cNvPr>
          <p:cNvSpPr/>
          <p:nvPr/>
        </p:nvSpPr>
        <p:spPr>
          <a:xfrm>
            <a:off x="9271000" y="2197100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89D97-D7CD-473C-B373-2EFACE13AFC3}"/>
              </a:ext>
            </a:extLst>
          </p:cNvPr>
          <p:cNvSpPr txBox="1"/>
          <p:nvPr/>
        </p:nvSpPr>
        <p:spPr>
          <a:xfrm>
            <a:off x="9531350" y="2241034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Oct 15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, 2021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11D58A-A5E9-4217-ADA7-C90D2A46D74D}"/>
              </a:ext>
            </a:extLst>
          </p:cNvPr>
          <p:cNvSpPr txBox="1"/>
          <p:nvPr/>
        </p:nvSpPr>
        <p:spPr>
          <a:xfrm>
            <a:off x="9271000" y="2657048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Nearly 2.5 Million Covid Cases in NYC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34ADE7-76DF-46DF-84EF-B7D97E50D6D3}"/>
              </a:ext>
            </a:extLst>
          </p:cNvPr>
          <p:cNvCxnSpPr>
            <a:cxnSpLocks/>
          </p:cNvCxnSpPr>
          <p:nvPr/>
        </p:nvCxnSpPr>
        <p:spPr>
          <a:xfrm>
            <a:off x="2730500" y="2819400"/>
            <a:ext cx="469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50BB88-2088-4CD4-A3DA-CD2105FB2499}"/>
              </a:ext>
            </a:extLst>
          </p:cNvPr>
          <p:cNvCxnSpPr>
            <a:cxnSpLocks/>
          </p:cNvCxnSpPr>
          <p:nvPr/>
        </p:nvCxnSpPr>
        <p:spPr>
          <a:xfrm>
            <a:off x="5702300" y="2819400"/>
            <a:ext cx="469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ABBE89-3947-430E-AAD5-B884CED2BC61}"/>
              </a:ext>
            </a:extLst>
          </p:cNvPr>
          <p:cNvCxnSpPr>
            <a:cxnSpLocks/>
          </p:cNvCxnSpPr>
          <p:nvPr/>
        </p:nvCxnSpPr>
        <p:spPr>
          <a:xfrm>
            <a:off x="8674100" y="2819400"/>
            <a:ext cx="469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1A7EC8A1-FC86-42FD-BB3C-BD166869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3" y="4053840"/>
            <a:ext cx="5287454" cy="17225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80A5FBE-AB58-4A05-B897-0A7A6D22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95" y="5663442"/>
            <a:ext cx="2502105" cy="22586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7C0CC0-2CDF-4075-ADA1-1C0F91506F73}"/>
              </a:ext>
            </a:extLst>
          </p:cNvPr>
          <p:cNvCxnSpPr/>
          <p:nvPr/>
        </p:nvCxnSpPr>
        <p:spPr>
          <a:xfrm>
            <a:off x="5937250" y="3733800"/>
            <a:ext cx="0" cy="261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3B2EC3-4DB7-4978-8CB4-48CA403375AF}"/>
              </a:ext>
            </a:extLst>
          </p:cNvPr>
          <p:cNvCxnSpPr>
            <a:cxnSpLocks/>
          </p:cNvCxnSpPr>
          <p:nvPr/>
        </p:nvCxnSpPr>
        <p:spPr>
          <a:xfrm flipH="1">
            <a:off x="317501" y="3733800"/>
            <a:ext cx="11214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0117702-BAAB-4EC2-BC53-12FD31C90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550" y="4140083"/>
            <a:ext cx="5460999" cy="16942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6AA5A20-CFE8-46CA-A21E-ED0444A63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661" y="5834289"/>
            <a:ext cx="2719388" cy="20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2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58113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76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78693-BBE0-41E4-9C41-F551D931A2B5}"/>
              </a:ext>
            </a:extLst>
          </p:cNvPr>
          <p:cNvSpPr/>
          <p:nvPr/>
        </p:nvSpPr>
        <p:spPr>
          <a:xfrm>
            <a:off x="215900" y="219710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CFDE9-4AB9-4A9F-960E-7C0140DA598C}"/>
              </a:ext>
            </a:extLst>
          </p:cNvPr>
          <p:cNvSpPr/>
          <p:nvPr/>
        </p:nvSpPr>
        <p:spPr>
          <a:xfrm>
            <a:off x="4292600" y="219710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0EC81-6187-493A-8E26-C869A2988A4E}"/>
              </a:ext>
            </a:extLst>
          </p:cNvPr>
          <p:cNvSpPr/>
          <p:nvPr/>
        </p:nvSpPr>
        <p:spPr>
          <a:xfrm>
            <a:off x="8369300" y="219710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D3999-8A00-476F-941E-3D041924533D}"/>
              </a:ext>
            </a:extLst>
          </p:cNvPr>
          <p:cNvSpPr txBox="1"/>
          <p:nvPr/>
        </p:nvSpPr>
        <p:spPr>
          <a:xfrm>
            <a:off x="1644650" y="2448560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3E685-553D-428E-A476-163BCED0DAC8}"/>
              </a:ext>
            </a:extLst>
          </p:cNvPr>
          <p:cNvSpPr txBox="1"/>
          <p:nvPr/>
        </p:nvSpPr>
        <p:spPr>
          <a:xfrm>
            <a:off x="5721350" y="2448559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075AE-07AA-4E59-B183-9CC5ECD3CFD8}"/>
              </a:ext>
            </a:extLst>
          </p:cNvPr>
          <p:cNvSpPr txBox="1"/>
          <p:nvPr/>
        </p:nvSpPr>
        <p:spPr>
          <a:xfrm>
            <a:off x="9798050" y="2448559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1ECB6-771A-41F2-9B75-F6D7485D1F36}"/>
              </a:ext>
            </a:extLst>
          </p:cNvPr>
          <p:cNvSpPr txBox="1"/>
          <p:nvPr/>
        </p:nvSpPr>
        <p:spPr>
          <a:xfrm>
            <a:off x="448310" y="3345130"/>
            <a:ext cx="3030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drastically did Covid affect apartment rental rates? Have rates fully recovered?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2FC47-B642-4DEB-85B7-3BA4FDD484D0}"/>
              </a:ext>
            </a:extLst>
          </p:cNvPr>
          <p:cNvSpPr txBox="1"/>
          <p:nvPr/>
        </p:nvSpPr>
        <p:spPr>
          <a:xfrm>
            <a:off x="4536440" y="3454489"/>
            <a:ext cx="303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Which areas in New York City experienced the largest change in rates?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5FAF1-051D-4CD8-9D47-0F8E762ED402}"/>
              </a:ext>
            </a:extLst>
          </p:cNvPr>
          <p:cNvSpPr txBox="1"/>
          <p:nvPr/>
        </p:nvSpPr>
        <p:spPr>
          <a:xfrm>
            <a:off x="8702040" y="3450386"/>
            <a:ext cx="303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Can characteristics of each area predict how rates will be affected?</a:t>
            </a:r>
          </a:p>
        </p:txBody>
      </p:sp>
      <p:pic>
        <p:nvPicPr>
          <p:cNvPr id="15" name="Graphic 14" descr="Money outline">
            <a:extLst>
              <a:ext uri="{FF2B5EF4-FFF2-40B4-BE49-F238E27FC236}">
                <a16:creationId xmlns:a16="http://schemas.microsoft.com/office/drawing/2014/main" id="{BD1C0119-446E-45B1-BC44-6BFD7C17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7650" y="4813141"/>
            <a:ext cx="914400" cy="914400"/>
          </a:xfrm>
          <a:prstGeom prst="rect">
            <a:avLst/>
          </a:prstGeom>
        </p:spPr>
      </p:pic>
      <p:pic>
        <p:nvPicPr>
          <p:cNvPr id="17" name="Graphic 16" descr="City outline">
            <a:extLst>
              <a:ext uri="{FF2B5EF4-FFF2-40B4-BE49-F238E27FC236}">
                <a16:creationId xmlns:a16="http://schemas.microsoft.com/office/drawing/2014/main" id="{401C06C2-BF78-4281-A59F-963C45084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4350" y="4795424"/>
            <a:ext cx="914400" cy="914400"/>
          </a:xfrm>
          <a:prstGeom prst="rect">
            <a:avLst/>
          </a:prstGeom>
        </p:spPr>
      </p:pic>
      <p:pic>
        <p:nvPicPr>
          <p:cNvPr id="19" name="Graphic 18" descr="Future outline">
            <a:extLst>
              <a:ext uri="{FF2B5EF4-FFF2-40B4-BE49-F238E27FC236}">
                <a16:creationId xmlns:a16="http://schemas.microsoft.com/office/drawing/2014/main" id="{F41D8342-5602-4058-943C-8BF765452E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5675" y="4925789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1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16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78693-BBE0-41E4-9C41-F551D931A2B5}"/>
              </a:ext>
            </a:extLst>
          </p:cNvPr>
          <p:cNvSpPr/>
          <p:nvPr/>
        </p:nvSpPr>
        <p:spPr>
          <a:xfrm>
            <a:off x="4360862" y="219710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CFDE9-4AB9-4A9F-960E-7C0140DA598C}"/>
              </a:ext>
            </a:extLst>
          </p:cNvPr>
          <p:cNvSpPr/>
          <p:nvPr/>
        </p:nvSpPr>
        <p:spPr>
          <a:xfrm>
            <a:off x="304800" y="219710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0EC81-6187-493A-8E26-C869A2988A4E}"/>
              </a:ext>
            </a:extLst>
          </p:cNvPr>
          <p:cNvSpPr/>
          <p:nvPr/>
        </p:nvSpPr>
        <p:spPr>
          <a:xfrm>
            <a:off x="8369300" y="219710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D3999-8A00-476F-941E-3D041924533D}"/>
              </a:ext>
            </a:extLst>
          </p:cNvPr>
          <p:cNvSpPr txBox="1"/>
          <p:nvPr/>
        </p:nvSpPr>
        <p:spPr>
          <a:xfrm>
            <a:off x="4357687" y="2356008"/>
            <a:ext cx="351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Street Easy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1ECB6-771A-41F2-9B75-F6D7485D1F36}"/>
              </a:ext>
            </a:extLst>
          </p:cNvPr>
          <p:cNvSpPr txBox="1"/>
          <p:nvPr/>
        </p:nvSpPr>
        <p:spPr>
          <a:xfrm>
            <a:off x="4449762" y="3099691"/>
            <a:ext cx="3333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Median Rent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Discounted Apartments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Share of Discounted Apartments</a:t>
            </a:r>
          </a:p>
          <a:p>
            <a:r>
              <a:rPr lang="en-US" sz="1600" dirty="0"/>
              <a:t> </a:t>
            </a:r>
          </a:p>
          <a:p>
            <a:r>
              <a:rPr lang="en-US" sz="1600" b="1" dirty="0"/>
              <a:t>Timeframe: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January 2010 through present</a:t>
            </a:r>
          </a:p>
          <a:p>
            <a:endParaRPr lang="en-US" sz="1600" dirty="0"/>
          </a:p>
          <a:p>
            <a:r>
              <a:rPr lang="en-US" sz="1600" b="1" dirty="0"/>
              <a:t>Source: </a:t>
            </a:r>
            <a:r>
              <a:rPr lang="en-US" sz="1600" dirty="0">
                <a:hlinkClick r:id="rId2"/>
              </a:rPr>
              <a:t>Link Here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794D9-6CC1-452C-924B-CF55D1A9E269}"/>
              </a:ext>
            </a:extLst>
          </p:cNvPr>
          <p:cNvSpPr txBox="1"/>
          <p:nvPr/>
        </p:nvSpPr>
        <p:spPr>
          <a:xfrm>
            <a:off x="349250" y="2356008"/>
            <a:ext cx="351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NYT Covid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789815-F435-4D86-8F4E-74AE43E70512}"/>
              </a:ext>
            </a:extLst>
          </p:cNvPr>
          <p:cNvSpPr txBox="1"/>
          <p:nvPr/>
        </p:nvSpPr>
        <p:spPr>
          <a:xfrm>
            <a:off x="441325" y="3099691"/>
            <a:ext cx="3333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daily cases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7 Day avg of cases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Broken out by Borough and total NYC</a:t>
            </a:r>
          </a:p>
          <a:p>
            <a:endParaRPr lang="en-US" sz="1600" dirty="0"/>
          </a:p>
          <a:p>
            <a:r>
              <a:rPr lang="en-US" sz="1600" b="1" dirty="0"/>
              <a:t>Timeframe: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March 2020 through present</a:t>
            </a:r>
          </a:p>
          <a:p>
            <a:endParaRPr lang="en-US" sz="1600" dirty="0"/>
          </a:p>
          <a:p>
            <a:r>
              <a:rPr lang="en-US" sz="1600" b="1" dirty="0"/>
              <a:t>Source: </a:t>
            </a:r>
            <a:r>
              <a:rPr lang="en-US" sz="1600" dirty="0">
                <a:hlinkClick r:id="rId3"/>
              </a:rPr>
              <a:t>Link Here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1E1E39-EDBD-4F70-9A47-995DFB77DAED}"/>
              </a:ext>
            </a:extLst>
          </p:cNvPr>
          <p:cNvSpPr txBox="1"/>
          <p:nvPr/>
        </p:nvSpPr>
        <p:spPr>
          <a:xfrm>
            <a:off x="8369300" y="2356008"/>
            <a:ext cx="351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US Census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BDC71-4252-491E-96B8-C1DE650265B5}"/>
              </a:ext>
            </a:extLst>
          </p:cNvPr>
          <p:cNvSpPr txBox="1"/>
          <p:nvPr/>
        </p:nvSpPr>
        <p:spPr>
          <a:xfrm>
            <a:off x="8461375" y="3099691"/>
            <a:ext cx="3333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Population under 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occupied housing units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vacant housing units</a:t>
            </a:r>
          </a:p>
          <a:p>
            <a:r>
              <a:rPr lang="en-US" sz="1600" b="1" dirty="0"/>
              <a:t>Timeframe: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2020</a:t>
            </a:r>
          </a:p>
          <a:p>
            <a:endParaRPr lang="en-US" sz="1600" dirty="0"/>
          </a:p>
          <a:p>
            <a:r>
              <a:rPr lang="en-US" sz="1600" b="1" dirty="0"/>
              <a:t>Source: </a:t>
            </a:r>
            <a:r>
              <a:rPr lang="en-US" sz="1600" dirty="0">
                <a:hlinkClick r:id="rId4"/>
              </a:rPr>
              <a:t>Link Here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498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Data</a:t>
            </a:r>
          </a:p>
        </p:txBody>
      </p:sp>
    </p:spTree>
    <p:extLst>
      <p:ext uri="{BB962C8B-B14F-4D97-AF65-F5344CB8AC3E}">
        <p14:creationId xmlns:p14="http://schemas.microsoft.com/office/powerpoint/2010/main" val="34729929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6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1F394D"/>
      </a:accent1>
      <a:accent2>
        <a:srgbClr val="2C5573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228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Covid-19 and the NYC Apartment Market</vt:lpstr>
      <vt:lpstr>Outline</vt:lpstr>
      <vt:lpstr>Covid-19 Pandemic in NYC </vt:lpstr>
      <vt:lpstr>Outline</vt:lpstr>
      <vt:lpstr>Research Questions</vt:lpstr>
      <vt:lpstr>Outline</vt:lpstr>
      <vt:lpstr>Data Sources</vt:lpstr>
      <vt:lpstr>Covid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and the NYC Apartment Market</dc:title>
  <dc:creator>jack copeland</dc:creator>
  <cp:lastModifiedBy>jack copeland</cp:lastModifiedBy>
  <cp:revision>1</cp:revision>
  <dcterms:created xsi:type="dcterms:W3CDTF">2021-10-15T16:34:40Z</dcterms:created>
  <dcterms:modified xsi:type="dcterms:W3CDTF">2021-10-15T19:36:59Z</dcterms:modified>
</cp:coreProperties>
</file>