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9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91" r:id="rId21"/>
    <p:sldId id="276" r:id="rId22"/>
    <p:sldId id="275" r:id="rId23"/>
    <p:sldId id="277" r:id="rId24"/>
    <p:sldId id="278" r:id="rId25"/>
    <p:sldId id="279" r:id="rId26"/>
    <p:sldId id="280" r:id="rId27"/>
    <p:sldId id="281" r:id="rId28"/>
    <p:sldId id="282" r:id="rId29"/>
    <p:sldId id="283" r:id="rId30"/>
    <p:sldId id="284" r:id="rId31"/>
    <p:sldId id="285" r:id="rId32"/>
    <p:sldId id="286" r:id="rId33"/>
    <p:sldId id="289" r:id="rId34"/>
    <p:sldId id="290"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09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ED4FA-6C5C-4C85-836B-0AC86FEE3E59}" type="doc">
      <dgm:prSet loTypeId="urn:microsoft.com/office/officeart/2005/8/layout/equation2" loCatId="process" qsTypeId="urn:microsoft.com/office/officeart/2005/8/quickstyle/simple1" qsCatId="simple" csTypeId="urn:microsoft.com/office/officeart/2005/8/colors/accent1_2" csCatId="accent1" phldr="1"/>
      <dgm:spPr/>
    </dgm:pt>
    <dgm:pt modelId="{F39E2681-5B14-478A-83B3-3394C80B63A5}">
      <dgm:prSet phldrT="[Text]"/>
      <dgm:spPr/>
      <dgm:t>
        <a:bodyPr/>
        <a:lstStyle/>
        <a:p>
          <a:r>
            <a:rPr lang="en-US" dirty="0" smtClean="0"/>
            <a:t>Values</a:t>
          </a:r>
          <a:endParaRPr lang="en-US" dirty="0"/>
        </a:p>
      </dgm:t>
    </dgm:pt>
    <dgm:pt modelId="{71AFE17F-CAC3-4E10-9028-E819FC0E5D04}" type="parTrans" cxnId="{57A185A9-3E07-4775-A983-290EAA19A67D}">
      <dgm:prSet/>
      <dgm:spPr/>
    </dgm:pt>
    <dgm:pt modelId="{4A3D684C-E723-4D9C-81F6-69CDD3308B4D}" type="sibTrans" cxnId="{57A185A9-3E07-4775-A983-290EAA19A67D}">
      <dgm:prSet/>
      <dgm:spPr/>
      <dgm:t>
        <a:bodyPr/>
        <a:lstStyle/>
        <a:p>
          <a:endParaRPr lang="en-US"/>
        </a:p>
      </dgm:t>
    </dgm:pt>
    <dgm:pt modelId="{380E3D25-D014-4257-AC75-F94EE3DAE706}">
      <dgm:prSet phldrT="[Text]"/>
      <dgm:spPr/>
      <dgm:t>
        <a:bodyPr/>
        <a:lstStyle/>
        <a:p>
          <a:r>
            <a:rPr lang="en-US" dirty="0" smtClean="0"/>
            <a:t>Principles</a:t>
          </a:r>
          <a:endParaRPr lang="en-US" dirty="0"/>
        </a:p>
      </dgm:t>
    </dgm:pt>
    <dgm:pt modelId="{DE1FF9EC-5E17-40C8-AF43-1E76CFBDAE9D}" type="parTrans" cxnId="{D366E470-D6ED-4D59-9EE7-89693C1DD403}">
      <dgm:prSet/>
      <dgm:spPr/>
    </dgm:pt>
    <dgm:pt modelId="{020821A6-2E7E-49C3-9416-1C594B0D45E5}" type="sibTrans" cxnId="{D366E470-D6ED-4D59-9EE7-89693C1DD403}">
      <dgm:prSet/>
      <dgm:spPr/>
      <dgm:t>
        <a:bodyPr/>
        <a:lstStyle/>
        <a:p>
          <a:endParaRPr lang="en-US"/>
        </a:p>
      </dgm:t>
    </dgm:pt>
    <dgm:pt modelId="{8DA62BD7-49CB-4DDC-AF98-AFF67CDA33F0}">
      <dgm:prSet phldrT="[Text]"/>
      <dgm:spPr/>
      <dgm:t>
        <a:bodyPr/>
        <a:lstStyle/>
        <a:p>
          <a:r>
            <a:rPr lang="en-US" dirty="0" smtClean="0"/>
            <a:t>Practices</a:t>
          </a:r>
          <a:endParaRPr lang="en-US" dirty="0"/>
        </a:p>
      </dgm:t>
    </dgm:pt>
    <dgm:pt modelId="{FF5A732F-5A00-4FF9-9DBD-7EFBB223411A}" type="parTrans" cxnId="{C15A8E8B-A9C2-49C0-84A2-7B731A83A9C0}">
      <dgm:prSet/>
      <dgm:spPr/>
    </dgm:pt>
    <dgm:pt modelId="{509D9E2A-EAB9-47DA-92C9-59086ADD4B57}" type="sibTrans" cxnId="{C15A8E8B-A9C2-49C0-84A2-7B731A83A9C0}">
      <dgm:prSet/>
      <dgm:spPr/>
    </dgm:pt>
    <dgm:pt modelId="{7E128D37-3BBC-41B4-8B8F-D5EC3D7D2462}" type="pres">
      <dgm:prSet presAssocID="{4E5ED4FA-6C5C-4C85-836B-0AC86FEE3E59}" presName="Name0" presStyleCnt="0">
        <dgm:presLayoutVars>
          <dgm:dir/>
          <dgm:resizeHandles val="exact"/>
        </dgm:presLayoutVars>
      </dgm:prSet>
      <dgm:spPr/>
    </dgm:pt>
    <dgm:pt modelId="{5D6AED82-B7F6-44AF-BB85-28721B03889E}" type="pres">
      <dgm:prSet presAssocID="{4E5ED4FA-6C5C-4C85-836B-0AC86FEE3E59}" presName="vNodes" presStyleCnt="0"/>
      <dgm:spPr/>
    </dgm:pt>
    <dgm:pt modelId="{F974F13C-1DF7-4866-9561-0457747A8B79}" type="pres">
      <dgm:prSet presAssocID="{F39E2681-5B14-478A-83B3-3394C80B63A5}" presName="node" presStyleLbl="node1" presStyleIdx="0" presStyleCnt="3">
        <dgm:presLayoutVars>
          <dgm:bulletEnabled val="1"/>
        </dgm:presLayoutVars>
      </dgm:prSet>
      <dgm:spPr/>
      <dgm:t>
        <a:bodyPr/>
        <a:lstStyle/>
        <a:p>
          <a:endParaRPr lang="en-US"/>
        </a:p>
      </dgm:t>
    </dgm:pt>
    <dgm:pt modelId="{3B7F5B6A-8863-47C2-8A4F-14F30D9C85A9}" type="pres">
      <dgm:prSet presAssocID="{4A3D684C-E723-4D9C-81F6-69CDD3308B4D}" presName="spacerT" presStyleCnt="0"/>
      <dgm:spPr/>
    </dgm:pt>
    <dgm:pt modelId="{57652E1E-97A4-4FBB-98B7-746F0DFAFBDC}" type="pres">
      <dgm:prSet presAssocID="{4A3D684C-E723-4D9C-81F6-69CDD3308B4D}" presName="sibTrans" presStyleLbl="sibTrans2D1" presStyleIdx="0" presStyleCnt="2"/>
      <dgm:spPr/>
      <dgm:t>
        <a:bodyPr/>
        <a:lstStyle/>
        <a:p>
          <a:endParaRPr lang="en-US"/>
        </a:p>
      </dgm:t>
    </dgm:pt>
    <dgm:pt modelId="{D3776995-FF80-4FDA-B6C0-1EF877C784E2}" type="pres">
      <dgm:prSet presAssocID="{4A3D684C-E723-4D9C-81F6-69CDD3308B4D}" presName="spacerB" presStyleCnt="0"/>
      <dgm:spPr/>
    </dgm:pt>
    <dgm:pt modelId="{BC2612D3-5A91-4D4E-A4FC-D4C0A97643EB}" type="pres">
      <dgm:prSet presAssocID="{380E3D25-D014-4257-AC75-F94EE3DAE706}" presName="node" presStyleLbl="node1" presStyleIdx="1" presStyleCnt="3">
        <dgm:presLayoutVars>
          <dgm:bulletEnabled val="1"/>
        </dgm:presLayoutVars>
      </dgm:prSet>
      <dgm:spPr/>
      <dgm:t>
        <a:bodyPr/>
        <a:lstStyle/>
        <a:p>
          <a:endParaRPr lang="en-US"/>
        </a:p>
      </dgm:t>
    </dgm:pt>
    <dgm:pt modelId="{D77E6D5B-7E9A-4531-AA77-6036FAF63E76}" type="pres">
      <dgm:prSet presAssocID="{4E5ED4FA-6C5C-4C85-836B-0AC86FEE3E59}" presName="sibTransLast" presStyleLbl="sibTrans2D1" presStyleIdx="1" presStyleCnt="2"/>
      <dgm:spPr/>
      <dgm:t>
        <a:bodyPr/>
        <a:lstStyle/>
        <a:p>
          <a:endParaRPr lang="en-US"/>
        </a:p>
      </dgm:t>
    </dgm:pt>
    <dgm:pt modelId="{54E621D3-ABB6-4208-AB04-98FEB2B0ECE0}" type="pres">
      <dgm:prSet presAssocID="{4E5ED4FA-6C5C-4C85-836B-0AC86FEE3E59}" presName="connectorText" presStyleLbl="sibTrans2D1" presStyleIdx="1" presStyleCnt="2"/>
      <dgm:spPr/>
      <dgm:t>
        <a:bodyPr/>
        <a:lstStyle/>
        <a:p>
          <a:endParaRPr lang="en-US"/>
        </a:p>
      </dgm:t>
    </dgm:pt>
    <dgm:pt modelId="{D519C0C1-119E-4774-A3AA-BAD31617D5A1}" type="pres">
      <dgm:prSet presAssocID="{4E5ED4FA-6C5C-4C85-836B-0AC86FEE3E59}" presName="lastNode" presStyleLbl="node1" presStyleIdx="2" presStyleCnt="3">
        <dgm:presLayoutVars>
          <dgm:bulletEnabled val="1"/>
        </dgm:presLayoutVars>
      </dgm:prSet>
      <dgm:spPr/>
      <dgm:t>
        <a:bodyPr/>
        <a:lstStyle/>
        <a:p>
          <a:endParaRPr lang="en-US"/>
        </a:p>
      </dgm:t>
    </dgm:pt>
  </dgm:ptLst>
  <dgm:cxnLst>
    <dgm:cxn modelId="{7FB1889F-63AD-40F3-92DE-072C399D843C}" type="presOf" srcId="{F39E2681-5B14-478A-83B3-3394C80B63A5}" destId="{F974F13C-1DF7-4866-9561-0457747A8B79}" srcOrd="0" destOrd="0" presId="urn:microsoft.com/office/officeart/2005/8/layout/equation2"/>
    <dgm:cxn modelId="{D366E470-D6ED-4D59-9EE7-89693C1DD403}" srcId="{4E5ED4FA-6C5C-4C85-836B-0AC86FEE3E59}" destId="{380E3D25-D014-4257-AC75-F94EE3DAE706}" srcOrd="1" destOrd="0" parTransId="{DE1FF9EC-5E17-40C8-AF43-1E76CFBDAE9D}" sibTransId="{020821A6-2E7E-49C3-9416-1C594B0D45E5}"/>
    <dgm:cxn modelId="{629E6F88-D13D-4960-BC77-394C45E2D087}" type="presOf" srcId="{020821A6-2E7E-49C3-9416-1C594B0D45E5}" destId="{54E621D3-ABB6-4208-AB04-98FEB2B0ECE0}" srcOrd="1" destOrd="0" presId="urn:microsoft.com/office/officeart/2005/8/layout/equation2"/>
    <dgm:cxn modelId="{D357422D-5749-4FDE-B8A4-14520AFA0E80}" type="presOf" srcId="{4A3D684C-E723-4D9C-81F6-69CDD3308B4D}" destId="{57652E1E-97A4-4FBB-98B7-746F0DFAFBDC}" srcOrd="0" destOrd="0" presId="urn:microsoft.com/office/officeart/2005/8/layout/equation2"/>
    <dgm:cxn modelId="{F06656AC-CE41-4911-926C-F79056DF1D65}" type="presOf" srcId="{8DA62BD7-49CB-4DDC-AF98-AFF67CDA33F0}" destId="{D519C0C1-119E-4774-A3AA-BAD31617D5A1}" srcOrd="0" destOrd="0" presId="urn:microsoft.com/office/officeart/2005/8/layout/equation2"/>
    <dgm:cxn modelId="{C15A8E8B-A9C2-49C0-84A2-7B731A83A9C0}" srcId="{4E5ED4FA-6C5C-4C85-836B-0AC86FEE3E59}" destId="{8DA62BD7-49CB-4DDC-AF98-AFF67CDA33F0}" srcOrd="2" destOrd="0" parTransId="{FF5A732F-5A00-4FF9-9DBD-7EFBB223411A}" sibTransId="{509D9E2A-EAB9-47DA-92C9-59086ADD4B57}"/>
    <dgm:cxn modelId="{15A74606-2A24-4983-B9C4-19359170F61B}" type="presOf" srcId="{380E3D25-D014-4257-AC75-F94EE3DAE706}" destId="{BC2612D3-5A91-4D4E-A4FC-D4C0A97643EB}" srcOrd="0" destOrd="0" presId="urn:microsoft.com/office/officeart/2005/8/layout/equation2"/>
    <dgm:cxn modelId="{069053F2-27A8-4E3F-AB6F-BD3F9BB668A8}" type="presOf" srcId="{4E5ED4FA-6C5C-4C85-836B-0AC86FEE3E59}" destId="{7E128D37-3BBC-41B4-8B8F-D5EC3D7D2462}" srcOrd="0" destOrd="0" presId="urn:microsoft.com/office/officeart/2005/8/layout/equation2"/>
    <dgm:cxn modelId="{66136C22-DC82-4A5E-BCC6-1B6381204B7D}" type="presOf" srcId="{020821A6-2E7E-49C3-9416-1C594B0D45E5}" destId="{D77E6D5B-7E9A-4531-AA77-6036FAF63E76}" srcOrd="0" destOrd="0" presId="urn:microsoft.com/office/officeart/2005/8/layout/equation2"/>
    <dgm:cxn modelId="{57A185A9-3E07-4775-A983-290EAA19A67D}" srcId="{4E5ED4FA-6C5C-4C85-836B-0AC86FEE3E59}" destId="{F39E2681-5B14-478A-83B3-3394C80B63A5}" srcOrd="0" destOrd="0" parTransId="{71AFE17F-CAC3-4E10-9028-E819FC0E5D04}" sibTransId="{4A3D684C-E723-4D9C-81F6-69CDD3308B4D}"/>
    <dgm:cxn modelId="{340363E6-1669-4783-A76B-36B6BE0604F0}" type="presParOf" srcId="{7E128D37-3BBC-41B4-8B8F-D5EC3D7D2462}" destId="{5D6AED82-B7F6-44AF-BB85-28721B03889E}" srcOrd="0" destOrd="0" presId="urn:microsoft.com/office/officeart/2005/8/layout/equation2"/>
    <dgm:cxn modelId="{F8167930-D1F0-4D6D-866E-7C97689B30B0}" type="presParOf" srcId="{5D6AED82-B7F6-44AF-BB85-28721B03889E}" destId="{F974F13C-1DF7-4866-9561-0457747A8B79}" srcOrd="0" destOrd="0" presId="urn:microsoft.com/office/officeart/2005/8/layout/equation2"/>
    <dgm:cxn modelId="{17664060-F5DD-45A2-A71D-98104CBB4502}" type="presParOf" srcId="{5D6AED82-B7F6-44AF-BB85-28721B03889E}" destId="{3B7F5B6A-8863-47C2-8A4F-14F30D9C85A9}" srcOrd="1" destOrd="0" presId="urn:microsoft.com/office/officeart/2005/8/layout/equation2"/>
    <dgm:cxn modelId="{32D29063-E154-4143-A08E-88773ADB4252}" type="presParOf" srcId="{5D6AED82-B7F6-44AF-BB85-28721B03889E}" destId="{57652E1E-97A4-4FBB-98B7-746F0DFAFBDC}" srcOrd="2" destOrd="0" presId="urn:microsoft.com/office/officeart/2005/8/layout/equation2"/>
    <dgm:cxn modelId="{A617E17F-C3B3-446F-A693-8A6F4365951F}" type="presParOf" srcId="{5D6AED82-B7F6-44AF-BB85-28721B03889E}" destId="{D3776995-FF80-4FDA-B6C0-1EF877C784E2}" srcOrd="3" destOrd="0" presId="urn:microsoft.com/office/officeart/2005/8/layout/equation2"/>
    <dgm:cxn modelId="{FFE32154-8750-4EE9-9DE3-DD39EFDC20E3}" type="presParOf" srcId="{5D6AED82-B7F6-44AF-BB85-28721B03889E}" destId="{BC2612D3-5A91-4D4E-A4FC-D4C0A97643EB}" srcOrd="4" destOrd="0" presId="urn:microsoft.com/office/officeart/2005/8/layout/equation2"/>
    <dgm:cxn modelId="{E65E7301-4BE1-487A-B965-7E7E9FEC9C1A}" type="presParOf" srcId="{7E128D37-3BBC-41B4-8B8F-D5EC3D7D2462}" destId="{D77E6D5B-7E9A-4531-AA77-6036FAF63E76}" srcOrd="1" destOrd="0" presId="urn:microsoft.com/office/officeart/2005/8/layout/equation2"/>
    <dgm:cxn modelId="{0B218E8D-8394-475A-9467-FD3A9D9EB6D7}" type="presParOf" srcId="{D77E6D5B-7E9A-4531-AA77-6036FAF63E76}" destId="{54E621D3-ABB6-4208-AB04-98FEB2B0ECE0}" srcOrd="0" destOrd="0" presId="urn:microsoft.com/office/officeart/2005/8/layout/equation2"/>
    <dgm:cxn modelId="{8EC94AC3-4EE2-4FA2-A867-B52AEEBB3ABE}" type="presParOf" srcId="{7E128D37-3BBC-41B4-8B8F-D5EC3D7D2462}" destId="{D519C0C1-119E-4774-A3AA-BAD31617D5A1}"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74F13C-1DF7-4866-9561-0457747A8B79}">
      <dsp:nvSpPr>
        <dsp:cNvPr id="0" name=""/>
        <dsp:cNvSpPr/>
      </dsp:nvSpPr>
      <dsp:spPr>
        <a:xfrm>
          <a:off x="1236047" y="1748"/>
          <a:ext cx="1599307" cy="159930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Values</a:t>
          </a:r>
          <a:endParaRPr lang="en-US" sz="1900" kern="1200" dirty="0"/>
        </a:p>
      </dsp:txBody>
      <dsp:txXfrm>
        <a:off x="1236047" y="1748"/>
        <a:ext cx="1599307" cy="1599307"/>
      </dsp:txXfrm>
    </dsp:sp>
    <dsp:sp modelId="{57652E1E-97A4-4FBB-98B7-746F0DFAFBDC}">
      <dsp:nvSpPr>
        <dsp:cNvPr id="0" name=""/>
        <dsp:cNvSpPr/>
      </dsp:nvSpPr>
      <dsp:spPr>
        <a:xfrm>
          <a:off x="1571901" y="1730919"/>
          <a:ext cx="927598" cy="9275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571901" y="1730919"/>
        <a:ext cx="927598" cy="927598"/>
      </dsp:txXfrm>
    </dsp:sp>
    <dsp:sp modelId="{BC2612D3-5A91-4D4E-A4FC-D4C0A97643EB}">
      <dsp:nvSpPr>
        <dsp:cNvPr id="0" name=""/>
        <dsp:cNvSpPr/>
      </dsp:nvSpPr>
      <dsp:spPr>
        <a:xfrm>
          <a:off x="1236047" y="2788381"/>
          <a:ext cx="1599307" cy="159930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Principles</a:t>
          </a:r>
          <a:endParaRPr lang="en-US" sz="1900" kern="1200" dirty="0"/>
        </a:p>
      </dsp:txBody>
      <dsp:txXfrm>
        <a:off x="1236047" y="2788381"/>
        <a:ext cx="1599307" cy="1599307"/>
      </dsp:txXfrm>
    </dsp:sp>
    <dsp:sp modelId="{D77E6D5B-7E9A-4531-AA77-6036FAF63E76}">
      <dsp:nvSpPr>
        <dsp:cNvPr id="0" name=""/>
        <dsp:cNvSpPr/>
      </dsp:nvSpPr>
      <dsp:spPr>
        <a:xfrm>
          <a:off x="3075250" y="1897247"/>
          <a:ext cx="508579" cy="5949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075250" y="1897247"/>
        <a:ext cx="508579" cy="594942"/>
      </dsp:txXfrm>
    </dsp:sp>
    <dsp:sp modelId="{D519C0C1-119E-4774-A3AA-BAD31617D5A1}">
      <dsp:nvSpPr>
        <dsp:cNvPr id="0" name=""/>
        <dsp:cNvSpPr/>
      </dsp:nvSpPr>
      <dsp:spPr>
        <a:xfrm>
          <a:off x="3794938" y="595411"/>
          <a:ext cx="3198614" cy="31986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Practices</a:t>
          </a:r>
          <a:endParaRPr lang="en-US" sz="4300" kern="1200" dirty="0"/>
        </a:p>
      </dsp:txBody>
      <dsp:txXfrm>
        <a:off x="3794938" y="595411"/>
        <a:ext cx="3198614" cy="319861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18524B-FE64-495D-AD28-8D028983DEC4}" type="datetimeFigureOut">
              <a:rPr lang="en-US" smtClean="0"/>
              <a:pPr/>
              <a:t>11/5/2009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FA0FC06-185D-405C-906D-153794427D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8524B-FE64-495D-AD28-8D028983DEC4}" type="datetimeFigureOut">
              <a:rPr lang="en-US" smtClean="0"/>
              <a:pPr/>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8524B-FE64-495D-AD28-8D028983DEC4}" type="datetimeFigureOut">
              <a:rPr lang="en-US" smtClean="0"/>
              <a:pPr/>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8524B-FE64-495D-AD28-8D028983DEC4}" type="datetimeFigureOut">
              <a:rPr lang="en-US" smtClean="0"/>
              <a:pPr/>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18524B-FE64-495D-AD28-8D028983DEC4}" type="datetimeFigureOut">
              <a:rPr lang="en-US" smtClean="0"/>
              <a:pPr/>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0FC06-185D-405C-906D-153794427D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18524B-FE64-495D-AD28-8D028983DEC4}" type="datetimeFigureOut">
              <a:rPr lang="en-US" smtClean="0"/>
              <a:pPr/>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18524B-FE64-495D-AD28-8D028983DEC4}" type="datetimeFigureOut">
              <a:rPr lang="en-US" smtClean="0"/>
              <a:pPr/>
              <a:t>11/5/2009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18524B-FE64-495D-AD28-8D028983DEC4}" type="datetimeFigureOut">
              <a:rPr lang="en-US" smtClean="0"/>
              <a:pPr/>
              <a:t>11/5/2009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8524B-FE64-495D-AD28-8D028983DEC4}" type="datetimeFigureOut">
              <a:rPr lang="en-US" smtClean="0"/>
              <a:pPr/>
              <a:t>11/5/2009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18524B-FE64-495D-AD28-8D028983DEC4}" type="datetimeFigureOut">
              <a:rPr lang="en-US" smtClean="0"/>
              <a:pPr/>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0FC06-185D-405C-906D-153794427D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18524B-FE64-495D-AD28-8D028983DEC4}" type="datetimeFigureOut">
              <a:rPr lang="en-US" smtClean="0"/>
              <a:pPr/>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FA0FC06-185D-405C-906D-153794427D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18524B-FE64-495D-AD28-8D028983DEC4}" type="datetimeFigureOut">
              <a:rPr lang="en-US" smtClean="0"/>
              <a:pPr/>
              <a:t>11/5/2009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A0FC06-185D-405C-906D-153794427D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Refacto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gilemanifesto.org/principles.html" TargetMode="External"/><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 Id="rId4" Type="http://schemas.openxmlformats.org/officeDocument/2006/relationships/hyperlink" Target="http://en.wikipedia.org/wiki/Extreme_Programming_Practic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Values, Principles and Practices</a:t>
            </a:r>
            <a:endParaRPr lang="en-US" dirty="0"/>
          </a:p>
        </p:txBody>
      </p:sp>
      <p:sp>
        <p:nvSpPr>
          <p:cNvPr id="3" name="Subtitle 2"/>
          <p:cNvSpPr>
            <a:spLocks noGrp="1"/>
          </p:cNvSpPr>
          <p:nvPr>
            <p:ph type="subTitle" idx="1"/>
          </p:nvPr>
        </p:nvSpPr>
        <p:spPr/>
        <p:txBody>
          <a:bodyPr/>
          <a:lstStyle/>
          <a:p>
            <a:r>
              <a:rPr lang="en-US" dirty="0" smtClean="0"/>
              <a:t>November 5</a:t>
            </a:r>
            <a:r>
              <a:rPr lang="en-US" baseline="30000" dirty="0" smtClean="0"/>
              <a:t>th</a:t>
            </a:r>
            <a:r>
              <a:rPr lang="en-US" dirty="0" smtClean="0"/>
              <a:t>, 2009</a:t>
            </a:r>
          </a:p>
          <a:p>
            <a:r>
              <a:rPr lang="en-US" dirty="0" smtClean="0"/>
              <a:t>By Jack Crews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#4</a:t>
            </a:r>
            <a:endParaRPr lang="en-US" dirty="0"/>
          </a:p>
        </p:txBody>
      </p:sp>
      <p:sp>
        <p:nvSpPr>
          <p:cNvPr id="3" name="Content Placeholder 2"/>
          <p:cNvSpPr>
            <a:spLocks noGrp="1"/>
          </p:cNvSpPr>
          <p:nvPr>
            <p:ph idx="1"/>
          </p:nvPr>
        </p:nvSpPr>
        <p:spPr/>
        <p:txBody>
          <a:bodyPr/>
          <a:lstStyle/>
          <a:p>
            <a:r>
              <a:rPr lang="en-US" dirty="0" smtClean="0"/>
              <a:t>Business people and developers must work </a:t>
            </a:r>
            <a:br>
              <a:rPr lang="en-US" dirty="0" smtClean="0"/>
            </a:br>
            <a:r>
              <a:rPr lang="en-US" dirty="0" smtClean="0"/>
              <a:t>together daily throughout the project.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#5</a:t>
            </a:r>
            <a:endParaRPr lang="en-US" dirty="0"/>
          </a:p>
        </p:txBody>
      </p:sp>
      <p:sp>
        <p:nvSpPr>
          <p:cNvPr id="3" name="Content Placeholder 2"/>
          <p:cNvSpPr>
            <a:spLocks noGrp="1"/>
          </p:cNvSpPr>
          <p:nvPr>
            <p:ph idx="1"/>
          </p:nvPr>
        </p:nvSpPr>
        <p:spPr/>
        <p:txBody>
          <a:bodyPr/>
          <a:lstStyle/>
          <a:p>
            <a:r>
              <a:rPr lang="en-US" dirty="0" smtClean="0"/>
              <a:t>Build projects around motivated individuals. </a:t>
            </a:r>
            <a:br>
              <a:rPr lang="en-US" dirty="0" smtClean="0"/>
            </a:br>
            <a:r>
              <a:rPr lang="en-US" dirty="0" smtClean="0"/>
              <a:t>Give them the environment and support they need, </a:t>
            </a:r>
            <a:br>
              <a:rPr lang="en-US" dirty="0" smtClean="0"/>
            </a:br>
            <a:r>
              <a:rPr lang="en-US" dirty="0" smtClean="0"/>
              <a:t>and trust them to get the job done.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#6</a:t>
            </a:r>
            <a:endParaRPr lang="en-US" dirty="0"/>
          </a:p>
        </p:txBody>
      </p:sp>
      <p:sp>
        <p:nvSpPr>
          <p:cNvPr id="3" name="Content Placeholder 2"/>
          <p:cNvSpPr>
            <a:spLocks noGrp="1"/>
          </p:cNvSpPr>
          <p:nvPr>
            <p:ph idx="1"/>
          </p:nvPr>
        </p:nvSpPr>
        <p:spPr/>
        <p:txBody>
          <a:bodyPr/>
          <a:lstStyle/>
          <a:p>
            <a:r>
              <a:rPr lang="en-US" dirty="0" smtClean="0"/>
              <a:t>The most efficient and effective method of </a:t>
            </a:r>
            <a:br>
              <a:rPr lang="en-US" dirty="0" smtClean="0"/>
            </a:br>
            <a:r>
              <a:rPr lang="en-US" dirty="0" smtClean="0"/>
              <a:t>conveying information to and within a development </a:t>
            </a:r>
            <a:br>
              <a:rPr lang="en-US" dirty="0" smtClean="0"/>
            </a:br>
            <a:r>
              <a:rPr lang="en-US" dirty="0" smtClean="0"/>
              <a:t>team is face-to-face conversation.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#7</a:t>
            </a:r>
            <a:endParaRPr lang="en-US" dirty="0"/>
          </a:p>
        </p:txBody>
      </p:sp>
      <p:sp>
        <p:nvSpPr>
          <p:cNvPr id="3" name="Content Placeholder 2"/>
          <p:cNvSpPr>
            <a:spLocks noGrp="1"/>
          </p:cNvSpPr>
          <p:nvPr>
            <p:ph idx="1"/>
          </p:nvPr>
        </p:nvSpPr>
        <p:spPr/>
        <p:txBody>
          <a:bodyPr/>
          <a:lstStyle/>
          <a:p>
            <a:r>
              <a:rPr lang="en-US" dirty="0" smtClean="0"/>
              <a:t>Working software is the primary measure of progress.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#8</a:t>
            </a:r>
            <a:endParaRPr lang="en-US" dirty="0"/>
          </a:p>
        </p:txBody>
      </p:sp>
      <p:sp>
        <p:nvSpPr>
          <p:cNvPr id="3" name="Content Placeholder 2"/>
          <p:cNvSpPr>
            <a:spLocks noGrp="1"/>
          </p:cNvSpPr>
          <p:nvPr>
            <p:ph idx="1"/>
          </p:nvPr>
        </p:nvSpPr>
        <p:spPr/>
        <p:txBody>
          <a:bodyPr/>
          <a:lstStyle/>
          <a:p>
            <a:r>
              <a:rPr lang="en-US" dirty="0" smtClean="0"/>
              <a:t>Agile processes promote sustainable development. </a:t>
            </a:r>
            <a:br>
              <a:rPr lang="en-US" dirty="0" smtClean="0"/>
            </a:br>
            <a:r>
              <a:rPr lang="en-US" dirty="0" smtClean="0"/>
              <a:t>The sponsors, developers, and users should be able </a:t>
            </a:r>
            <a:br>
              <a:rPr lang="en-US" dirty="0" smtClean="0"/>
            </a:br>
            <a:r>
              <a:rPr lang="en-US" dirty="0" smtClean="0"/>
              <a:t>to maintain a constant pace indefinitely.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#9</a:t>
            </a:r>
            <a:endParaRPr lang="en-US" dirty="0"/>
          </a:p>
        </p:txBody>
      </p:sp>
      <p:sp>
        <p:nvSpPr>
          <p:cNvPr id="3" name="Content Placeholder 2"/>
          <p:cNvSpPr>
            <a:spLocks noGrp="1"/>
          </p:cNvSpPr>
          <p:nvPr>
            <p:ph idx="1"/>
          </p:nvPr>
        </p:nvSpPr>
        <p:spPr/>
        <p:txBody>
          <a:bodyPr/>
          <a:lstStyle/>
          <a:p>
            <a:r>
              <a:rPr lang="en-US" dirty="0" smtClean="0"/>
              <a:t>Continuous attention to technical excellence </a:t>
            </a:r>
            <a:br>
              <a:rPr lang="en-US" dirty="0" smtClean="0"/>
            </a:br>
            <a:r>
              <a:rPr lang="en-US" dirty="0" smtClean="0"/>
              <a:t>and good design enhances agility.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#10</a:t>
            </a:r>
            <a:endParaRPr lang="en-US" dirty="0"/>
          </a:p>
        </p:txBody>
      </p:sp>
      <p:sp>
        <p:nvSpPr>
          <p:cNvPr id="3" name="Content Placeholder 2"/>
          <p:cNvSpPr>
            <a:spLocks noGrp="1"/>
          </p:cNvSpPr>
          <p:nvPr>
            <p:ph idx="1"/>
          </p:nvPr>
        </p:nvSpPr>
        <p:spPr/>
        <p:txBody>
          <a:bodyPr/>
          <a:lstStyle/>
          <a:p>
            <a:r>
              <a:rPr lang="en-US" dirty="0" smtClean="0"/>
              <a:t>Simplicity--the art of maximizing the amount </a:t>
            </a:r>
            <a:br>
              <a:rPr lang="en-US" dirty="0" smtClean="0"/>
            </a:br>
            <a:r>
              <a:rPr lang="en-US" dirty="0" smtClean="0"/>
              <a:t>of work not done--is essential.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#11</a:t>
            </a:r>
            <a:endParaRPr lang="en-US" dirty="0"/>
          </a:p>
        </p:txBody>
      </p:sp>
      <p:sp>
        <p:nvSpPr>
          <p:cNvPr id="3" name="Content Placeholder 2"/>
          <p:cNvSpPr>
            <a:spLocks noGrp="1"/>
          </p:cNvSpPr>
          <p:nvPr>
            <p:ph idx="1"/>
          </p:nvPr>
        </p:nvSpPr>
        <p:spPr/>
        <p:txBody>
          <a:bodyPr/>
          <a:lstStyle/>
          <a:p>
            <a:r>
              <a:rPr lang="en-US" dirty="0" smtClean="0"/>
              <a:t>The best architectures, requirements, and designs </a:t>
            </a:r>
            <a:br>
              <a:rPr lang="en-US" dirty="0" smtClean="0"/>
            </a:br>
            <a:r>
              <a:rPr lang="en-US" dirty="0" smtClean="0"/>
              <a:t>emerge from self-organizing teams.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#12</a:t>
            </a:r>
            <a:endParaRPr lang="en-US" dirty="0"/>
          </a:p>
        </p:txBody>
      </p:sp>
      <p:sp>
        <p:nvSpPr>
          <p:cNvPr id="3" name="Content Placeholder 2"/>
          <p:cNvSpPr>
            <a:spLocks noGrp="1"/>
          </p:cNvSpPr>
          <p:nvPr>
            <p:ph idx="1"/>
          </p:nvPr>
        </p:nvSpPr>
        <p:spPr/>
        <p:txBody>
          <a:bodyPr/>
          <a:lstStyle/>
          <a:p>
            <a:r>
              <a:rPr lang="en-US" dirty="0" smtClean="0"/>
              <a:t>At regular intervals, the team reflects on how </a:t>
            </a:r>
            <a:br>
              <a:rPr lang="en-US" dirty="0" smtClean="0"/>
            </a:br>
            <a:r>
              <a:rPr lang="en-US" dirty="0" smtClean="0"/>
              <a:t>to become more effective, then tunes and adjusts </a:t>
            </a:r>
            <a:br>
              <a:rPr lang="en-US" dirty="0" smtClean="0"/>
            </a:br>
            <a:r>
              <a:rPr lang="en-US" dirty="0" smtClean="0"/>
              <a:t>its behavior accordingly.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eXtreme</a:t>
            </a:r>
            <a:r>
              <a:rPr lang="en-US" dirty="0" smtClean="0"/>
              <a:t> Programming (XP)</a:t>
            </a:r>
            <a:endParaRPr lang="en-US" dirty="0"/>
          </a:p>
        </p:txBody>
      </p:sp>
      <p:sp>
        <p:nvSpPr>
          <p:cNvPr id="3" name="Content Placeholder 2"/>
          <p:cNvSpPr>
            <a:spLocks noGrp="1"/>
          </p:cNvSpPr>
          <p:nvPr>
            <p:ph idx="1"/>
          </p:nvPr>
        </p:nvSpPr>
        <p:spPr/>
        <p:txBody>
          <a:bodyPr>
            <a:normAutofit lnSpcReduction="10000"/>
          </a:bodyPr>
          <a:lstStyle/>
          <a:p>
            <a:r>
              <a:rPr lang="en-US" dirty="0" smtClean="0"/>
              <a:t>“Extreme Programming is a discipline of software development based on values of simplicity, communication, feedback, and courage. It works by bringing the whole team together in the presence of simple practices, with enough feedback to enable the team to see where they are and to tune the practices to their unique situation.”</a:t>
            </a:r>
            <a:br>
              <a:rPr lang="en-US" dirty="0" smtClean="0"/>
            </a:br>
            <a:r>
              <a:rPr lang="en-US" dirty="0" smtClean="0"/>
              <a:t>-Ron Jefferies</a:t>
            </a:r>
          </a:p>
          <a:p>
            <a:r>
              <a:rPr lang="en-US" dirty="0" smtClean="0"/>
              <a:t>The following practices are found at http://en.wikipedia.org/wiki/Extreme_Programming_Practices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Agile Alliance</a:t>
            </a:r>
          </a:p>
          <a:p>
            <a:r>
              <a:rPr lang="en-US" dirty="0" smtClean="0"/>
              <a:t>Value And Principle Based Practices</a:t>
            </a:r>
          </a:p>
          <a:p>
            <a:r>
              <a:rPr lang="en-US" dirty="0" smtClean="0"/>
              <a:t>Values</a:t>
            </a:r>
          </a:p>
          <a:p>
            <a:r>
              <a:rPr lang="en-US" dirty="0" smtClean="0"/>
              <a:t>Principles</a:t>
            </a:r>
          </a:p>
          <a:p>
            <a:r>
              <a:rPr lang="en-US" dirty="0" smtClean="0"/>
              <a:t>Practices</a:t>
            </a:r>
          </a:p>
          <a:p>
            <a:r>
              <a:rPr lang="en-US" dirty="0" smtClean="0"/>
              <a:t>Q &amp; A</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Practices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Planning game</a:t>
            </a:r>
            <a:endParaRPr lang="en-US" b="1" dirty="0"/>
          </a:p>
        </p:txBody>
      </p:sp>
      <p:sp>
        <p:nvSpPr>
          <p:cNvPr id="3" name="Content Placeholder 2"/>
          <p:cNvSpPr>
            <a:spLocks noGrp="1"/>
          </p:cNvSpPr>
          <p:nvPr>
            <p:ph idx="1"/>
          </p:nvPr>
        </p:nvSpPr>
        <p:spPr/>
        <p:txBody>
          <a:bodyPr>
            <a:normAutofit/>
          </a:bodyPr>
          <a:lstStyle/>
          <a:p>
            <a:r>
              <a:rPr lang="en-US" dirty="0" smtClean="0"/>
              <a:t>The main planning process within Extreme Programming is called the planning game. The game is a meeting that occurs once per iteration, typically once a week. The planning process is divided into two parts:</a:t>
            </a:r>
          </a:p>
          <a:p>
            <a:pPr lvl="1"/>
            <a:r>
              <a:rPr lang="en-US" dirty="0" smtClean="0"/>
              <a:t>Release Planning: This is focused on determining what requirements are included in which near-term releases, and when they should be delivered. The customers and developers are both part of this. </a:t>
            </a:r>
          </a:p>
          <a:p>
            <a:pPr lvl="1"/>
            <a:r>
              <a:rPr lang="en-US" dirty="0" smtClean="0"/>
              <a:t>Iteration Planning: This plans the activities and tasks of the developers. In this process the customer is not involved.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Pair programming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All code is produced by two people programming on one task on one workstation. One programmer has control over the workstation and is thinking mostly about the coding in detail. The other programmer is more focused on the big picture, and is continually reviewing the code that is being produced by the first programmer. Programmers trade roles regularly.</a:t>
            </a:r>
          </a:p>
          <a:p>
            <a:r>
              <a:rPr lang="en-US" dirty="0" smtClean="0"/>
              <a:t>The pairs are not fixed: it's recommended that programmers try to mix as much as possible, so that everyone knows what everyone is doing, and everybody can become familiar with the whole system. This way, pair programming also can enhance team-wide communication.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Driven Development</a:t>
            </a:r>
            <a:endParaRPr lang="en-US" b="1" dirty="0"/>
          </a:p>
        </p:txBody>
      </p:sp>
      <p:sp>
        <p:nvSpPr>
          <p:cNvPr id="3" name="Content Placeholder 2"/>
          <p:cNvSpPr>
            <a:spLocks noGrp="1"/>
          </p:cNvSpPr>
          <p:nvPr>
            <p:ph idx="1"/>
          </p:nvPr>
        </p:nvSpPr>
        <p:spPr/>
        <p:txBody>
          <a:bodyPr/>
          <a:lstStyle/>
          <a:p>
            <a:r>
              <a:rPr lang="en-US" dirty="0" smtClean="0"/>
              <a:t>Unit tests are automated tests that test the functionality of pieces of the code (e.g. classes, methods). Within XP, unit tests are written before the eventual code is coded. This approach is intended to stimulate the programmer to think about conditions in which his or her code could fail. XP says that the programmer is finished with a certain piece of code when he or she cannot come up with any further condition on which the code may fail.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Whole Team</a:t>
            </a:r>
            <a:endParaRPr lang="en-US" b="1" dirty="0"/>
          </a:p>
        </p:txBody>
      </p:sp>
      <p:sp>
        <p:nvSpPr>
          <p:cNvPr id="3" name="Content Placeholder 2"/>
          <p:cNvSpPr>
            <a:spLocks noGrp="1"/>
          </p:cNvSpPr>
          <p:nvPr>
            <p:ph idx="1"/>
          </p:nvPr>
        </p:nvSpPr>
        <p:spPr/>
        <p:txBody>
          <a:bodyPr/>
          <a:lstStyle/>
          <a:p>
            <a:r>
              <a:rPr lang="en-US" dirty="0" smtClean="0"/>
              <a:t>Within XP, the "customer" is not the one who pays the bill, but the one who really uses the system. XP says that the customer should be on hand at all times and available for questions. For instance, the team developing a financial administration system should include a financial administrator.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Continuous Integration</a:t>
            </a:r>
            <a:endParaRPr lang="en-US" b="1" dirty="0"/>
          </a:p>
        </p:txBody>
      </p:sp>
      <p:sp>
        <p:nvSpPr>
          <p:cNvPr id="3" name="Content Placeholder 2"/>
          <p:cNvSpPr>
            <a:spLocks noGrp="1"/>
          </p:cNvSpPr>
          <p:nvPr>
            <p:ph idx="1"/>
          </p:nvPr>
        </p:nvSpPr>
        <p:spPr/>
        <p:txBody>
          <a:bodyPr>
            <a:normAutofit/>
          </a:bodyPr>
          <a:lstStyle/>
          <a:p>
            <a:r>
              <a:rPr lang="en-US" dirty="0" smtClean="0"/>
              <a:t>The development team should always be working on the latest version of the software. Since different team members may have versions saved locally with various changes and improvements, they should try to upload their current version to the code repository every few hours, or when a significant break presents itself. Continuous integration will avoid delays later on in the project cycle, caused by integration problems.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Improvement</a:t>
            </a:r>
            <a:endParaRPr lang="en-US" b="1" dirty="0"/>
          </a:p>
        </p:txBody>
      </p:sp>
      <p:sp>
        <p:nvSpPr>
          <p:cNvPr id="3" name="Content Placeholder 2"/>
          <p:cNvSpPr>
            <a:spLocks noGrp="1"/>
          </p:cNvSpPr>
          <p:nvPr>
            <p:ph idx="1"/>
          </p:nvPr>
        </p:nvSpPr>
        <p:spPr/>
        <p:txBody>
          <a:bodyPr>
            <a:normAutofit/>
          </a:bodyPr>
          <a:lstStyle/>
          <a:p>
            <a:r>
              <a:rPr lang="en-US" dirty="0" smtClean="0"/>
              <a:t>Because XP doctrine advocates programming only what is needed today, and implementing it as simply as possible, at times this may result in a system that is stuck. One of the symptoms is that changes in one part of the code affect lots of other parts. XP doctrine says that when this occurs, the system is telling you to </a:t>
            </a:r>
            <a:r>
              <a:rPr lang="en-US" dirty="0" err="1" smtClean="0">
                <a:hlinkClick r:id="rId2" tooltip="Refactoring"/>
              </a:rPr>
              <a:t>refactor</a:t>
            </a:r>
            <a:r>
              <a:rPr lang="en-US" dirty="0" smtClean="0"/>
              <a:t> your code by changing the architecture, making it simpler and more generic.</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Small Releases</a:t>
            </a:r>
            <a:endParaRPr lang="en-US" b="1" dirty="0"/>
          </a:p>
        </p:txBody>
      </p:sp>
      <p:sp>
        <p:nvSpPr>
          <p:cNvPr id="3" name="Content Placeholder 2"/>
          <p:cNvSpPr>
            <a:spLocks noGrp="1"/>
          </p:cNvSpPr>
          <p:nvPr>
            <p:ph idx="1"/>
          </p:nvPr>
        </p:nvSpPr>
        <p:spPr/>
        <p:txBody>
          <a:bodyPr/>
          <a:lstStyle/>
          <a:p>
            <a:r>
              <a:rPr lang="en-US" dirty="0" smtClean="0"/>
              <a:t>The delivery of the software is done via frequent releases of live functionality creating concrete value. The small releases help the customer to gain confidence in the progress of the project. This helps maintain the concept of the whole team as the customer can now come up with his suggestions on the project based on real experience.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Coding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Coding standard is an agreed upon set of rules that the entire development team agree to adhere to throughout the project. The standard specifies a consistent style and format for source code, within the chosen programming language, as well as various programming constructs and patterns that should be avoided in order to reduce the probability of defects. The coding standard may be a standard conventions specified by the language vendor (</a:t>
            </a:r>
            <a:r>
              <a:rPr lang="en-US" dirty="0" err="1" smtClean="0"/>
              <a:t>e.g</a:t>
            </a:r>
            <a:r>
              <a:rPr lang="en-US" dirty="0" smtClean="0"/>
              <a:t> The Code Conventions for the Java Programming Language, recommended by Sun), or custom defined by the development team.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Collective Code Ownership</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Code additions and changes are integrated with the baseline after a few hours, a day at most. You can't just leap from task to task. When a task is done, you wait your turn integrating, then you load your changes on top of the current baseline (resolving any conflicts), and running the tests. If you have broken any tests, you must fix them before releasing. If you can't fix them, you discard your code and start over. In the short term, when the code base is small, the system stays in very tight sync. In the long term, you never encounter integration problems, because you have dealt with them daily, even hourly, over the life of the project. Continuous integration makes collective code ownership and refactoring possible without overwhelming numbers of conflicting changes, and the end of an integration makes a natural point to switch partners.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Agile Alliance</a:t>
            </a:r>
            <a:endParaRPr lang="en-US" dirty="0"/>
          </a:p>
        </p:txBody>
      </p:sp>
      <p:sp>
        <p:nvSpPr>
          <p:cNvPr id="3" name="Content Placeholder 2"/>
          <p:cNvSpPr>
            <a:spLocks noGrp="1"/>
          </p:cNvSpPr>
          <p:nvPr>
            <p:ph idx="1"/>
          </p:nvPr>
        </p:nvSpPr>
        <p:spPr>
          <a:xfrm>
            <a:off x="457200" y="1935480"/>
            <a:ext cx="4114800" cy="4389120"/>
          </a:xfrm>
        </p:spPr>
        <p:txBody>
          <a:bodyPr/>
          <a:lstStyle/>
          <a:p>
            <a:r>
              <a:rPr lang="en-US" dirty="0" smtClean="0"/>
              <a:t>Formed in February 2001 when 17 thought leaders in software met to see if they had anything in common among the various “light” methodologies.</a:t>
            </a:r>
          </a:p>
          <a:p>
            <a:r>
              <a:rPr lang="en-US" dirty="0" smtClean="0"/>
              <a:t>They wrote the Agile Manifesto and supporting principles.</a:t>
            </a:r>
            <a:endParaRPr lang="en-US" dirty="0"/>
          </a:p>
        </p:txBody>
      </p:sp>
      <p:pic>
        <p:nvPicPr>
          <p:cNvPr id="1026" name="Picture 2" descr="C:\Documents and Settings\Administrator\Local Settings\Temporary Internet Files\Content.IE5\KSVYG6V5\MCj03110860000[1].wmf"/>
          <p:cNvPicPr>
            <a:picLocks noChangeAspect="1" noChangeArrowheads="1"/>
          </p:cNvPicPr>
          <p:nvPr/>
        </p:nvPicPr>
        <p:blipFill>
          <a:blip r:embed="rId2" cstate="print"/>
          <a:srcRect/>
          <a:stretch>
            <a:fillRect/>
          </a:stretch>
        </p:blipFill>
        <p:spPr bwMode="auto">
          <a:xfrm rot="-1080000">
            <a:off x="5556533" y="1428521"/>
            <a:ext cx="2795572" cy="2869387"/>
          </a:xfrm>
          <a:prstGeom prst="rect">
            <a:avLst/>
          </a:prstGeom>
          <a:noFill/>
        </p:spPr>
      </p:pic>
      <p:sp>
        <p:nvSpPr>
          <p:cNvPr id="5" name="TextBox 4"/>
          <p:cNvSpPr txBox="1"/>
          <p:nvPr/>
        </p:nvSpPr>
        <p:spPr>
          <a:xfrm>
            <a:off x="5486400" y="4038600"/>
            <a:ext cx="471604" cy="369332"/>
          </a:xfrm>
          <a:prstGeom prst="rect">
            <a:avLst/>
          </a:prstGeom>
          <a:noFill/>
        </p:spPr>
        <p:txBody>
          <a:bodyPr wrap="none" rtlCol="0">
            <a:spAutoFit/>
          </a:bodyPr>
          <a:lstStyle/>
          <a:p>
            <a:r>
              <a:rPr lang="en-US" dirty="0" smtClean="0"/>
              <a:t>XP</a:t>
            </a:r>
            <a:endParaRPr lang="en-US" dirty="0"/>
          </a:p>
        </p:txBody>
      </p:sp>
      <p:sp>
        <p:nvSpPr>
          <p:cNvPr id="6" name="TextBox 5"/>
          <p:cNvSpPr txBox="1"/>
          <p:nvPr/>
        </p:nvSpPr>
        <p:spPr>
          <a:xfrm>
            <a:off x="6324600" y="4419600"/>
            <a:ext cx="827471" cy="369332"/>
          </a:xfrm>
          <a:prstGeom prst="rect">
            <a:avLst/>
          </a:prstGeom>
          <a:noFill/>
        </p:spPr>
        <p:txBody>
          <a:bodyPr wrap="none" rtlCol="0">
            <a:spAutoFit/>
          </a:bodyPr>
          <a:lstStyle/>
          <a:p>
            <a:r>
              <a:rPr lang="en-US" dirty="0" smtClean="0"/>
              <a:t>Scrum</a:t>
            </a:r>
            <a:endParaRPr lang="en-US" dirty="0"/>
          </a:p>
        </p:txBody>
      </p:sp>
      <p:sp>
        <p:nvSpPr>
          <p:cNvPr id="7" name="TextBox 6"/>
          <p:cNvSpPr txBox="1"/>
          <p:nvPr/>
        </p:nvSpPr>
        <p:spPr>
          <a:xfrm>
            <a:off x="6324600" y="5181600"/>
            <a:ext cx="671594" cy="369332"/>
          </a:xfrm>
          <a:prstGeom prst="rect">
            <a:avLst/>
          </a:prstGeom>
          <a:noFill/>
        </p:spPr>
        <p:txBody>
          <a:bodyPr wrap="none" rtlCol="0">
            <a:spAutoFit/>
          </a:bodyPr>
          <a:lstStyle/>
          <a:p>
            <a:r>
              <a:rPr lang="en-US" dirty="0" smtClean="0"/>
              <a:t>Lean</a:t>
            </a:r>
            <a:endParaRPr lang="en-US" dirty="0"/>
          </a:p>
        </p:txBody>
      </p:sp>
      <p:sp>
        <p:nvSpPr>
          <p:cNvPr id="8" name="TextBox 7"/>
          <p:cNvSpPr txBox="1"/>
          <p:nvPr/>
        </p:nvSpPr>
        <p:spPr>
          <a:xfrm>
            <a:off x="7391400" y="4876800"/>
            <a:ext cx="884729" cy="369332"/>
          </a:xfrm>
          <a:prstGeom prst="rect">
            <a:avLst/>
          </a:prstGeom>
          <a:noFill/>
        </p:spPr>
        <p:txBody>
          <a:bodyPr wrap="none" rtlCol="0">
            <a:spAutoFit/>
          </a:bodyPr>
          <a:lstStyle/>
          <a:p>
            <a:r>
              <a:rPr lang="en-US" dirty="0" smtClean="0"/>
              <a:t>Crystal</a:t>
            </a:r>
            <a:endParaRPr lang="en-US" dirty="0"/>
          </a:p>
        </p:txBody>
      </p:sp>
      <p:sp>
        <p:nvSpPr>
          <p:cNvPr id="9" name="TextBox 8"/>
          <p:cNvSpPr txBox="1"/>
          <p:nvPr/>
        </p:nvSpPr>
        <p:spPr>
          <a:xfrm>
            <a:off x="5105400" y="3352800"/>
            <a:ext cx="1072794" cy="369332"/>
          </a:xfrm>
          <a:prstGeom prst="rect">
            <a:avLst/>
          </a:prstGeom>
          <a:noFill/>
        </p:spPr>
        <p:txBody>
          <a:bodyPr wrap="none" rtlCol="0">
            <a:spAutoFit/>
          </a:bodyPr>
          <a:lstStyle/>
          <a:p>
            <a:r>
              <a:rPr lang="en-US" dirty="0" smtClean="0"/>
              <a:t>Adaptive</a:t>
            </a:r>
            <a:endParaRPr lang="en-US" dirty="0"/>
          </a:p>
        </p:txBody>
      </p:sp>
      <p:sp>
        <p:nvSpPr>
          <p:cNvPr id="10" name="TextBox 9"/>
          <p:cNvSpPr txBox="1"/>
          <p:nvPr/>
        </p:nvSpPr>
        <p:spPr>
          <a:xfrm>
            <a:off x="7391400" y="3962400"/>
            <a:ext cx="655949" cy="369332"/>
          </a:xfrm>
          <a:prstGeom prst="rect">
            <a:avLst/>
          </a:prstGeom>
          <a:noFill/>
        </p:spPr>
        <p:txBody>
          <a:bodyPr wrap="none" rtlCol="0">
            <a:spAutoFit/>
          </a:bodyPr>
          <a:lstStyle/>
          <a:p>
            <a:r>
              <a:rPr lang="en-US" dirty="0" smtClean="0"/>
              <a:t>FDD</a:t>
            </a:r>
            <a:endParaRPr lang="en-US" dirty="0"/>
          </a:p>
        </p:txBody>
      </p:sp>
      <p:sp>
        <p:nvSpPr>
          <p:cNvPr id="11" name="TextBox 10"/>
          <p:cNvSpPr txBox="1"/>
          <p:nvPr/>
        </p:nvSpPr>
        <p:spPr>
          <a:xfrm>
            <a:off x="7162800" y="3200400"/>
            <a:ext cx="856325" cy="369332"/>
          </a:xfrm>
          <a:prstGeom prst="rect">
            <a:avLst/>
          </a:prstGeom>
          <a:noFill/>
        </p:spPr>
        <p:txBody>
          <a:bodyPr wrap="none" rtlCol="0">
            <a:spAutoFit/>
          </a:bodyPr>
          <a:lstStyle/>
          <a:p>
            <a:r>
              <a:rPr lang="en-US" dirty="0" smtClean="0"/>
              <a:t>DSDM</a:t>
            </a:r>
            <a:endParaRPr lang="en-US" dirty="0"/>
          </a:p>
        </p:txBody>
      </p:sp>
      <p:sp>
        <p:nvSpPr>
          <p:cNvPr id="12" name="TextBox 11"/>
          <p:cNvSpPr txBox="1"/>
          <p:nvPr/>
        </p:nvSpPr>
        <p:spPr>
          <a:xfrm>
            <a:off x="5257800" y="4724400"/>
            <a:ext cx="1195392" cy="369332"/>
          </a:xfrm>
          <a:prstGeom prst="rect">
            <a:avLst/>
          </a:prstGeom>
          <a:noFill/>
        </p:spPr>
        <p:txBody>
          <a:bodyPr wrap="none" rtlCol="0">
            <a:spAutoFit/>
          </a:bodyPr>
          <a:lstStyle/>
          <a:p>
            <a:r>
              <a:rPr lang="en-US" dirty="0" smtClean="0"/>
              <a:t>Pragmatic</a:t>
            </a:r>
          </a:p>
        </p:txBody>
      </p:sp>
      <p:sp>
        <p:nvSpPr>
          <p:cNvPr id="13" name="TextBox 12"/>
          <p:cNvSpPr txBox="1"/>
          <p:nvPr/>
        </p:nvSpPr>
        <p:spPr>
          <a:xfrm>
            <a:off x="6324600" y="990600"/>
            <a:ext cx="83676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t>AGILE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Design</a:t>
            </a:r>
            <a:endParaRPr lang="en-US" b="1" dirty="0"/>
          </a:p>
        </p:txBody>
      </p:sp>
      <p:sp>
        <p:nvSpPr>
          <p:cNvPr id="3" name="Content Placeholder 2"/>
          <p:cNvSpPr>
            <a:spLocks noGrp="1"/>
          </p:cNvSpPr>
          <p:nvPr>
            <p:ph idx="1"/>
          </p:nvPr>
        </p:nvSpPr>
        <p:spPr/>
        <p:txBody>
          <a:bodyPr>
            <a:normAutofit/>
          </a:bodyPr>
          <a:lstStyle/>
          <a:p>
            <a:r>
              <a:rPr lang="en-US" dirty="0" smtClean="0"/>
              <a:t>Programmers should take a "simple is best" approach to software design. Whenever a new piece of code is written, the author should ask themselves 'is there a simpler way to introduce the same functionality?'. If the answer is yes, the simpler course should be chosen. Refactoring should also be used, to make complex code simpler.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Metaphor</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system metaphor is a story that everyone - customers, programmers, and managers - can tell about how the system works. It's a naming concept for classes and methods that should make it easy for a team member to guess the functionality of a particular class/method, from its name only. For example a library system may create </a:t>
            </a:r>
            <a:r>
              <a:rPr lang="en-US" dirty="0" err="1" smtClean="0"/>
              <a:t>loan_records</a:t>
            </a:r>
            <a:r>
              <a:rPr lang="en-US" dirty="0" smtClean="0"/>
              <a:t>(class) for borrowers(class), and if the item were to become overdue it may perform a </a:t>
            </a:r>
            <a:r>
              <a:rPr lang="en-US" dirty="0" err="1" smtClean="0"/>
              <a:t>make_overdue</a:t>
            </a:r>
            <a:r>
              <a:rPr lang="en-US" dirty="0" smtClean="0"/>
              <a:t> operation on a catalogue (class). For each class or operation the functionality is obvious to the entire team.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Pace</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The concept is that programmers or software developers should not work more than 40 hour weeks, and if there is overtime one week, that the next week should not include more overtime. Since the development cycles are short cycles of continuous integration, and full development (release) cycles are more frequent, the projects in XP do not follow the typical crunch time that other projects require (requiring overtime).</a:t>
            </a:r>
          </a:p>
          <a:p>
            <a:r>
              <a:rPr lang="en-US" dirty="0" smtClean="0"/>
              <a:t>Also, included in this concept is that people perform best and most creatively if they are rested.</a:t>
            </a:r>
          </a:p>
          <a:p>
            <a:r>
              <a:rPr lang="en-US" dirty="0" smtClean="0"/>
              <a:t>A key enabler to achieve sustainable pace is frequent code-merge and always executable &amp; test covered high quality code. The constant refactoring way of working enforces team members with fresh and alert minds. The intense collaborative way of working within the team drives a need to recharge over weekends.</a:t>
            </a:r>
          </a:p>
          <a:p>
            <a:r>
              <a:rPr lang="en-US" dirty="0" smtClean="0"/>
              <a:t>Well-tested, continuously integrated, frequently deployed code and environments also minimize the frequency of unexpected production problems and outages, and the associated after-hours nights and weekends work that is required.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r>
              <a:rPr lang="en-US" dirty="0" smtClean="0"/>
              <a:t>Once you understand the practice they can be adapted to meet the team needs.</a:t>
            </a:r>
          </a:p>
          <a:p>
            <a:r>
              <a:rPr lang="en-US" dirty="0" smtClean="0"/>
              <a:t>My experience has been that teams who follow these practices can be very productive.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http://www.agilemanifesto.org</a:t>
            </a:r>
            <a:r>
              <a:rPr lang="en-US" dirty="0" smtClean="0">
                <a:hlinkClick r:id="rId2"/>
              </a:rPr>
              <a:t>/</a:t>
            </a:r>
            <a:endParaRPr lang="en-US" dirty="0" smtClean="0"/>
          </a:p>
          <a:p>
            <a:r>
              <a:rPr lang="en-US" dirty="0" smtClean="0">
                <a:hlinkClick r:id="rId3"/>
              </a:rPr>
              <a:t>http://</a:t>
            </a:r>
            <a:r>
              <a:rPr lang="en-US" dirty="0" smtClean="0">
                <a:hlinkClick r:id="rId3"/>
              </a:rPr>
              <a:t>www.agilemanifesto.org/principles.html</a:t>
            </a:r>
            <a:endParaRPr lang="en-US" dirty="0" smtClean="0"/>
          </a:p>
          <a:p>
            <a:r>
              <a:rPr lang="en-US" dirty="0" smtClean="0">
                <a:hlinkClick r:id="rId4"/>
              </a:rPr>
              <a:t>http://</a:t>
            </a:r>
            <a:r>
              <a:rPr lang="en-US" dirty="0" smtClean="0">
                <a:hlinkClick r:id="rId4"/>
              </a:rPr>
              <a:t>en.wikipedia.org/wiki/Extreme_Programming_Practices</a:t>
            </a:r>
            <a:endParaRPr lang="en-US" dirty="0" smtClean="0"/>
          </a:p>
          <a:p>
            <a:r>
              <a:rPr lang="en-US" i="1" dirty="0" smtClean="0"/>
              <a:t>Agile Software Development </a:t>
            </a:r>
            <a:r>
              <a:rPr lang="en-US" dirty="0" smtClean="0"/>
              <a:t>by Alistair Cockburn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smtClean="0"/>
              <a:t>Manifesto</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905000"/>
            <a:ext cx="7873929" cy="4343400"/>
          </a:xfrm>
          <a:prstGeom prst="rect">
            <a:avLst/>
          </a:prstGeom>
          <a:noFill/>
          <a:ln w="9525">
            <a:noFill/>
            <a:miter lim="800000"/>
            <a:headEnd/>
            <a:tailEnd/>
          </a:ln>
        </p:spPr>
      </p:pic>
      <p:sp>
        <p:nvSpPr>
          <p:cNvPr id="6" name="TextBox 5"/>
          <p:cNvSpPr txBox="1"/>
          <p:nvPr/>
        </p:nvSpPr>
        <p:spPr>
          <a:xfrm>
            <a:off x="2743200" y="6324600"/>
            <a:ext cx="3238707" cy="369332"/>
          </a:xfrm>
          <a:prstGeom prst="rect">
            <a:avLst/>
          </a:prstGeom>
          <a:noFill/>
        </p:spPr>
        <p:txBody>
          <a:bodyPr wrap="none" rtlCol="0">
            <a:spAutoFit/>
          </a:bodyPr>
          <a:lstStyle/>
          <a:p>
            <a:r>
              <a:rPr lang="en-US" dirty="0" smtClean="0"/>
              <a:t>http://www.agilemanifesto.org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Value And Principle Based Practices</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#1</a:t>
            </a:r>
            <a:endParaRPr lang="en-US" dirty="0"/>
          </a:p>
        </p:txBody>
      </p:sp>
      <p:sp>
        <p:nvSpPr>
          <p:cNvPr id="3" name="Content Placeholder 2"/>
          <p:cNvSpPr>
            <a:spLocks noGrp="1"/>
          </p:cNvSpPr>
          <p:nvPr>
            <p:ph idx="1"/>
          </p:nvPr>
        </p:nvSpPr>
        <p:spPr/>
        <p:txBody>
          <a:bodyPr/>
          <a:lstStyle/>
          <a:p>
            <a:r>
              <a:rPr lang="en-US" dirty="0" smtClean="0"/>
              <a:t>Our highest priority is to satisfy the customer</a:t>
            </a:r>
            <a:br>
              <a:rPr lang="en-US" dirty="0" smtClean="0"/>
            </a:br>
            <a:r>
              <a:rPr lang="en-US" dirty="0" smtClean="0"/>
              <a:t>through early and continuous delivery</a:t>
            </a:r>
            <a:br>
              <a:rPr lang="en-US" dirty="0" smtClean="0"/>
            </a:br>
            <a:r>
              <a:rPr lang="en-US" dirty="0" smtClean="0"/>
              <a:t>of valuable software.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#2</a:t>
            </a:r>
            <a:endParaRPr lang="en-US" dirty="0"/>
          </a:p>
        </p:txBody>
      </p:sp>
      <p:sp>
        <p:nvSpPr>
          <p:cNvPr id="3" name="Content Placeholder 2"/>
          <p:cNvSpPr>
            <a:spLocks noGrp="1"/>
          </p:cNvSpPr>
          <p:nvPr>
            <p:ph idx="1"/>
          </p:nvPr>
        </p:nvSpPr>
        <p:spPr/>
        <p:txBody>
          <a:bodyPr/>
          <a:lstStyle/>
          <a:p>
            <a:r>
              <a:rPr lang="en-US" dirty="0" smtClean="0"/>
              <a:t>Welcome changing requirements, even late in </a:t>
            </a:r>
            <a:br>
              <a:rPr lang="en-US" dirty="0" smtClean="0"/>
            </a:br>
            <a:r>
              <a:rPr lang="en-US" dirty="0" smtClean="0"/>
              <a:t>development. Agile processes harness change for </a:t>
            </a:r>
            <a:br>
              <a:rPr lang="en-US" dirty="0" smtClean="0"/>
            </a:br>
            <a:r>
              <a:rPr lang="en-US" dirty="0" smtClean="0"/>
              <a:t>the customer's competitive advantage.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#3</a:t>
            </a:r>
            <a:endParaRPr lang="en-US" dirty="0"/>
          </a:p>
        </p:txBody>
      </p:sp>
      <p:sp>
        <p:nvSpPr>
          <p:cNvPr id="3" name="Content Placeholder 2"/>
          <p:cNvSpPr>
            <a:spLocks noGrp="1"/>
          </p:cNvSpPr>
          <p:nvPr>
            <p:ph idx="1"/>
          </p:nvPr>
        </p:nvSpPr>
        <p:spPr/>
        <p:txBody>
          <a:bodyPr/>
          <a:lstStyle/>
          <a:p>
            <a:r>
              <a:rPr lang="en-US" dirty="0" smtClean="0"/>
              <a:t>Deliver working software frequently, from a </a:t>
            </a:r>
            <a:br>
              <a:rPr lang="en-US" dirty="0" smtClean="0"/>
            </a:br>
            <a:r>
              <a:rPr lang="en-US" dirty="0" smtClean="0"/>
              <a:t>couple of weeks to a couple of months, with a </a:t>
            </a:r>
            <a:br>
              <a:rPr lang="en-US" dirty="0" smtClean="0"/>
            </a:br>
            <a:r>
              <a:rPr lang="en-US" dirty="0" smtClean="0"/>
              <a:t>preference to the shorter timescale.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356</TotalTime>
  <Words>1524</Words>
  <Application>Microsoft Office PowerPoint</Application>
  <PresentationFormat>On-screen Show (4:3)</PresentationFormat>
  <Paragraphs>96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Agile Values, Principles and Practices</vt:lpstr>
      <vt:lpstr>Agenda</vt:lpstr>
      <vt:lpstr>Agile Alliance</vt:lpstr>
      <vt:lpstr>Agile Manifesto</vt:lpstr>
      <vt:lpstr>Value And Principle Based Practices</vt:lpstr>
      <vt:lpstr>Principles</vt:lpstr>
      <vt:lpstr>Principle #1</vt:lpstr>
      <vt:lpstr>Principle #2</vt:lpstr>
      <vt:lpstr>Principle #3</vt:lpstr>
      <vt:lpstr>Principle #4</vt:lpstr>
      <vt:lpstr>Principle #5</vt:lpstr>
      <vt:lpstr>Principle #6</vt:lpstr>
      <vt:lpstr>Principle #7</vt:lpstr>
      <vt:lpstr>Principle #8</vt:lpstr>
      <vt:lpstr>Principle #9</vt:lpstr>
      <vt:lpstr>Principle #10</vt:lpstr>
      <vt:lpstr>Principle #11</vt:lpstr>
      <vt:lpstr>Principle #12</vt:lpstr>
      <vt:lpstr>eXtreme Programming (XP)</vt:lpstr>
      <vt:lpstr>XP Practices</vt:lpstr>
      <vt:lpstr>Planning game</vt:lpstr>
      <vt:lpstr>Pair programming</vt:lpstr>
      <vt:lpstr>Test Driven Development</vt:lpstr>
      <vt:lpstr>Whole Team</vt:lpstr>
      <vt:lpstr>Continuous Integration</vt:lpstr>
      <vt:lpstr>Design Improvement</vt:lpstr>
      <vt:lpstr>Small Releases</vt:lpstr>
      <vt:lpstr>Coding Standards</vt:lpstr>
      <vt:lpstr>Collective Code Ownership</vt:lpstr>
      <vt:lpstr>Simple Design</vt:lpstr>
      <vt:lpstr>System Metaphor</vt:lpstr>
      <vt:lpstr>Sustainable Pace</vt:lpstr>
      <vt:lpstr>Final Thoughts</vt:lpstr>
      <vt:lpstr>Resources</vt:lpstr>
      <vt:lpstr>Q &amp; A</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Values, Principles and Practices</dc:title>
  <dc:creator> </dc:creator>
  <cp:lastModifiedBy> </cp:lastModifiedBy>
  <cp:revision>44</cp:revision>
  <dcterms:created xsi:type="dcterms:W3CDTF">2009-11-02T18:22:46Z</dcterms:created>
  <dcterms:modified xsi:type="dcterms:W3CDTF">2009-11-05T16:24:33Z</dcterms:modified>
</cp:coreProperties>
</file>