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845D20-7B9B-4537-8983-4B971A42C3EF}"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A07692A4-7C6E-4E11-A5F3-3B9E92F06459}">
      <dgm:prSet/>
      <dgm:spPr/>
      <dgm:t>
        <a:bodyPr/>
        <a:lstStyle/>
        <a:p>
          <a:r>
            <a:rPr lang="en-GB" baseline="0"/>
            <a:t>1</a:t>
          </a:r>
          <a:r>
            <a:rPr lang="en-GB" baseline="30000"/>
            <a:t>st</a:t>
          </a:r>
          <a:r>
            <a:rPr lang="en-GB" baseline="0"/>
            <a:t> Normal Form</a:t>
          </a:r>
          <a:endParaRPr lang="en-US"/>
        </a:p>
      </dgm:t>
    </dgm:pt>
    <dgm:pt modelId="{271980FF-4FD4-40A5-8F00-5509BBE3B9E7}" type="parTrans" cxnId="{260CF2A5-BBD8-4B9B-BABD-9F22EF499B73}">
      <dgm:prSet/>
      <dgm:spPr/>
      <dgm:t>
        <a:bodyPr/>
        <a:lstStyle/>
        <a:p>
          <a:endParaRPr lang="en-US"/>
        </a:p>
      </dgm:t>
    </dgm:pt>
    <dgm:pt modelId="{BED1F26C-85CF-4CBD-AEF9-29BE44F364F7}" type="sibTrans" cxnId="{260CF2A5-BBD8-4B9B-BABD-9F22EF499B73}">
      <dgm:prSet/>
      <dgm:spPr/>
      <dgm:t>
        <a:bodyPr/>
        <a:lstStyle/>
        <a:p>
          <a:endParaRPr lang="en-US"/>
        </a:p>
      </dgm:t>
    </dgm:pt>
    <dgm:pt modelId="{575A034F-172C-4D28-9372-878DB8175EC1}">
      <dgm:prSet/>
      <dgm:spPr/>
      <dgm:t>
        <a:bodyPr/>
        <a:lstStyle/>
        <a:p>
          <a:r>
            <a:rPr lang="en-GB" i="1" baseline="0"/>
            <a:t>Made sure that there was only a single value, composite cells in each cell. For example, I made it so that payment amount and payment currency were two separate cells instead of being combined into one.</a:t>
          </a:r>
          <a:endParaRPr lang="en-US"/>
        </a:p>
      </dgm:t>
    </dgm:pt>
    <dgm:pt modelId="{FD6F4AB2-214E-451E-AD57-9591A8FB4244}" type="parTrans" cxnId="{FF599FB6-7A49-4875-82AC-44478E241062}">
      <dgm:prSet/>
      <dgm:spPr/>
      <dgm:t>
        <a:bodyPr/>
        <a:lstStyle/>
        <a:p>
          <a:endParaRPr lang="en-US"/>
        </a:p>
      </dgm:t>
    </dgm:pt>
    <dgm:pt modelId="{C8E8F876-DAD5-46B1-BA99-12261CE215B9}" type="sibTrans" cxnId="{FF599FB6-7A49-4875-82AC-44478E241062}">
      <dgm:prSet/>
      <dgm:spPr/>
      <dgm:t>
        <a:bodyPr/>
        <a:lstStyle/>
        <a:p>
          <a:endParaRPr lang="en-US"/>
        </a:p>
      </dgm:t>
    </dgm:pt>
    <dgm:pt modelId="{CE887452-829A-4597-93FB-609A1A29920F}">
      <dgm:prSet/>
      <dgm:spPr/>
      <dgm:t>
        <a:bodyPr/>
        <a:lstStyle/>
        <a:p>
          <a:r>
            <a:rPr lang="en-GB" baseline="0"/>
            <a:t>2</a:t>
          </a:r>
          <a:r>
            <a:rPr lang="en-GB" baseline="30000"/>
            <a:t>nd</a:t>
          </a:r>
          <a:r>
            <a:rPr lang="en-GB" baseline="0"/>
            <a:t> Normal Form</a:t>
          </a:r>
          <a:endParaRPr lang="en-US"/>
        </a:p>
      </dgm:t>
    </dgm:pt>
    <dgm:pt modelId="{725BAE1E-A3BD-4B70-B669-CF43202E293E}" type="parTrans" cxnId="{59612792-6D66-4967-8866-4167C6F8D178}">
      <dgm:prSet/>
      <dgm:spPr/>
      <dgm:t>
        <a:bodyPr/>
        <a:lstStyle/>
        <a:p>
          <a:endParaRPr lang="en-US"/>
        </a:p>
      </dgm:t>
    </dgm:pt>
    <dgm:pt modelId="{FE608531-7CFC-4712-9A79-83E952FA96B0}" type="sibTrans" cxnId="{59612792-6D66-4967-8866-4167C6F8D178}">
      <dgm:prSet/>
      <dgm:spPr/>
      <dgm:t>
        <a:bodyPr/>
        <a:lstStyle/>
        <a:p>
          <a:endParaRPr lang="en-US"/>
        </a:p>
      </dgm:t>
    </dgm:pt>
    <dgm:pt modelId="{C692BAFB-A563-4D23-BA5A-0158B08BBA10}">
      <dgm:prSet/>
      <dgm:spPr/>
      <dgm:t>
        <a:bodyPr/>
        <a:lstStyle/>
        <a:p>
          <a:r>
            <a:rPr lang="en-GB" i="1" baseline="0"/>
            <a:t>Then ensured I was not relying on partial dependencies between my tables I did this by splitting booking information from the customer table.</a:t>
          </a:r>
          <a:endParaRPr lang="en-US"/>
        </a:p>
      </dgm:t>
    </dgm:pt>
    <dgm:pt modelId="{54A8ADE3-F051-4021-9AE3-6CBF91812DDA}" type="parTrans" cxnId="{F2FF828F-8A52-400C-BF9B-E63F5BB30749}">
      <dgm:prSet/>
      <dgm:spPr/>
      <dgm:t>
        <a:bodyPr/>
        <a:lstStyle/>
        <a:p>
          <a:endParaRPr lang="en-US"/>
        </a:p>
      </dgm:t>
    </dgm:pt>
    <dgm:pt modelId="{5C8CBD6F-E85B-46B2-B689-0A74A417535E}" type="sibTrans" cxnId="{F2FF828F-8A52-400C-BF9B-E63F5BB30749}">
      <dgm:prSet/>
      <dgm:spPr/>
      <dgm:t>
        <a:bodyPr/>
        <a:lstStyle/>
        <a:p>
          <a:endParaRPr lang="en-US"/>
        </a:p>
      </dgm:t>
    </dgm:pt>
    <dgm:pt modelId="{8D0E5E98-4BA2-4DE5-872F-36CC8A9F4003}">
      <dgm:prSet/>
      <dgm:spPr/>
      <dgm:t>
        <a:bodyPr/>
        <a:lstStyle/>
        <a:p>
          <a:r>
            <a:rPr lang="en-GB" baseline="0"/>
            <a:t>3</a:t>
          </a:r>
          <a:r>
            <a:rPr lang="en-GB" baseline="30000"/>
            <a:t>rd</a:t>
          </a:r>
          <a:r>
            <a:rPr lang="en-GB" baseline="0"/>
            <a:t> Normal Form</a:t>
          </a:r>
          <a:endParaRPr lang="en-US"/>
        </a:p>
      </dgm:t>
    </dgm:pt>
    <dgm:pt modelId="{4B3BC59C-6460-47DD-A191-1AB90CE2F237}" type="parTrans" cxnId="{E948731A-7F5F-4283-91C6-9667CE6604DB}">
      <dgm:prSet/>
      <dgm:spPr/>
      <dgm:t>
        <a:bodyPr/>
        <a:lstStyle/>
        <a:p>
          <a:endParaRPr lang="en-US"/>
        </a:p>
      </dgm:t>
    </dgm:pt>
    <dgm:pt modelId="{82B33EB0-D663-4164-9158-36982B6B56C4}" type="sibTrans" cxnId="{E948731A-7F5F-4283-91C6-9667CE6604DB}">
      <dgm:prSet/>
      <dgm:spPr/>
      <dgm:t>
        <a:bodyPr/>
        <a:lstStyle/>
        <a:p>
          <a:endParaRPr lang="en-US"/>
        </a:p>
      </dgm:t>
    </dgm:pt>
    <dgm:pt modelId="{B0762A7C-67F1-4C4B-9B23-2A44B90A3105}">
      <dgm:prSet/>
      <dgm:spPr/>
      <dgm:t>
        <a:bodyPr/>
        <a:lstStyle/>
        <a:p>
          <a:r>
            <a:rPr lang="en-GB" i="1" baseline="0"/>
            <a:t>Finally, I removed transitive dependencies so that only the primary or composite primary key could be used to identify the rest of the fields for a particular row.</a:t>
          </a:r>
          <a:endParaRPr lang="en-US"/>
        </a:p>
      </dgm:t>
    </dgm:pt>
    <dgm:pt modelId="{A6E170A1-4F38-4477-BF24-7823EABF10C1}" type="parTrans" cxnId="{AF85A60D-A8D1-444A-96B0-F6BEB3627EB1}">
      <dgm:prSet/>
      <dgm:spPr/>
      <dgm:t>
        <a:bodyPr/>
        <a:lstStyle/>
        <a:p>
          <a:endParaRPr lang="en-US"/>
        </a:p>
      </dgm:t>
    </dgm:pt>
    <dgm:pt modelId="{02D2DCC6-8D17-44CD-B3DF-4FF0D145C11B}" type="sibTrans" cxnId="{AF85A60D-A8D1-444A-96B0-F6BEB3627EB1}">
      <dgm:prSet/>
      <dgm:spPr/>
      <dgm:t>
        <a:bodyPr/>
        <a:lstStyle/>
        <a:p>
          <a:endParaRPr lang="en-US"/>
        </a:p>
      </dgm:t>
    </dgm:pt>
    <dgm:pt modelId="{8A579AF1-661C-4195-A70E-1A96B18CAC0B}">
      <dgm:prSet/>
      <dgm:spPr/>
      <dgm:t>
        <a:bodyPr/>
        <a:lstStyle/>
        <a:p>
          <a:r>
            <a:rPr lang="en-GB" baseline="0"/>
            <a:t>Other comments</a:t>
          </a:r>
          <a:endParaRPr lang="en-US"/>
        </a:p>
      </dgm:t>
    </dgm:pt>
    <dgm:pt modelId="{539CFE95-4185-4F72-A483-B176CEE78EDF}" type="parTrans" cxnId="{526BB870-6985-4122-A4F0-37A917731F91}">
      <dgm:prSet/>
      <dgm:spPr/>
      <dgm:t>
        <a:bodyPr/>
        <a:lstStyle/>
        <a:p>
          <a:endParaRPr lang="en-US"/>
        </a:p>
      </dgm:t>
    </dgm:pt>
    <dgm:pt modelId="{F7185708-C9C0-4F9A-9512-6E4DA40CD39F}" type="sibTrans" cxnId="{526BB870-6985-4122-A4F0-37A917731F91}">
      <dgm:prSet/>
      <dgm:spPr/>
      <dgm:t>
        <a:bodyPr/>
        <a:lstStyle/>
        <a:p>
          <a:endParaRPr lang="en-US"/>
        </a:p>
      </dgm:t>
    </dgm:pt>
    <dgm:pt modelId="{9D6C8867-6F75-40FC-A93C-18D89D5C6735}">
      <dgm:prSet/>
      <dgm:spPr/>
      <dgm:t>
        <a:bodyPr/>
        <a:lstStyle/>
        <a:p>
          <a:r>
            <a:rPr lang="en-GB" i="1" baseline="0"/>
            <a:t>I added in an additional table, comments, for storing user comments, perhaps if I had longer this would be sent to an email address linked to the admin user account or if on a production scale, sent to the company’s admin staff.</a:t>
          </a:r>
          <a:endParaRPr lang="en-US"/>
        </a:p>
      </dgm:t>
    </dgm:pt>
    <dgm:pt modelId="{902ED2EC-32AB-4695-BE94-FF1AE4EBB9B3}" type="parTrans" cxnId="{F55F5B75-2162-497C-8548-9C58816C7CBE}">
      <dgm:prSet/>
      <dgm:spPr/>
      <dgm:t>
        <a:bodyPr/>
        <a:lstStyle/>
        <a:p>
          <a:endParaRPr lang="en-US"/>
        </a:p>
      </dgm:t>
    </dgm:pt>
    <dgm:pt modelId="{3FB43966-76FC-4A06-AD60-FA08CB89D6C0}" type="sibTrans" cxnId="{F55F5B75-2162-497C-8548-9C58816C7CBE}">
      <dgm:prSet/>
      <dgm:spPr/>
      <dgm:t>
        <a:bodyPr/>
        <a:lstStyle/>
        <a:p>
          <a:endParaRPr lang="en-US"/>
        </a:p>
      </dgm:t>
    </dgm:pt>
    <dgm:pt modelId="{30988E30-17E9-4C91-A897-88D46A753666}">
      <dgm:prSet/>
      <dgm:spPr/>
      <dgm:t>
        <a:bodyPr/>
        <a:lstStyle/>
        <a:p>
          <a:r>
            <a:rPr lang="en-GB" i="1" baseline="0"/>
            <a:t>I chose to store all prices as doubles instead of integers because I realised that I would not always get a round number when they were multiplied by discounts or other operations. This is true for all prices, even initial prices which are mostly round numbers.</a:t>
          </a:r>
          <a:endParaRPr lang="en-US"/>
        </a:p>
      </dgm:t>
    </dgm:pt>
    <dgm:pt modelId="{BB2A49B2-5F0C-40CD-87EB-B636E18FE5E7}" type="parTrans" cxnId="{6628DED6-D031-42FB-BC74-8044CC889788}">
      <dgm:prSet/>
      <dgm:spPr/>
      <dgm:t>
        <a:bodyPr/>
        <a:lstStyle/>
        <a:p>
          <a:endParaRPr lang="en-US"/>
        </a:p>
      </dgm:t>
    </dgm:pt>
    <dgm:pt modelId="{2817251C-871E-40C3-99DB-B9A6D3740505}" type="sibTrans" cxnId="{6628DED6-D031-42FB-BC74-8044CC889788}">
      <dgm:prSet/>
      <dgm:spPr/>
      <dgm:t>
        <a:bodyPr/>
        <a:lstStyle/>
        <a:p>
          <a:endParaRPr lang="en-US"/>
        </a:p>
      </dgm:t>
    </dgm:pt>
    <dgm:pt modelId="{3A6E9FFB-BF7C-5845-8C80-0594F78E7FEB}" type="pres">
      <dgm:prSet presAssocID="{15845D20-7B9B-4537-8983-4B971A42C3EF}" presName="Name0" presStyleCnt="0">
        <dgm:presLayoutVars>
          <dgm:dir/>
          <dgm:animLvl val="lvl"/>
          <dgm:resizeHandles val="exact"/>
        </dgm:presLayoutVars>
      </dgm:prSet>
      <dgm:spPr/>
    </dgm:pt>
    <dgm:pt modelId="{EB83262D-835F-724D-AA9F-0761994942B6}" type="pres">
      <dgm:prSet presAssocID="{A07692A4-7C6E-4E11-A5F3-3B9E92F06459}" presName="composite" presStyleCnt="0"/>
      <dgm:spPr/>
    </dgm:pt>
    <dgm:pt modelId="{FE3FDC99-C5BC-6540-95CD-BAD1C3C58DFD}" type="pres">
      <dgm:prSet presAssocID="{A07692A4-7C6E-4E11-A5F3-3B9E92F06459}" presName="parTx" presStyleLbl="alignNode1" presStyleIdx="0" presStyleCnt="4">
        <dgm:presLayoutVars>
          <dgm:chMax val="0"/>
          <dgm:chPref val="0"/>
          <dgm:bulletEnabled val="1"/>
        </dgm:presLayoutVars>
      </dgm:prSet>
      <dgm:spPr/>
    </dgm:pt>
    <dgm:pt modelId="{5B2F8032-5C45-CF40-BA9E-D14B82CEC083}" type="pres">
      <dgm:prSet presAssocID="{A07692A4-7C6E-4E11-A5F3-3B9E92F06459}" presName="desTx" presStyleLbl="alignAccFollowNode1" presStyleIdx="0" presStyleCnt="4">
        <dgm:presLayoutVars>
          <dgm:bulletEnabled val="1"/>
        </dgm:presLayoutVars>
      </dgm:prSet>
      <dgm:spPr/>
    </dgm:pt>
    <dgm:pt modelId="{2E4DBAF1-1999-1F4C-8B63-62B06B3DCFF7}" type="pres">
      <dgm:prSet presAssocID="{BED1F26C-85CF-4CBD-AEF9-29BE44F364F7}" presName="space" presStyleCnt="0"/>
      <dgm:spPr/>
    </dgm:pt>
    <dgm:pt modelId="{A74F485C-69BA-D14C-83FB-6D9C5EEF54E7}" type="pres">
      <dgm:prSet presAssocID="{CE887452-829A-4597-93FB-609A1A29920F}" presName="composite" presStyleCnt="0"/>
      <dgm:spPr/>
    </dgm:pt>
    <dgm:pt modelId="{8684856B-D927-9F42-81C7-5A542FF6A44B}" type="pres">
      <dgm:prSet presAssocID="{CE887452-829A-4597-93FB-609A1A29920F}" presName="parTx" presStyleLbl="alignNode1" presStyleIdx="1" presStyleCnt="4">
        <dgm:presLayoutVars>
          <dgm:chMax val="0"/>
          <dgm:chPref val="0"/>
          <dgm:bulletEnabled val="1"/>
        </dgm:presLayoutVars>
      </dgm:prSet>
      <dgm:spPr/>
    </dgm:pt>
    <dgm:pt modelId="{ACC5B1DB-991A-0740-BFD0-93D6EE87E861}" type="pres">
      <dgm:prSet presAssocID="{CE887452-829A-4597-93FB-609A1A29920F}" presName="desTx" presStyleLbl="alignAccFollowNode1" presStyleIdx="1" presStyleCnt="4">
        <dgm:presLayoutVars>
          <dgm:bulletEnabled val="1"/>
        </dgm:presLayoutVars>
      </dgm:prSet>
      <dgm:spPr/>
    </dgm:pt>
    <dgm:pt modelId="{4D2FB2D0-F79A-7E48-B68A-0FDAA9FF66DB}" type="pres">
      <dgm:prSet presAssocID="{FE608531-7CFC-4712-9A79-83E952FA96B0}" presName="space" presStyleCnt="0"/>
      <dgm:spPr/>
    </dgm:pt>
    <dgm:pt modelId="{DFA09353-1BD4-E140-B1AC-ACDCB2C820F9}" type="pres">
      <dgm:prSet presAssocID="{8D0E5E98-4BA2-4DE5-872F-36CC8A9F4003}" presName="composite" presStyleCnt="0"/>
      <dgm:spPr/>
    </dgm:pt>
    <dgm:pt modelId="{7D1C3775-146D-D14C-9365-06EE316B17F4}" type="pres">
      <dgm:prSet presAssocID="{8D0E5E98-4BA2-4DE5-872F-36CC8A9F4003}" presName="parTx" presStyleLbl="alignNode1" presStyleIdx="2" presStyleCnt="4">
        <dgm:presLayoutVars>
          <dgm:chMax val="0"/>
          <dgm:chPref val="0"/>
          <dgm:bulletEnabled val="1"/>
        </dgm:presLayoutVars>
      </dgm:prSet>
      <dgm:spPr/>
    </dgm:pt>
    <dgm:pt modelId="{C59177CA-83D8-864A-99EF-89E210B20FFF}" type="pres">
      <dgm:prSet presAssocID="{8D0E5E98-4BA2-4DE5-872F-36CC8A9F4003}" presName="desTx" presStyleLbl="alignAccFollowNode1" presStyleIdx="2" presStyleCnt="4">
        <dgm:presLayoutVars>
          <dgm:bulletEnabled val="1"/>
        </dgm:presLayoutVars>
      </dgm:prSet>
      <dgm:spPr/>
    </dgm:pt>
    <dgm:pt modelId="{460DC9A3-08BF-DD43-A373-179D04810045}" type="pres">
      <dgm:prSet presAssocID="{82B33EB0-D663-4164-9158-36982B6B56C4}" presName="space" presStyleCnt="0"/>
      <dgm:spPr/>
    </dgm:pt>
    <dgm:pt modelId="{12A7337C-7711-964A-9E40-5BC2B9EBC446}" type="pres">
      <dgm:prSet presAssocID="{8A579AF1-661C-4195-A70E-1A96B18CAC0B}" presName="composite" presStyleCnt="0"/>
      <dgm:spPr/>
    </dgm:pt>
    <dgm:pt modelId="{6B837089-46CC-CE47-B856-05A4B8FFB228}" type="pres">
      <dgm:prSet presAssocID="{8A579AF1-661C-4195-A70E-1A96B18CAC0B}" presName="parTx" presStyleLbl="alignNode1" presStyleIdx="3" presStyleCnt="4">
        <dgm:presLayoutVars>
          <dgm:chMax val="0"/>
          <dgm:chPref val="0"/>
          <dgm:bulletEnabled val="1"/>
        </dgm:presLayoutVars>
      </dgm:prSet>
      <dgm:spPr/>
    </dgm:pt>
    <dgm:pt modelId="{8D1F2FE8-FD66-1447-805A-CE7D20EA617F}" type="pres">
      <dgm:prSet presAssocID="{8A579AF1-661C-4195-A70E-1A96B18CAC0B}" presName="desTx" presStyleLbl="alignAccFollowNode1" presStyleIdx="3" presStyleCnt="4">
        <dgm:presLayoutVars>
          <dgm:bulletEnabled val="1"/>
        </dgm:presLayoutVars>
      </dgm:prSet>
      <dgm:spPr/>
    </dgm:pt>
  </dgm:ptLst>
  <dgm:cxnLst>
    <dgm:cxn modelId="{AF85A60D-A8D1-444A-96B0-F6BEB3627EB1}" srcId="{8D0E5E98-4BA2-4DE5-872F-36CC8A9F4003}" destId="{B0762A7C-67F1-4C4B-9B23-2A44B90A3105}" srcOrd="0" destOrd="0" parTransId="{A6E170A1-4F38-4477-BF24-7823EABF10C1}" sibTransId="{02D2DCC6-8D17-44CD-B3DF-4FF0D145C11B}"/>
    <dgm:cxn modelId="{3F7B1512-63B3-0743-A3FE-9534841011D1}" type="presOf" srcId="{A07692A4-7C6E-4E11-A5F3-3B9E92F06459}" destId="{FE3FDC99-C5BC-6540-95CD-BAD1C3C58DFD}" srcOrd="0" destOrd="0" presId="urn:microsoft.com/office/officeart/2005/8/layout/hList1"/>
    <dgm:cxn modelId="{0B627012-9208-644B-A69B-A511A3506390}" type="presOf" srcId="{575A034F-172C-4D28-9372-878DB8175EC1}" destId="{5B2F8032-5C45-CF40-BA9E-D14B82CEC083}" srcOrd="0" destOrd="0" presId="urn:microsoft.com/office/officeart/2005/8/layout/hList1"/>
    <dgm:cxn modelId="{E948731A-7F5F-4283-91C6-9667CE6604DB}" srcId="{15845D20-7B9B-4537-8983-4B971A42C3EF}" destId="{8D0E5E98-4BA2-4DE5-872F-36CC8A9F4003}" srcOrd="2" destOrd="0" parTransId="{4B3BC59C-6460-47DD-A191-1AB90CE2F237}" sibTransId="{82B33EB0-D663-4164-9158-36982B6B56C4}"/>
    <dgm:cxn modelId="{816F016B-DBE3-7F4E-8208-83BDDFD84539}" type="presOf" srcId="{8A579AF1-661C-4195-A70E-1A96B18CAC0B}" destId="{6B837089-46CC-CE47-B856-05A4B8FFB228}" srcOrd="0" destOrd="0" presId="urn:microsoft.com/office/officeart/2005/8/layout/hList1"/>
    <dgm:cxn modelId="{526BB870-6985-4122-A4F0-37A917731F91}" srcId="{15845D20-7B9B-4537-8983-4B971A42C3EF}" destId="{8A579AF1-661C-4195-A70E-1A96B18CAC0B}" srcOrd="3" destOrd="0" parTransId="{539CFE95-4185-4F72-A483-B176CEE78EDF}" sibTransId="{F7185708-C9C0-4F9A-9512-6E4DA40CD39F}"/>
    <dgm:cxn modelId="{D8FDEA73-9BD1-FC4B-A60D-C04A9BDF56A1}" type="presOf" srcId="{B0762A7C-67F1-4C4B-9B23-2A44B90A3105}" destId="{C59177CA-83D8-864A-99EF-89E210B20FFF}" srcOrd="0" destOrd="0" presId="urn:microsoft.com/office/officeart/2005/8/layout/hList1"/>
    <dgm:cxn modelId="{F55F5B75-2162-497C-8548-9C58816C7CBE}" srcId="{8A579AF1-661C-4195-A70E-1A96B18CAC0B}" destId="{9D6C8867-6F75-40FC-A93C-18D89D5C6735}" srcOrd="0" destOrd="0" parTransId="{902ED2EC-32AB-4695-BE94-FF1AE4EBB9B3}" sibTransId="{3FB43966-76FC-4A06-AD60-FA08CB89D6C0}"/>
    <dgm:cxn modelId="{1044008A-6AF9-AE4D-B840-D03BAB3CCA8D}" type="presOf" srcId="{15845D20-7B9B-4537-8983-4B971A42C3EF}" destId="{3A6E9FFB-BF7C-5845-8C80-0594F78E7FEB}" srcOrd="0" destOrd="0" presId="urn:microsoft.com/office/officeart/2005/8/layout/hList1"/>
    <dgm:cxn modelId="{F2FF828F-8A52-400C-BF9B-E63F5BB30749}" srcId="{CE887452-829A-4597-93FB-609A1A29920F}" destId="{C692BAFB-A563-4D23-BA5A-0158B08BBA10}" srcOrd="0" destOrd="0" parTransId="{54A8ADE3-F051-4021-9AE3-6CBF91812DDA}" sibTransId="{5C8CBD6F-E85B-46B2-B689-0A74A417535E}"/>
    <dgm:cxn modelId="{59612792-6D66-4967-8866-4167C6F8D178}" srcId="{15845D20-7B9B-4537-8983-4B971A42C3EF}" destId="{CE887452-829A-4597-93FB-609A1A29920F}" srcOrd="1" destOrd="0" parTransId="{725BAE1E-A3BD-4B70-B669-CF43202E293E}" sibTransId="{FE608531-7CFC-4712-9A79-83E952FA96B0}"/>
    <dgm:cxn modelId="{260CF2A5-BBD8-4B9B-BABD-9F22EF499B73}" srcId="{15845D20-7B9B-4537-8983-4B971A42C3EF}" destId="{A07692A4-7C6E-4E11-A5F3-3B9E92F06459}" srcOrd="0" destOrd="0" parTransId="{271980FF-4FD4-40A5-8F00-5509BBE3B9E7}" sibTransId="{BED1F26C-85CF-4CBD-AEF9-29BE44F364F7}"/>
    <dgm:cxn modelId="{FF599FB6-7A49-4875-82AC-44478E241062}" srcId="{A07692A4-7C6E-4E11-A5F3-3B9E92F06459}" destId="{575A034F-172C-4D28-9372-878DB8175EC1}" srcOrd="0" destOrd="0" parTransId="{FD6F4AB2-214E-451E-AD57-9591A8FB4244}" sibTransId="{C8E8F876-DAD5-46B1-BA99-12261CE215B9}"/>
    <dgm:cxn modelId="{244A56BE-56B7-D647-B089-D83661D2B3D8}" type="presOf" srcId="{C692BAFB-A563-4D23-BA5A-0158B08BBA10}" destId="{ACC5B1DB-991A-0740-BFD0-93D6EE87E861}" srcOrd="0" destOrd="0" presId="urn:microsoft.com/office/officeart/2005/8/layout/hList1"/>
    <dgm:cxn modelId="{3E4807C9-00A9-3549-8A7F-14FD36EEF139}" type="presOf" srcId="{30988E30-17E9-4C91-A897-88D46A753666}" destId="{8D1F2FE8-FD66-1447-805A-CE7D20EA617F}" srcOrd="0" destOrd="1" presId="urn:microsoft.com/office/officeart/2005/8/layout/hList1"/>
    <dgm:cxn modelId="{CAD8CED2-258B-A646-98E6-39EDBBE86B8F}" type="presOf" srcId="{8D0E5E98-4BA2-4DE5-872F-36CC8A9F4003}" destId="{7D1C3775-146D-D14C-9365-06EE316B17F4}" srcOrd="0" destOrd="0" presId="urn:microsoft.com/office/officeart/2005/8/layout/hList1"/>
    <dgm:cxn modelId="{6628DED6-D031-42FB-BC74-8044CC889788}" srcId="{8A579AF1-661C-4195-A70E-1A96B18CAC0B}" destId="{30988E30-17E9-4C91-A897-88D46A753666}" srcOrd="1" destOrd="0" parTransId="{BB2A49B2-5F0C-40CD-87EB-B636E18FE5E7}" sibTransId="{2817251C-871E-40C3-99DB-B9A6D3740505}"/>
    <dgm:cxn modelId="{1F75F4F9-BF21-3243-98EF-ADC184A8FA0B}" type="presOf" srcId="{9D6C8867-6F75-40FC-A93C-18D89D5C6735}" destId="{8D1F2FE8-FD66-1447-805A-CE7D20EA617F}" srcOrd="0" destOrd="0" presId="urn:microsoft.com/office/officeart/2005/8/layout/hList1"/>
    <dgm:cxn modelId="{6A36FCFC-5EA8-8845-AF77-332875948A12}" type="presOf" srcId="{CE887452-829A-4597-93FB-609A1A29920F}" destId="{8684856B-D927-9F42-81C7-5A542FF6A44B}" srcOrd="0" destOrd="0" presId="urn:microsoft.com/office/officeart/2005/8/layout/hList1"/>
    <dgm:cxn modelId="{77F536D7-0229-254F-971F-C227FD8A5126}" type="presParOf" srcId="{3A6E9FFB-BF7C-5845-8C80-0594F78E7FEB}" destId="{EB83262D-835F-724D-AA9F-0761994942B6}" srcOrd="0" destOrd="0" presId="urn:microsoft.com/office/officeart/2005/8/layout/hList1"/>
    <dgm:cxn modelId="{6F6D6340-585C-8642-B721-2F08B820C92B}" type="presParOf" srcId="{EB83262D-835F-724D-AA9F-0761994942B6}" destId="{FE3FDC99-C5BC-6540-95CD-BAD1C3C58DFD}" srcOrd="0" destOrd="0" presId="urn:microsoft.com/office/officeart/2005/8/layout/hList1"/>
    <dgm:cxn modelId="{F3028872-F33E-0742-9091-3D23740AA983}" type="presParOf" srcId="{EB83262D-835F-724D-AA9F-0761994942B6}" destId="{5B2F8032-5C45-CF40-BA9E-D14B82CEC083}" srcOrd="1" destOrd="0" presId="urn:microsoft.com/office/officeart/2005/8/layout/hList1"/>
    <dgm:cxn modelId="{BE8DE158-9E2B-4F47-A6D3-EDC45F7B92CC}" type="presParOf" srcId="{3A6E9FFB-BF7C-5845-8C80-0594F78E7FEB}" destId="{2E4DBAF1-1999-1F4C-8B63-62B06B3DCFF7}" srcOrd="1" destOrd="0" presId="urn:microsoft.com/office/officeart/2005/8/layout/hList1"/>
    <dgm:cxn modelId="{4BCAB02E-B54E-8B44-8CD6-F4A50E2B6156}" type="presParOf" srcId="{3A6E9FFB-BF7C-5845-8C80-0594F78E7FEB}" destId="{A74F485C-69BA-D14C-83FB-6D9C5EEF54E7}" srcOrd="2" destOrd="0" presId="urn:microsoft.com/office/officeart/2005/8/layout/hList1"/>
    <dgm:cxn modelId="{A502D4E7-441D-2042-B390-08DC59CB3400}" type="presParOf" srcId="{A74F485C-69BA-D14C-83FB-6D9C5EEF54E7}" destId="{8684856B-D927-9F42-81C7-5A542FF6A44B}" srcOrd="0" destOrd="0" presId="urn:microsoft.com/office/officeart/2005/8/layout/hList1"/>
    <dgm:cxn modelId="{07E98528-04B5-4A43-8D68-C59314328ED9}" type="presParOf" srcId="{A74F485C-69BA-D14C-83FB-6D9C5EEF54E7}" destId="{ACC5B1DB-991A-0740-BFD0-93D6EE87E861}" srcOrd="1" destOrd="0" presId="urn:microsoft.com/office/officeart/2005/8/layout/hList1"/>
    <dgm:cxn modelId="{75A27450-3FE8-4B47-BFB7-86F4DBBC175C}" type="presParOf" srcId="{3A6E9FFB-BF7C-5845-8C80-0594F78E7FEB}" destId="{4D2FB2D0-F79A-7E48-B68A-0FDAA9FF66DB}" srcOrd="3" destOrd="0" presId="urn:microsoft.com/office/officeart/2005/8/layout/hList1"/>
    <dgm:cxn modelId="{C41B5B9F-53D9-E143-85ED-D7F9AFC0EC6B}" type="presParOf" srcId="{3A6E9FFB-BF7C-5845-8C80-0594F78E7FEB}" destId="{DFA09353-1BD4-E140-B1AC-ACDCB2C820F9}" srcOrd="4" destOrd="0" presId="urn:microsoft.com/office/officeart/2005/8/layout/hList1"/>
    <dgm:cxn modelId="{22BE3D95-45BE-954D-A911-830EC5E290BE}" type="presParOf" srcId="{DFA09353-1BD4-E140-B1AC-ACDCB2C820F9}" destId="{7D1C3775-146D-D14C-9365-06EE316B17F4}" srcOrd="0" destOrd="0" presId="urn:microsoft.com/office/officeart/2005/8/layout/hList1"/>
    <dgm:cxn modelId="{94BF07F0-3C51-9844-9BBE-F14B59FD4D84}" type="presParOf" srcId="{DFA09353-1BD4-E140-B1AC-ACDCB2C820F9}" destId="{C59177CA-83D8-864A-99EF-89E210B20FFF}" srcOrd="1" destOrd="0" presId="urn:microsoft.com/office/officeart/2005/8/layout/hList1"/>
    <dgm:cxn modelId="{CD8A645D-9121-F647-ADCB-0DEB6170D99E}" type="presParOf" srcId="{3A6E9FFB-BF7C-5845-8C80-0594F78E7FEB}" destId="{460DC9A3-08BF-DD43-A373-179D04810045}" srcOrd="5" destOrd="0" presId="urn:microsoft.com/office/officeart/2005/8/layout/hList1"/>
    <dgm:cxn modelId="{54C5B556-AD7B-8442-B6CE-A94E5F81E4EE}" type="presParOf" srcId="{3A6E9FFB-BF7C-5845-8C80-0594F78E7FEB}" destId="{12A7337C-7711-964A-9E40-5BC2B9EBC446}" srcOrd="6" destOrd="0" presId="urn:microsoft.com/office/officeart/2005/8/layout/hList1"/>
    <dgm:cxn modelId="{18912F28-EBC9-A749-95B3-C41C07105D0C}" type="presParOf" srcId="{12A7337C-7711-964A-9E40-5BC2B9EBC446}" destId="{6B837089-46CC-CE47-B856-05A4B8FFB228}" srcOrd="0" destOrd="0" presId="urn:microsoft.com/office/officeart/2005/8/layout/hList1"/>
    <dgm:cxn modelId="{810E98D8-8D08-F84B-8F4E-8A938A8AE91F}" type="presParOf" srcId="{12A7337C-7711-964A-9E40-5BC2B9EBC446}" destId="{8D1F2FE8-FD66-1447-805A-CE7D20EA617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FDC99-C5BC-6540-95CD-BAD1C3C58DFD}">
      <dsp:nvSpPr>
        <dsp:cNvPr id="0" name=""/>
        <dsp:cNvSpPr/>
      </dsp:nvSpPr>
      <dsp:spPr>
        <a:xfrm>
          <a:off x="3609" y="112953"/>
          <a:ext cx="2170583" cy="345600"/>
        </a:xfrm>
        <a:prstGeom prst="rect">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GB" sz="1200" kern="1200" baseline="0"/>
            <a:t>1</a:t>
          </a:r>
          <a:r>
            <a:rPr lang="en-GB" sz="1200" kern="1200" baseline="30000"/>
            <a:t>st</a:t>
          </a:r>
          <a:r>
            <a:rPr lang="en-GB" sz="1200" kern="1200" baseline="0"/>
            <a:t> Normal Form</a:t>
          </a:r>
          <a:endParaRPr lang="en-US" sz="1200" kern="1200"/>
        </a:p>
      </dsp:txBody>
      <dsp:txXfrm>
        <a:off x="3609" y="112953"/>
        <a:ext cx="2170583" cy="345600"/>
      </dsp:txXfrm>
    </dsp:sp>
    <dsp:sp modelId="{5B2F8032-5C45-CF40-BA9E-D14B82CEC083}">
      <dsp:nvSpPr>
        <dsp:cNvPr id="0" name=""/>
        <dsp:cNvSpPr/>
      </dsp:nvSpPr>
      <dsp:spPr>
        <a:xfrm>
          <a:off x="3609" y="458553"/>
          <a:ext cx="2170583" cy="3009892"/>
        </a:xfrm>
        <a:prstGeom prst="rect">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GB" sz="1200" i="1" kern="1200" baseline="0"/>
            <a:t>Made sure that there was only a single value, composite cells in each cell. For example, I made it so that payment amount and payment currency were two separate cells instead of being combined into one.</a:t>
          </a:r>
          <a:endParaRPr lang="en-US" sz="1200" kern="1200"/>
        </a:p>
      </dsp:txBody>
      <dsp:txXfrm>
        <a:off x="3609" y="458553"/>
        <a:ext cx="2170583" cy="3009892"/>
      </dsp:txXfrm>
    </dsp:sp>
    <dsp:sp modelId="{8684856B-D927-9F42-81C7-5A542FF6A44B}">
      <dsp:nvSpPr>
        <dsp:cNvPr id="0" name=""/>
        <dsp:cNvSpPr/>
      </dsp:nvSpPr>
      <dsp:spPr>
        <a:xfrm>
          <a:off x="2478075" y="112953"/>
          <a:ext cx="2170583" cy="345600"/>
        </a:xfrm>
        <a:prstGeom prst="rect">
          <a:avLst/>
        </a:prstGeom>
        <a:solidFill>
          <a:schemeClr val="accent2">
            <a:hueOff val="-55218"/>
            <a:satOff val="-18112"/>
            <a:lumOff val="-6601"/>
            <a:alphaOff val="0"/>
          </a:schemeClr>
        </a:solidFill>
        <a:ln w="34925" cap="flat" cmpd="sng" algn="in">
          <a:solidFill>
            <a:schemeClr val="accent2">
              <a:hueOff val="-55218"/>
              <a:satOff val="-18112"/>
              <a:lumOff val="-660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GB" sz="1200" kern="1200" baseline="0"/>
            <a:t>2</a:t>
          </a:r>
          <a:r>
            <a:rPr lang="en-GB" sz="1200" kern="1200" baseline="30000"/>
            <a:t>nd</a:t>
          </a:r>
          <a:r>
            <a:rPr lang="en-GB" sz="1200" kern="1200" baseline="0"/>
            <a:t> Normal Form</a:t>
          </a:r>
          <a:endParaRPr lang="en-US" sz="1200" kern="1200"/>
        </a:p>
      </dsp:txBody>
      <dsp:txXfrm>
        <a:off x="2478075" y="112953"/>
        <a:ext cx="2170583" cy="345600"/>
      </dsp:txXfrm>
    </dsp:sp>
    <dsp:sp modelId="{ACC5B1DB-991A-0740-BFD0-93D6EE87E861}">
      <dsp:nvSpPr>
        <dsp:cNvPr id="0" name=""/>
        <dsp:cNvSpPr/>
      </dsp:nvSpPr>
      <dsp:spPr>
        <a:xfrm>
          <a:off x="2478075" y="458553"/>
          <a:ext cx="2170583" cy="3009892"/>
        </a:xfrm>
        <a:prstGeom prst="rect">
          <a:avLst/>
        </a:prstGeom>
        <a:solidFill>
          <a:schemeClr val="accent2">
            <a:tint val="40000"/>
            <a:alpha val="90000"/>
            <a:hueOff val="-11941"/>
            <a:satOff val="-18222"/>
            <a:lumOff val="-1882"/>
            <a:alphaOff val="0"/>
          </a:schemeClr>
        </a:solidFill>
        <a:ln w="34925" cap="flat" cmpd="sng" algn="in">
          <a:solidFill>
            <a:schemeClr val="accent2">
              <a:tint val="40000"/>
              <a:alpha val="90000"/>
              <a:hueOff val="-11941"/>
              <a:satOff val="-18222"/>
              <a:lumOff val="-18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GB" sz="1200" i="1" kern="1200" baseline="0"/>
            <a:t>Then ensured I was not relying on partial dependencies between my tables I did this by splitting booking information from the customer table.</a:t>
          </a:r>
          <a:endParaRPr lang="en-US" sz="1200" kern="1200"/>
        </a:p>
      </dsp:txBody>
      <dsp:txXfrm>
        <a:off x="2478075" y="458553"/>
        <a:ext cx="2170583" cy="3009892"/>
      </dsp:txXfrm>
    </dsp:sp>
    <dsp:sp modelId="{7D1C3775-146D-D14C-9365-06EE316B17F4}">
      <dsp:nvSpPr>
        <dsp:cNvPr id="0" name=""/>
        <dsp:cNvSpPr/>
      </dsp:nvSpPr>
      <dsp:spPr>
        <a:xfrm>
          <a:off x="4952540" y="112953"/>
          <a:ext cx="2170583" cy="345600"/>
        </a:xfrm>
        <a:prstGeom prst="rect">
          <a:avLst/>
        </a:prstGeom>
        <a:solidFill>
          <a:schemeClr val="accent2">
            <a:hueOff val="-110436"/>
            <a:satOff val="-36223"/>
            <a:lumOff val="-13202"/>
            <a:alphaOff val="0"/>
          </a:schemeClr>
        </a:solidFill>
        <a:ln w="34925" cap="flat" cmpd="sng" algn="in">
          <a:solidFill>
            <a:schemeClr val="accent2">
              <a:hueOff val="-110436"/>
              <a:satOff val="-36223"/>
              <a:lumOff val="-132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GB" sz="1200" kern="1200" baseline="0"/>
            <a:t>3</a:t>
          </a:r>
          <a:r>
            <a:rPr lang="en-GB" sz="1200" kern="1200" baseline="30000"/>
            <a:t>rd</a:t>
          </a:r>
          <a:r>
            <a:rPr lang="en-GB" sz="1200" kern="1200" baseline="0"/>
            <a:t> Normal Form</a:t>
          </a:r>
          <a:endParaRPr lang="en-US" sz="1200" kern="1200"/>
        </a:p>
      </dsp:txBody>
      <dsp:txXfrm>
        <a:off x="4952540" y="112953"/>
        <a:ext cx="2170583" cy="345600"/>
      </dsp:txXfrm>
    </dsp:sp>
    <dsp:sp modelId="{C59177CA-83D8-864A-99EF-89E210B20FFF}">
      <dsp:nvSpPr>
        <dsp:cNvPr id="0" name=""/>
        <dsp:cNvSpPr/>
      </dsp:nvSpPr>
      <dsp:spPr>
        <a:xfrm>
          <a:off x="4952540" y="458553"/>
          <a:ext cx="2170583" cy="3009892"/>
        </a:xfrm>
        <a:prstGeom prst="rect">
          <a:avLst/>
        </a:prstGeom>
        <a:solidFill>
          <a:schemeClr val="accent2">
            <a:tint val="40000"/>
            <a:alpha val="90000"/>
            <a:hueOff val="-23882"/>
            <a:satOff val="-36445"/>
            <a:lumOff val="-3764"/>
            <a:alphaOff val="0"/>
          </a:schemeClr>
        </a:solidFill>
        <a:ln w="34925" cap="flat" cmpd="sng" algn="in">
          <a:solidFill>
            <a:schemeClr val="accent2">
              <a:tint val="40000"/>
              <a:alpha val="90000"/>
              <a:hueOff val="-23882"/>
              <a:satOff val="-36445"/>
              <a:lumOff val="-37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GB" sz="1200" i="1" kern="1200" baseline="0"/>
            <a:t>Finally, I removed transitive dependencies so that only the primary or composite primary key could be used to identify the rest of the fields for a particular row.</a:t>
          </a:r>
          <a:endParaRPr lang="en-US" sz="1200" kern="1200"/>
        </a:p>
      </dsp:txBody>
      <dsp:txXfrm>
        <a:off x="4952540" y="458553"/>
        <a:ext cx="2170583" cy="3009892"/>
      </dsp:txXfrm>
    </dsp:sp>
    <dsp:sp modelId="{6B837089-46CC-CE47-B856-05A4B8FFB228}">
      <dsp:nvSpPr>
        <dsp:cNvPr id="0" name=""/>
        <dsp:cNvSpPr/>
      </dsp:nvSpPr>
      <dsp:spPr>
        <a:xfrm>
          <a:off x="7427006" y="112953"/>
          <a:ext cx="2170583" cy="345600"/>
        </a:xfrm>
        <a:prstGeom prst="rect">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GB" sz="1200" kern="1200" baseline="0"/>
            <a:t>Other comments</a:t>
          </a:r>
          <a:endParaRPr lang="en-US" sz="1200" kern="1200"/>
        </a:p>
      </dsp:txBody>
      <dsp:txXfrm>
        <a:off x="7427006" y="112953"/>
        <a:ext cx="2170583" cy="345600"/>
      </dsp:txXfrm>
    </dsp:sp>
    <dsp:sp modelId="{8D1F2FE8-FD66-1447-805A-CE7D20EA617F}">
      <dsp:nvSpPr>
        <dsp:cNvPr id="0" name=""/>
        <dsp:cNvSpPr/>
      </dsp:nvSpPr>
      <dsp:spPr>
        <a:xfrm>
          <a:off x="7427006" y="458553"/>
          <a:ext cx="2170583" cy="3009892"/>
        </a:xfrm>
        <a:prstGeom prst="rect">
          <a:avLst/>
        </a:prstGeom>
        <a:solidFill>
          <a:schemeClr val="accent2">
            <a:tint val="40000"/>
            <a:alpha val="90000"/>
            <a:hueOff val="-35823"/>
            <a:satOff val="-54667"/>
            <a:lumOff val="-5646"/>
            <a:alphaOff val="0"/>
          </a:schemeClr>
        </a:solidFill>
        <a:ln w="34925" cap="flat" cmpd="sng" algn="in">
          <a:solidFill>
            <a:schemeClr val="accent2">
              <a:tint val="40000"/>
              <a:alpha val="90000"/>
              <a:hueOff val="-35823"/>
              <a:satOff val="-54667"/>
              <a:lumOff val="-56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GB" sz="1200" i="1" kern="1200" baseline="0"/>
            <a:t>I added in an additional table, comments, for storing user comments, perhaps if I had longer this would be sent to an email address linked to the admin user account or if on a production scale, sent to the company’s admin staff.</a:t>
          </a:r>
          <a:endParaRPr lang="en-US" sz="1200" kern="1200"/>
        </a:p>
        <a:p>
          <a:pPr marL="114300" lvl="1" indent="-114300" algn="l" defTabSz="533400">
            <a:lnSpc>
              <a:spcPct val="90000"/>
            </a:lnSpc>
            <a:spcBef>
              <a:spcPct val="0"/>
            </a:spcBef>
            <a:spcAft>
              <a:spcPct val="15000"/>
            </a:spcAft>
            <a:buChar char="•"/>
          </a:pPr>
          <a:r>
            <a:rPr lang="en-GB" sz="1200" i="1" kern="1200" baseline="0"/>
            <a:t>I chose to store all prices as doubles instead of integers because I realised that I would not always get a round number when they were multiplied by discounts or other operations. This is true for all prices, even initial prices which are mostly round numbers.</a:t>
          </a:r>
          <a:endParaRPr lang="en-US" sz="1200" kern="1200"/>
        </a:p>
      </dsp:txBody>
      <dsp:txXfrm>
        <a:off x="7427006" y="458553"/>
        <a:ext cx="2170583" cy="300989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4/29/22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4/29/22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4/29/22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4/29/22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4/29/22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unsplash.com/photos/sIcAcPOgpMU" TargetMode="External"/><Relationship Id="rId13" Type="http://schemas.openxmlformats.org/officeDocument/2006/relationships/hyperlink" Target="https://unsplash.com/photos/s-zRJ3ySAYo" TargetMode="External"/><Relationship Id="rId3" Type="http://schemas.openxmlformats.org/officeDocument/2006/relationships/hyperlink" Target="https://unsplash.com/photos/OdQuwJulLLU" TargetMode="External"/><Relationship Id="rId7" Type="http://schemas.openxmlformats.org/officeDocument/2006/relationships/hyperlink" Target="https://unsplash.com/photos/iXqTqC-f6jI" TargetMode="External"/><Relationship Id="rId12" Type="http://schemas.openxmlformats.org/officeDocument/2006/relationships/hyperlink" Target="https://unsplash.com/photos/dmUolHCEHfk" TargetMode="External"/><Relationship Id="rId2" Type="http://schemas.openxmlformats.org/officeDocument/2006/relationships/hyperlink" Target="https://www.istockphoto.com/photo/aberdeen-city-centre-gm513230938-87491807" TargetMode="External"/><Relationship Id="rId1" Type="http://schemas.openxmlformats.org/officeDocument/2006/relationships/slideLayout" Target="../slideLayouts/slideLayout2.xml"/><Relationship Id="rId6" Type="http://schemas.openxmlformats.org/officeDocument/2006/relationships/hyperlink" Target="https://unsplash.com/photos/gndl-el3n00" TargetMode="External"/><Relationship Id="rId11" Type="http://schemas.openxmlformats.org/officeDocument/2006/relationships/hyperlink" Target="https://unsplash.com/photos/Mpek_xpTcTU" TargetMode="External"/><Relationship Id="rId5" Type="http://schemas.openxmlformats.org/officeDocument/2006/relationships/hyperlink" Target="https://unsplash.com/photos/S56zN8cV5fk" TargetMode="External"/><Relationship Id="rId10" Type="http://schemas.openxmlformats.org/officeDocument/2006/relationships/hyperlink" Target="https://unsplash.com/photos/_yvKqFYykeY" TargetMode="External"/><Relationship Id="rId4" Type="http://schemas.openxmlformats.org/officeDocument/2006/relationships/hyperlink" Target="https://unsplash.com/photos/sU0SltsPDJ8" TargetMode="External"/><Relationship Id="rId9" Type="http://schemas.openxmlformats.org/officeDocument/2006/relationships/hyperlink" Target="https://unsplash.com/photos/AuVELY4PpcU" TargetMode="External"/><Relationship Id="rId14" Type="http://schemas.openxmlformats.org/officeDocument/2006/relationships/hyperlink" Target="https://unsplash.com/photos/vOHs3ZvScz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053AE-09CF-E5AF-93AA-4F52868E55E0}"/>
              </a:ext>
            </a:extLst>
          </p:cNvPr>
          <p:cNvSpPr>
            <a:spLocks noGrp="1"/>
          </p:cNvSpPr>
          <p:nvPr>
            <p:ph type="ctrTitle"/>
          </p:nvPr>
        </p:nvSpPr>
        <p:spPr/>
        <p:txBody>
          <a:bodyPr/>
          <a:lstStyle/>
          <a:p>
            <a:r>
              <a:rPr lang="en-GB" dirty="0"/>
              <a:t>Horizon Hotels</a:t>
            </a:r>
          </a:p>
        </p:txBody>
      </p:sp>
      <p:sp>
        <p:nvSpPr>
          <p:cNvPr id="3" name="Subtitle 2">
            <a:extLst>
              <a:ext uri="{FF2B5EF4-FFF2-40B4-BE49-F238E27FC236}">
                <a16:creationId xmlns:a16="http://schemas.microsoft.com/office/drawing/2014/main" id="{A1EA6163-E35E-4B7B-CF2B-CFB576500573}"/>
              </a:ext>
            </a:extLst>
          </p:cNvPr>
          <p:cNvSpPr>
            <a:spLocks noGrp="1"/>
          </p:cNvSpPr>
          <p:nvPr>
            <p:ph type="subTitle" idx="1"/>
          </p:nvPr>
        </p:nvSpPr>
        <p:spPr/>
        <p:txBody>
          <a:bodyPr/>
          <a:lstStyle/>
          <a:p>
            <a:r>
              <a:rPr lang="en-GB" dirty="0"/>
              <a:t>Jack Douet 21025153</a:t>
            </a:r>
          </a:p>
        </p:txBody>
      </p:sp>
    </p:spTree>
    <p:extLst>
      <p:ext uri="{BB962C8B-B14F-4D97-AF65-F5344CB8AC3E}">
        <p14:creationId xmlns:p14="http://schemas.microsoft.com/office/powerpoint/2010/main" val="3891426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BE8C9EB-5715-98D4-BF34-D94B6178F483}"/>
              </a:ext>
            </a:extLst>
          </p:cNvPr>
          <p:cNvSpPr>
            <a:spLocks noGrp="1"/>
          </p:cNvSpPr>
          <p:nvPr>
            <p:ph type="title"/>
          </p:nvPr>
        </p:nvSpPr>
        <p:spPr>
          <a:xfrm>
            <a:off x="640081" y="791570"/>
            <a:ext cx="4018839" cy="5262390"/>
          </a:xfrm>
        </p:spPr>
        <p:txBody>
          <a:bodyPr anchor="ctr">
            <a:normAutofit/>
          </a:bodyPr>
          <a:lstStyle/>
          <a:p>
            <a:pPr algn="r"/>
            <a:r>
              <a:rPr lang="en-GB" sz="5400">
                <a:solidFill>
                  <a:schemeClr val="bg2"/>
                </a:solidFill>
              </a:rPr>
              <a:t>Testing</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8896A4D-77C7-27B3-C735-2563086ABB32}"/>
              </a:ext>
            </a:extLst>
          </p:cNvPr>
          <p:cNvSpPr>
            <a:spLocks noGrp="1"/>
          </p:cNvSpPr>
          <p:nvPr>
            <p:ph idx="1"/>
          </p:nvPr>
        </p:nvSpPr>
        <p:spPr>
          <a:xfrm>
            <a:off x="6176720" y="791570"/>
            <a:ext cx="4892308" cy="5262390"/>
          </a:xfrm>
        </p:spPr>
        <p:txBody>
          <a:bodyPr anchor="ctr">
            <a:normAutofit/>
          </a:bodyPr>
          <a:lstStyle/>
          <a:p>
            <a:r>
              <a:rPr lang="en-GB" sz="1800"/>
              <a:t>If ever deployed I would want my website to first be tested by alpha users in the form of fellow employees of the company I was working for and then beta tested with professional testers outside of the company. I would then use the comments form to monitor any problems that might crop up during real-world usage.</a:t>
            </a:r>
          </a:p>
          <a:p>
            <a:r>
              <a:rPr lang="en-GB" sz="1800"/>
              <a:t>I have tried my website on multiple browsers and seems to work consistently across them all.</a:t>
            </a:r>
          </a:p>
          <a:p>
            <a:r>
              <a:rPr lang="en-GB" sz="1800"/>
              <a:t>I have done a series of tests, shown on the next few slides are some examples.</a:t>
            </a:r>
          </a:p>
        </p:txBody>
      </p:sp>
    </p:spTree>
    <p:extLst>
      <p:ext uri="{BB962C8B-B14F-4D97-AF65-F5344CB8AC3E}">
        <p14:creationId xmlns:p14="http://schemas.microsoft.com/office/powerpoint/2010/main" val="3866731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520FE937-9C3D-B87B-89EE-9270E241E40F}"/>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4800" cap="all"/>
              <a:t>Black-Box Tests</a:t>
            </a:r>
          </a:p>
        </p:txBody>
      </p:sp>
      <p:graphicFrame>
        <p:nvGraphicFramePr>
          <p:cNvPr id="4" name="Table 4">
            <a:extLst>
              <a:ext uri="{FF2B5EF4-FFF2-40B4-BE49-F238E27FC236}">
                <a16:creationId xmlns:a16="http://schemas.microsoft.com/office/drawing/2014/main" id="{4FEAFE83-B8FB-07F7-061B-A0C1E8733F2C}"/>
              </a:ext>
            </a:extLst>
          </p:cNvPr>
          <p:cNvGraphicFramePr>
            <a:graphicFrameLocks noGrp="1"/>
          </p:cNvGraphicFramePr>
          <p:nvPr>
            <p:extLst>
              <p:ext uri="{D42A27DB-BD31-4B8C-83A1-F6EECF244321}">
                <p14:modId xmlns:p14="http://schemas.microsoft.com/office/powerpoint/2010/main" val="2306199447"/>
              </p:ext>
            </p:extLst>
          </p:nvPr>
        </p:nvGraphicFramePr>
        <p:xfrm>
          <a:off x="634275" y="1145756"/>
          <a:ext cx="6900383" cy="4566488"/>
        </p:xfrm>
        <a:graphic>
          <a:graphicData uri="http://schemas.openxmlformats.org/drawingml/2006/table">
            <a:tbl>
              <a:tblPr firstRow="1" bandRow="1">
                <a:tableStyleId>{5C22544A-7EE6-4342-B048-85BDC9FD1C3A}</a:tableStyleId>
              </a:tblPr>
              <a:tblGrid>
                <a:gridCol w="838176">
                  <a:extLst>
                    <a:ext uri="{9D8B030D-6E8A-4147-A177-3AD203B41FA5}">
                      <a16:colId xmlns:a16="http://schemas.microsoft.com/office/drawing/2014/main" val="1664887858"/>
                    </a:ext>
                  </a:extLst>
                </a:gridCol>
                <a:gridCol w="1297604">
                  <a:extLst>
                    <a:ext uri="{9D8B030D-6E8A-4147-A177-3AD203B41FA5}">
                      <a16:colId xmlns:a16="http://schemas.microsoft.com/office/drawing/2014/main" val="1087393000"/>
                    </a:ext>
                  </a:extLst>
                </a:gridCol>
                <a:gridCol w="1286398">
                  <a:extLst>
                    <a:ext uri="{9D8B030D-6E8A-4147-A177-3AD203B41FA5}">
                      <a16:colId xmlns:a16="http://schemas.microsoft.com/office/drawing/2014/main" val="4039479720"/>
                    </a:ext>
                  </a:extLst>
                </a:gridCol>
                <a:gridCol w="1129520">
                  <a:extLst>
                    <a:ext uri="{9D8B030D-6E8A-4147-A177-3AD203B41FA5}">
                      <a16:colId xmlns:a16="http://schemas.microsoft.com/office/drawing/2014/main" val="2547594815"/>
                    </a:ext>
                  </a:extLst>
                </a:gridCol>
                <a:gridCol w="1252781">
                  <a:extLst>
                    <a:ext uri="{9D8B030D-6E8A-4147-A177-3AD203B41FA5}">
                      <a16:colId xmlns:a16="http://schemas.microsoft.com/office/drawing/2014/main" val="3269646190"/>
                    </a:ext>
                  </a:extLst>
                </a:gridCol>
                <a:gridCol w="1095904">
                  <a:extLst>
                    <a:ext uri="{9D8B030D-6E8A-4147-A177-3AD203B41FA5}">
                      <a16:colId xmlns:a16="http://schemas.microsoft.com/office/drawing/2014/main" val="3101291998"/>
                    </a:ext>
                  </a:extLst>
                </a:gridCol>
              </a:tblGrid>
              <a:tr h="839072">
                <a:tc>
                  <a:txBody>
                    <a:bodyPr/>
                    <a:lstStyle/>
                    <a:p>
                      <a:r>
                        <a:rPr lang="en-GB" sz="1600"/>
                        <a:t>Test #</a:t>
                      </a:r>
                    </a:p>
                  </a:txBody>
                  <a:tcPr marL="80680" marR="80680" marT="40340" marB="40340"/>
                </a:tc>
                <a:tc>
                  <a:txBody>
                    <a:bodyPr/>
                    <a:lstStyle/>
                    <a:p>
                      <a:r>
                        <a:rPr lang="en-GB" sz="1600"/>
                        <a:t>Test Area</a:t>
                      </a:r>
                    </a:p>
                  </a:txBody>
                  <a:tcPr marL="80680" marR="80680" marT="40340" marB="40340"/>
                </a:tc>
                <a:tc>
                  <a:txBody>
                    <a:bodyPr/>
                    <a:lstStyle/>
                    <a:p>
                      <a:r>
                        <a:rPr lang="en-GB" sz="1600"/>
                        <a:t>Test Description</a:t>
                      </a:r>
                    </a:p>
                  </a:txBody>
                  <a:tcPr marL="80680" marR="80680" marT="40340" marB="40340"/>
                </a:tc>
                <a:tc>
                  <a:txBody>
                    <a:bodyPr/>
                    <a:lstStyle/>
                    <a:p>
                      <a:r>
                        <a:rPr lang="en-GB" sz="1600"/>
                        <a:t>Expected Outcome</a:t>
                      </a:r>
                    </a:p>
                  </a:txBody>
                  <a:tcPr marL="80680" marR="80680" marT="40340" marB="40340"/>
                </a:tc>
                <a:tc>
                  <a:txBody>
                    <a:bodyPr/>
                    <a:lstStyle/>
                    <a:p>
                      <a:r>
                        <a:rPr lang="en-GB" sz="1600"/>
                        <a:t>Data used (if applicable)</a:t>
                      </a:r>
                    </a:p>
                  </a:txBody>
                  <a:tcPr marL="80680" marR="80680" marT="40340" marB="40340"/>
                </a:tc>
                <a:tc>
                  <a:txBody>
                    <a:bodyPr/>
                    <a:lstStyle/>
                    <a:p>
                      <a:r>
                        <a:rPr lang="en-GB" sz="1600"/>
                        <a:t>Outcome</a:t>
                      </a:r>
                    </a:p>
                  </a:txBody>
                  <a:tcPr marL="80680" marR="80680" marT="40340" marB="40340"/>
                </a:tc>
                <a:extLst>
                  <a:ext uri="{0D108BD9-81ED-4DB2-BD59-A6C34878D82A}">
                    <a16:rowId xmlns:a16="http://schemas.microsoft.com/office/drawing/2014/main" val="1033933"/>
                  </a:ext>
                </a:extLst>
              </a:tr>
              <a:tr h="1081112">
                <a:tc>
                  <a:txBody>
                    <a:bodyPr/>
                    <a:lstStyle/>
                    <a:p>
                      <a:r>
                        <a:rPr lang="en-GB" sz="1600"/>
                        <a:t>1</a:t>
                      </a:r>
                    </a:p>
                  </a:txBody>
                  <a:tcPr marL="80680" marR="80680" marT="40340" marB="40340"/>
                </a:tc>
                <a:tc>
                  <a:txBody>
                    <a:bodyPr/>
                    <a:lstStyle/>
                    <a:p>
                      <a:r>
                        <a:rPr lang="en-GB" sz="1600"/>
                        <a:t>Login</a:t>
                      </a:r>
                    </a:p>
                  </a:txBody>
                  <a:tcPr marL="80680" marR="80680" marT="40340" marB="40340"/>
                </a:tc>
                <a:tc>
                  <a:txBody>
                    <a:bodyPr/>
                    <a:lstStyle/>
                    <a:p>
                      <a:r>
                        <a:rPr lang="en-GB" sz="1600"/>
                        <a:t>Enter an incorrect password</a:t>
                      </a:r>
                    </a:p>
                  </a:txBody>
                  <a:tcPr marL="80680" marR="80680" marT="40340" marB="40340"/>
                </a:tc>
                <a:tc>
                  <a:txBody>
                    <a:bodyPr/>
                    <a:lstStyle/>
                    <a:p>
                      <a:r>
                        <a:rPr lang="en-GB" sz="1600"/>
                        <a:t>User prompted to try again</a:t>
                      </a:r>
                    </a:p>
                  </a:txBody>
                  <a:tcPr marL="80680" marR="80680" marT="40340" marB="40340"/>
                </a:tc>
                <a:tc>
                  <a:txBody>
                    <a:bodyPr/>
                    <a:lstStyle/>
                    <a:p>
                      <a:r>
                        <a:rPr lang="en-GB" sz="1600"/>
                        <a:t>User email</a:t>
                      </a:r>
                    </a:p>
                    <a:p>
                      <a:r>
                        <a:rPr lang="en-GB" sz="1600"/>
                        <a:t>Incorrect password</a:t>
                      </a:r>
                    </a:p>
                  </a:txBody>
                  <a:tcPr marL="80680" marR="80680" marT="40340" marB="40340"/>
                </a:tc>
                <a:tc>
                  <a:txBody>
                    <a:bodyPr/>
                    <a:lstStyle/>
                    <a:p>
                      <a:r>
                        <a:rPr lang="en-GB" sz="1600"/>
                        <a:t>As expected</a:t>
                      </a:r>
                    </a:p>
                  </a:txBody>
                  <a:tcPr marL="80680" marR="80680" marT="40340" marB="40340"/>
                </a:tc>
                <a:extLst>
                  <a:ext uri="{0D108BD9-81ED-4DB2-BD59-A6C34878D82A}">
                    <a16:rowId xmlns:a16="http://schemas.microsoft.com/office/drawing/2014/main" val="1274618999"/>
                  </a:ext>
                </a:extLst>
              </a:tr>
              <a:tr h="1081112">
                <a:tc>
                  <a:txBody>
                    <a:bodyPr/>
                    <a:lstStyle/>
                    <a:p>
                      <a:r>
                        <a:rPr lang="en-GB" sz="1600"/>
                        <a:t>2</a:t>
                      </a:r>
                    </a:p>
                  </a:txBody>
                  <a:tcPr marL="80680" marR="80680" marT="40340" marB="40340"/>
                </a:tc>
                <a:tc>
                  <a:txBody>
                    <a:bodyPr/>
                    <a:lstStyle/>
                    <a:p>
                      <a:r>
                        <a:rPr lang="en-GB" sz="1600"/>
                        <a:t>Database Connection</a:t>
                      </a:r>
                    </a:p>
                  </a:txBody>
                  <a:tcPr marL="80680" marR="80680" marT="40340" marB="40340"/>
                </a:tc>
                <a:tc>
                  <a:txBody>
                    <a:bodyPr/>
                    <a:lstStyle/>
                    <a:p>
                      <a:r>
                        <a:rPr lang="en-GB" sz="1600"/>
                        <a:t>Database turned off</a:t>
                      </a:r>
                    </a:p>
                  </a:txBody>
                  <a:tcPr marL="80680" marR="80680" marT="40340" marB="40340"/>
                </a:tc>
                <a:tc>
                  <a:txBody>
                    <a:bodyPr/>
                    <a:lstStyle/>
                    <a:p>
                      <a:r>
                        <a:rPr lang="en-GB" sz="1600"/>
                        <a:t>User informed database is down</a:t>
                      </a:r>
                    </a:p>
                  </a:txBody>
                  <a:tcPr marL="80680" marR="80680" marT="40340" marB="40340"/>
                </a:tc>
                <a:tc>
                  <a:txBody>
                    <a:bodyPr/>
                    <a:lstStyle/>
                    <a:p>
                      <a:r>
                        <a:rPr lang="en-GB" sz="1600"/>
                        <a:t>None</a:t>
                      </a:r>
                    </a:p>
                  </a:txBody>
                  <a:tcPr marL="80680" marR="80680" marT="40340" marB="40340"/>
                </a:tc>
                <a:tc>
                  <a:txBody>
                    <a:bodyPr/>
                    <a:lstStyle/>
                    <a:p>
                      <a:r>
                        <a:rPr lang="en-GB" sz="1600"/>
                        <a:t>As expected</a:t>
                      </a:r>
                    </a:p>
                  </a:txBody>
                  <a:tcPr marL="80680" marR="80680" marT="40340" marB="40340"/>
                </a:tc>
                <a:extLst>
                  <a:ext uri="{0D108BD9-81ED-4DB2-BD59-A6C34878D82A}">
                    <a16:rowId xmlns:a16="http://schemas.microsoft.com/office/drawing/2014/main" val="307402184"/>
                  </a:ext>
                </a:extLst>
              </a:tr>
              <a:tr h="1565192">
                <a:tc>
                  <a:txBody>
                    <a:bodyPr/>
                    <a:lstStyle/>
                    <a:p>
                      <a:r>
                        <a:rPr lang="en-GB" sz="1600"/>
                        <a:t>3</a:t>
                      </a:r>
                    </a:p>
                  </a:txBody>
                  <a:tcPr marL="80680" marR="80680" marT="40340" marB="40340"/>
                </a:tc>
                <a:tc>
                  <a:txBody>
                    <a:bodyPr/>
                    <a:lstStyle/>
                    <a:p>
                      <a:r>
                        <a:rPr lang="en-GB" sz="1600"/>
                        <a:t>Admin</a:t>
                      </a:r>
                    </a:p>
                  </a:txBody>
                  <a:tcPr marL="80680" marR="80680" marT="40340" marB="40340"/>
                </a:tc>
                <a:tc>
                  <a:txBody>
                    <a:bodyPr/>
                    <a:lstStyle/>
                    <a:p>
                      <a:r>
                        <a:rPr lang="en-GB" sz="1600"/>
                        <a:t>Non admin trying to go on admin pages</a:t>
                      </a:r>
                    </a:p>
                  </a:txBody>
                  <a:tcPr marL="80680" marR="80680" marT="40340" marB="40340"/>
                </a:tc>
                <a:tc>
                  <a:txBody>
                    <a:bodyPr/>
                    <a:lstStyle/>
                    <a:p>
                      <a:r>
                        <a:rPr lang="en-GB" sz="1600"/>
                        <a:t>User prompted that they do not have access</a:t>
                      </a:r>
                    </a:p>
                  </a:txBody>
                  <a:tcPr marL="80680" marR="80680" marT="40340" marB="40340"/>
                </a:tc>
                <a:tc>
                  <a:txBody>
                    <a:bodyPr/>
                    <a:lstStyle/>
                    <a:p>
                      <a:r>
                        <a:rPr lang="en-GB" sz="1600"/>
                        <a:t>None</a:t>
                      </a:r>
                    </a:p>
                  </a:txBody>
                  <a:tcPr marL="80680" marR="80680" marT="40340" marB="40340"/>
                </a:tc>
                <a:tc>
                  <a:txBody>
                    <a:bodyPr/>
                    <a:lstStyle/>
                    <a:p>
                      <a:r>
                        <a:rPr lang="en-GB" sz="1600"/>
                        <a:t>As expected</a:t>
                      </a:r>
                    </a:p>
                  </a:txBody>
                  <a:tcPr marL="80680" marR="80680" marT="40340" marB="40340"/>
                </a:tc>
                <a:extLst>
                  <a:ext uri="{0D108BD9-81ED-4DB2-BD59-A6C34878D82A}">
                    <a16:rowId xmlns:a16="http://schemas.microsoft.com/office/drawing/2014/main" val="1543681949"/>
                  </a:ext>
                </a:extLst>
              </a:tr>
            </a:tbl>
          </a:graphicData>
        </a:graphic>
      </p:graphicFrame>
    </p:spTree>
    <p:extLst>
      <p:ext uri="{BB962C8B-B14F-4D97-AF65-F5344CB8AC3E}">
        <p14:creationId xmlns:p14="http://schemas.microsoft.com/office/powerpoint/2010/main" val="39408733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4" name="Group 13">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itle 1">
            <a:extLst>
              <a:ext uri="{FF2B5EF4-FFF2-40B4-BE49-F238E27FC236}">
                <a16:creationId xmlns:a16="http://schemas.microsoft.com/office/drawing/2014/main" id="{FDFB1188-999D-589C-C288-4F79C384760B}"/>
              </a:ext>
            </a:extLst>
          </p:cNvPr>
          <p:cNvSpPr>
            <a:spLocks noGrp="1"/>
          </p:cNvSpPr>
          <p:nvPr>
            <p:ph type="title"/>
          </p:nvPr>
        </p:nvSpPr>
        <p:spPr>
          <a:xfrm>
            <a:off x="1478521" y="1480930"/>
            <a:ext cx="5678215" cy="3254321"/>
          </a:xfrm>
        </p:spPr>
        <p:txBody>
          <a:bodyPr vert="horz" lIns="91440" tIns="45720" rIns="91440" bIns="45720" rtlCol="0" anchor="b">
            <a:normAutofit/>
          </a:bodyPr>
          <a:lstStyle/>
          <a:p>
            <a:r>
              <a:rPr lang="en-US" sz="6600" cap="all"/>
              <a:t>Black-Box Tests</a:t>
            </a:r>
          </a:p>
        </p:txBody>
      </p:sp>
      <p:sp>
        <p:nvSpPr>
          <p:cNvPr id="25" name="Rectangle 17">
            <a:extLst>
              <a:ext uri="{FF2B5EF4-FFF2-40B4-BE49-F238E27FC236}">
                <a16:creationId xmlns:a16="http://schemas.microsoft.com/office/drawing/2014/main" id="{BDD30BF9-6EA6-4BD1-8FA3-5ED4D6FF9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application, website&#10;&#10;Description automatically generated">
            <a:extLst>
              <a:ext uri="{FF2B5EF4-FFF2-40B4-BE49-F238E27FC236}">
                <a16:creationId xmlns:a16="http://schemas.microsoft.com/office/drawing/2014/main" id="{B2751BE6-A335-7B7F-3A73-FCC3BE627AE6}"/>
              </a:ext>
            </a:extLst>
          </p:cNvPr>
          <p:cNvPicPr>
            <a:picLocks noChangeAspect="1"/>
          </p:cNvPicPr>
          <p:nvPr/>
        </p:nvPicPr>
        <p:blipFill>
          <a:blip r:embed="rId2"/>
          <a:stretch>
            <a:fillRect/>
          </a:stretch>
        </p:blipFill>
        <p:spPr>
          <a:xfrm>
            <a:off x="7698285" y="3004081"/>
            <a:ext cx="4330086" cy="844367"/>
          </a:xfrm>
          <a:prstGeom prst="rect">
            <a:avLst/>
          </a:prstGeom>
          <a:ln>
            <a:noFill/>
          </a:ln>
          <a:effectLst/>
        </p:spPr>
      </p:pic>
      <p:pic>
        <p:nvPicPr>
          <p:cNvPr id="5" name="Picture 4" descr="Graphical user interface, application, website&#10;&#10;Description automatically generated">
            <a:extLst>
              <a:ext uri="{FF2B5EF4-FFF2-40B4-BE49-F238E27FC236}">
                <a16:creationId xmlns:a16="http://schemas.microsoft.com/office/drawing/2014/main" id="{58D24BEF-41FA-DCB9-EE01-1C3D1B89D37A}"/>
              </a:ext>
            </a:extLst>
          </p:cNvPr>
          <p:cNvPicPr>
            <a:picLocks noChangeAspect="1"/>
          </p:cNvPicPr>
          <p:nvPr/>
        </p:nvPicPr>
        <p:blipFill>
          <a:blip r:embed="rId3"/>
          <a:stretch>
            <a:fillRect/>
          </a:stretch>
        </p:blipFill>
        <p:spPr>
          <a:xfrm>
            <a:off x="7624425" y="1366980"/>
            <a:ext cx="4330086" cy="866017"/>
          </a:xfrm>
          <a:prstGeom prst="rect">
            <a:avLst/>
          </a:prstGeom>
          <a:ln>
            <a:noFill/>
          </a:ln>
          <a:effectLst/>
        </p:spPr>
      </p:pic>
      <p:pic>
        <p:nvPicPr>
          <p:cNvPr id="9" name="Picture 8" descr="Graphical user interface, website&#10;&#10;Description automatically generated">
            <a:extLst>
              <a:ext uri="{FF2B5EF4-FFF2-40B4-BE49-F238E27FC236}">
                <a16:creationId xmlns:a16="http://schemas.microsoft.com/office/drawing/2014/main" id="{EB3713C3-3EDF-9393-0336-D66636D7B4BD}"/>
              </a:ext>
            </a:extLst>
          </p:cNvPr>
          <p:cNvPicPr>
            <a:picLocks noChangeAspect="1"/>
          </p:cNvPicPr>
          <p:nvPr/>
        </p:nvPicPr>
        <p:blipFill>
          <a:blip r:embed="rId4"/>
          <a:stretch>
            <a:fillRect/>
          </a:stretch>
        </p:blipFill>
        <p:spPr>
          <a:xfrm>
            <a:off x="7697270" y="4730773"/>
            <a:ext cx="4330090" cy="844367"/>
          </a:xfrm>
          <a:prstGeom prst="rect">
            <a:avLst/>
          </a:prstGeom>
        </p:spPr>
      </p:pic>
    </p:spTree>
    <p:extLst>
      <p:ext uri="{BB962C8B-B14F-4D97-AF65-F5344CB8AC3E}">
        <p14:creationId xmlns:p14="http://schemas.microsoft.com/office/powerpoint/2010/main" val="67154129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402C5A-A7EF-8EF7-71E6-0BC9C830C88E}"/>
              </a:ext>
            </a:extLst>
          </p:cNvPr>
          <p:cNvSpPr>
            <a:spLocks noGrp="1"/>
          </p:cNvSpPr>
          <p:nvPr>
            <p:ph type="title"/>
          </p:nvPr>
        </p:nvSpPr>
        <p:spPr>
          <a:xfrm>
            <a:off x="640081" y="791570"/>
            <a:ext cx="4018839" cy="5262390"/>
          </a:xfrm>
        </p:spPr>
        <p:txBody>
          <a:bodyPr anchor="ctr">
            <a:normAutofit/>
          </a:bodyPr>
          <a:lstStyle/>
          <a:p>
            <a:pPr algn="r"/>
            <a:r>
              <a:rPr lang="en-GB" sz="5400">
                <a:solidFill>
                  <a:schemeClr val="bg2"/>
                </a:solidFill>
              </a:rPr>
              <a:t>Credit</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FBFC26C-50BE-C0B4-9BE2-0A114D29D1F3}"/>
              </a:ext>
            </a:extLst>
          </p:cNvPr>
          <p:cNvSpPr>
            <a:spLocks noGrp="1"/>
          </p:cNvSpPr>
          <p:nvPr>
            <p:ph idx="1"/>
          </p:nvPr>
        </p:nvSpPr>
        <p:spPr>
          <a:xfrm>
            <a:off x="6176720" y="791570"/>
            <a:ext cx="4892308" cy="5262390"/>
          </a:xfrm>
        </p:spPr>
        <p:txBody>
          <a:bodyPr anchor="ctr">
            <a:normAutofit/>
          </a:bodyPr>
          <a:lstStyle/>
          <a:p>
            <a:r>
              <a:rPr lang="en-GB" sz="1800" dirty="0"/>
              <a:t>Throughout my project, I have used various online sources, as well as the practical's for this module to guide my learning. I have taken the time to list some of the most helpful sources of information below. </a:t>
            </a:r>
          </a:p>
          <a:p>
            <a:pPr lvl="1"/>
            <a:r>
              <a:rPr lang="en-GB" sz="1800" dirty="0"/>
              <a:t>Zaheer Khan’s practical resources.</a:t>
            </a:r>
          </a:p>
          <a:p>
            <a:pPr lvl="1"/>
            <a:r>
              <a:rPr lang="en-GB" sz="1800" dirty="0"/>
              <a:t>W3 Schools</a:t>
            </a:r>
          </a:p>
          <a:p>
            <a:pPr lvl="1"/>
            <a:r>
              <a:rPr lang="en-GB" sz="1800" dirty="0"/>
              <a:t>MYSQL Workbench documentation</a:t>
            </a:r>
          </a:p>
          <a:p>
            <a:pPr lvl="1"/>
            <a:r>
              <a:rPr lang="en-GB" sz="1800" dirty="0"/>
              <a:t>Python documentation</a:t>
            </a:r>
          </a:p>
          <a:p>
            <a:pPr lvl="1"/>
            <a:r>
              <a:rPr lang="en-GB" sz="1800" dirty="0"/>
              <a:t>Flask documentation</a:t>
            </a:r>
          </a:p>
          <a:p>
            <a:pPr lvl="1"/>
            <a:r>
              <a:rPr lang="en-GB" sz="1800" dirty="0"/>
              <a:t>Stack Overflow</a:t>
            </a:r>
          </a:p>
          <a:p>
            <a:pPr lvl="1"/>
            <a:r>
              <a:rPr lang="en-GB" sz="1800" dirty="0"/>
              <a:t>Medium</a:t>
            </a:r>
          </a:p>
          <a:p>
            <a:pPr lvl="1"/>
            <a:r>
              <a:rPr lang="en-GB" sz="1800" dirty="0"/>
              <a:t>CSS-Tricks</a:t>
            </a:r>
          </a:p>
          <a:p>
            <a:pPr lvl="1"/>
            <a:r>
              <a:rPr lang="en-GB" sz="1800" dirty="0" err="1"/>
              <a:t>Programiz</a:t>
            </a:r>
            <a:endParaRPr lang="en-GB" sz="1800" dirty="0"/>
          </a:p>
          <a:p>
            <a:pPr lvl="1"/>
            <a:r>
              <a:rPr lang="en-GB" sz="1800" dirty="0"/>
              <a:t>Python Basics</a:t>
            </a:r>
          </a:p>
          <a:p>
            <a:pPr lvl="1"/>
            <a:r>
              <a:rPr lang="en-GB" sz="1800" dirty="0" err="1"/>
              <a:t>FreeCodeCamp</a:t>
            </a:r>
            <a:endParaRPr lang="en-GB" sz="1800" dirty="0"/>
          </a:p>
          <a:p>
            <a:pPr lvl="1"/>
            <a:endParaRPr lang="en-GB" sz="1800" dirty="0"/>
          </a:p>
        </p:txBody>
      </p:sp>
    </p:spTree>
    <p:extLst>
      <p:ext uri="{BB962C8B-B14F-4D97-AF65-F5344CB8AC3E}">
        <p14:creationId xmlns:p14="http://schemas.microsoft.com/office/powerpoint/2010/main" val="3132162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C1F9C-2197-7EDC-6EA6-3161C73267E8}"/>
              </a:ext>
            </a:extLst>
          </p:cNvPr>
          <p:cNvSpPr>
            <a:spLocks noGrp="1"/>
          </p:cNvSpPr>
          <p:nvPr>
            <p:ph type="title"/>
          </p:nvPr>
        </p:nvSpPr>
        <p:spPr/>
        <p:txBody>
          <a:bodyPr/>
          <a:lstStyle/>
          <a:p>
            <a:r>
              <a:rPr lang="en-GB" dirty="0"/>
              <a:t>Evaluation</a:t>
            </a:r>
          </a:p>
        </p:txBody>
      </p:sp>
      <p:sp>
        <p:nvSpPr>
          <p:cNvPr id="3" name="Content Placeholder 2">
            <a:extLst>
              <a:ext uri="{FF2B5EF4-FFF2-40B4-BE49-F238E27FC236}">
                <a16:creationId xmlns:a16="http://schemas.microsoft.com/office/drawing/2014/main" id="{07F815BD-9C95-CEBC-B635-575915EAC307}"/>
              </a:ext>
            </a:extLst>
          </p:cNvPr>
          <p:cNvSpPr>
            <a:spLocks noGrp="1"/>
          </p:cNvSpPr>
          <p:nvPr>
            <p:ph idx="1"/>
          </p:nvPr>
        </p:nvSpPr>
        <p:spPr/>
        <p:txBody>
          <a:bodyPr>
            <a:normAutofit fontScale="62500" lnSpcReduction="20000"/>
          </a:bodyPr>
          <a:lstStyle/>
          <a:p>
            <a:r>
              <a:rPr lang="en-GB" dirty="0"/>
              <a:t>I managed to get all of the essential requirements listed in the first part of the assessment specification, I feel I have created an easy-to-use booking process which follows the spec as closely as I could get.</a:t>
            </a:r>
          </a:p>
          <a:p>
            <a:r>
              <a:rPr lang="en-GB" dirty="0"/>
              <a:t>I have also added in some non-essential features at my own discretion such as a comments page or the terms and conditions. In addition to accepting payment in euros and dollars, I have also included pounds as a form of payment.</a:t>
            </a:r>
          </a:p>
          <a:p>
            <a:r>
              <a:rPr lang="en-GB" dirty="0"/>
              <a:t>Given more time, I would have liked to work out email and payment handling but saw that it was outside the scope of this project.</a:t>
            </a:r>
          </a:p>
          <a:p>
            <a:r>
              <a:rPr lang="en-GB" dirty="0"/>
              <a:t>I chose not to use bootstrap on this project because I wanted to become more familiar with the CSS behind a website instead of using </a:t>
            </a:r>
            <a:r>
              <a:rPr lang="en-GB" dirty="0" err="1"/>
              <a:t>preset</a:t>
            </a:r>
            <a:r>
              <a:rPr lang="en-GB" dirty="0"/>
              <a:t> classes and themes, this was a headache at times and definitely slowed me down but I am glad I did it. Next time though I think I would use it or some other framework.</a:t>
            </a:r>
          </a:p>
          <a:p>
            <a:r>
              <a:rPr lang="en-GB" dirty="0"/>
              <a:t>As mentioned earlier on there were a couple of things that I chose to do my own way rather than how we were taught, i.e. error handling or page access permissions. These were probably not the ideal way to handle it but I am glad for the exercise in self teaching.</a:t>
            </a:r>
          </a:p>
          <a:p>
            <a:r>
              <a:rPr lang="en-GB" dirty="0"/>
              <a:t>Again as mentioned earlier, I think that some of my database design could be refined and I think could have been better if I had a clearer picture of exactly what I would need for the project in terms of tables but I think perhaps that is something that will come with experience.</a:t>
            </a:r>
          </a:p>
          <a:p>
            <a:r>
              <a:rPr lang="en-GB" dirty="0"/>
              <a:t>I am on the whole very happy with how my website has turned out and feel I have learnt a significant amount from undertaking this project.</a:t>
            </a:r>
          </a:p>
        </p:txBody>
      </p:sp>
    </p:spTree>
    <p:extLst>
      <p:ext uri="{BB962C8B-B14F-4D97-AF65-F5344CB8AC3E}">
        <p14:creationId xmlns:p14="http://schemas.microsoft.com/office/powerpoint/2010/main" val="371400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1" name="Group 40">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2"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3"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52" name="Rectangle 44">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EDBDCE-9EE4-8A84-FE35-2D4F46C186A9}"/>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5600" cap="all"/>
              <a:t>Database Design</a:t>
            </a:r>
          </a:p>
        </p:txBody>
      </p:sp>
      <p:sp>
        <p:nvSpPr>
          <p:cNvPr id="53"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54"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7" name="Picture 6" descr="Diagram&#10;&#10;Description automatically generated">
            <a:extLst>
              <a:ext uri="{FF2B5EF4-FFF2-40B4-BE49-F238E27FC236}">
                <a16:creationId xmlns:a16="http://schemas.microsoft.com/office/drawing/2014/main" id="{637A757A-193D-E251-0E04-3CEA279CC836}"/>
              </a:ext>
            </a:extLst>
          </p:cNvPr>
          <p:cNvPicPr>
            <a:picLocks noChangeAspect="1"/>
          </p:cNvPicPr>
          <p:nvPr/>
        </p:nvPicPr>
        <p:blipFill>
          <a:blip r:embed="rId2"/>
          <a:stretch>
            <a:fillRect/>
          </a:stretch>
        </p:blipFill>
        <p:spPr>
          <a:xfrm>
            <a:off x="1532238" y="1039548"/>
            <a:ext cx="5362831" cy="4987433"/>
          </a:xfrm>
          <a:prstGeom prst="rect">
            <a:avLst/>
          </a:prstGeom>
        </p:spPr>
      </p:pic>
    </p:spTree>
    <p:extLst>
      <p:ext uri="{BB962C8B-B14F-4D97-AF65-F5344CB8AC3E}">
        <p14:creationId xmlns:p14="http://schemas.microsoft.com/office/powerpoint/2010/main" val="2270830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788F-2DFB-DFFB-100C-7BF3EC4413C8}"/>
              </a:ext>
            </a:extLst>
          </p:cNvPr>
          <p:cNvSpPr>
            <a:spLocks noGrp="1"/>
          </p:cNvSpPr>
          <p:nvPr>
            <p:ph type="title"/>
          </p:nvPr>
        </p:nvSpPr>
        <p:spPr>
          <a:xfrm>
            <a:off x="1371600" y="685800"/>
            <a:ext cx="9601200" cy="1485900"/>
          </a:xfrm>
        </p:spPr>
        <p:txBody>
          <a:bodyPr>
            <a:normAutofit/>
          </a:bodyPr>
          <a:lstStyle/>
          <a:p>
            <a:pPr algn="ctr"/>
            <a:r>
              <a:rPr lang="en-GB" dirty="0"/>
              <a:t>Database Design Explanation</a:t>
            </a:r>
          </a:p>
        </p:txBody>
      </p:sp>
      <p:graphicFrame>
        <p:nvGraphicFramePr>
          <p:cNvPr id="5" name="Content Placeholder 2">
            <a:extLst>
              <a:ext uri="{FF2B5EF4-FFF2-40B4-BE49-F238E27FC236}">
                <a16:creationId xmlns:a16="http://schemas.microsoft.com/office/drawing/2014/main" id="{6E47AA43-3B31-42C2-FBB7-62A6C1278572}"/>
              </a:ext>
            </a:extLst>
          </p:cNvPr>
          <p:cNvGraphicFramePr>
            <a:graphicFrameLocks noGrp="1"/>
          </p:cNvGraphicFramePr>
          <p:nvPr>
            <p:ph idx="1"/>
            <p:extLst>
              <p:ext uri="{D42A27DB-BD31-4B8C-83A1-F6EECF244321}">
                <p14:modId xmlns:p14="http://schemas.microsoft.com/office/powerpoint/2010/main" val="2907398614"/>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1561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61B9B5-5D50-6C6B-1636-B9DC3F876323}"/>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3800" cap="all" dirty="0"/>
              <a:t>Legal, Ethical, Social and Professional Issues (LESP)</a:t>
            </a:r>
          </a:p>
        </p:txBody>
      </p:sp>
      <p:sp>
        <p:nvSpPr>
          <p:cNvPr id="16"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7" name="Graphic 6" descr="Scales of Justice">
            <a:extLst>
              <a:ext uri="{FF2B5EF4-FFF2-40B4-BE49-F238E27FC236}">
                <a16:creationId xmlns:a16="http://schemas.microsoft.com/office/drawing/2014/main" id="{C3197A1E-3C7B-2516-2C60-A9BFB31192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20879" y="1340841"/>
            <a:ext cx="4375510" cy="4375510"/>
          </a:xfrm>
          <a:prstGeom prst="rect">
            <a:avLst/>
          </a:prstGeom>
        </p:spPr>
      </p:pic>
    </p:spTree>
    <p:extLst>
      <p:ext uri="{BB962C8B-B14F-4D97-AF65-F5344CB8AC3E}">
        <p14:creationId xmlns:p14="http://schemas.microsoft.com/office/powerpoint/2010/main" val="3326861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8E89B70-8D35-DC02-30CE-9F2886EFE6F3}"/>
              </a:ext>
            </a:extLst>
          </p:cNvPr>
          <p:cNvSpPr>
            <a:spLocks noGrp="1"/>
          </p:cNvSpPr>
          <p:nvPr>
            <p:ph type="title"/>
          </p:nvPr>
        </p:nvSpPr>
        <p:spPr>
          <a:xfrm>
            <a:off x="640081" y="791570"/>
            <a:ext cx="4018839" cy="5262390"/>
          </a:xfrm>
        </p:spPr>
        <p:txBody>
          <a:bodyPr anchor="ctr">
            <a:normAutofit/>
          </a:bodyPr>
          <a:lstStyle/>
          <a:p>
            <a:pPr algn="r"/>
            <a:r>
              <a:rPr lang="en-GB" sz="5400">
                <a:solidFill>
                  <a:schemeClr val="bg2"/>
                </a:solidFill>
              </a:rPr>
              <a:t>Legal</a:t>
            </a:r>
          </a:p>
        </p:txBody>
      </p:sp>
      <p:sp>
        <p:nvSpPr>
          <p:cNvPr id="15"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Content Placeholder 2">
            <a:extLst>
              <a:ext uri="{FF2B5EF4-FFF2-40B4-BE49-F238E27FC236}">
                <a16:creationId xmlns:a16="http://schemas.microsoft.com/office/drawing/2014/main" id="{04F8EB6E-FB62-FA29-0C54-4323EC693E44}"/>
              </a:ext>
            </a:extLst>
          </p:cNvPr>
          <p:cNvSpPr>
            <a:spLocks noGrp="1"/>
          </p:cNvSpPr>
          <p:nvPr>
            <p:ph idx="1"/>
          </p:nvPr>
        </p:nvSpPr>
        <p:spPr>
          <a:xfrm>
            <a:off x="6176720" y="791570"/>
            <a:ext cx="4892308" cy="5262390"/>
          </a:xfrm>
        </p:spPr>
        <p:txBody>
          <a:bodyPr anchor="ctr">
            <a:normAutofit/>
          </a:bodyPr>
          <a:lstStyle/>
          <a:p>
            <a:pPr lvl="1"/>
            <a:r>
              <a:rPr lang="en-GB" sz="1500"/>
              <a:t>Made sure to adhere to GDPR data regulations. Encrypted all passwords entered by the user in case of a data breach or SQL attacks. I did this by creating a secret key and using sha245_crypt to turn the password into a hash which is then inputted into the table.</a:t>
            </a:r>
          </a:p>
          <a:p>
            <a:pPr lvl="1"/>
            <a:r>
              <a:rPr lang="en-GB" sz="1500"/>
              <a:t>I have a terms and conditions page which can be accessed from any page on the website so that Users can always remind themselves of how we are treating their data and what they are agreeing to by using the service.</a:t>
            </a:r>
          </a:p>
          <a:p>
            <a:pPr lvl="1"/>
            <a:r>
              <a:rPr lang="en-GB" sz="1500"/>
              <a:t>I used no external logos so do not need to worry about copyright law in terms of trademarks.</a:t>
            </a:r>
          </a:p>
          <a:p>
            <a:pPr lvl="1"/>
            <a:r>
              <a:rPr lang="en-GB" sz="1500"/>
              <a:t>All images used on the site are free stock images that I have found online and are able to be used under a license of the site used, I have included links to all of the images used on the next slide.</a:t>
            </a:r>
          </a:p>
        </p:txBody>
      </p:sp>
    </p:spTree>
    <p:extLst>
      <p:ext uri="{BB962C8B-B14F-4D97-AF65-F5344CB8AC3E}">
        <p14:creationId xmlns:p14="http://schemas.microsoft.com/office/powerpoint/2010/main" val="2674796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EEC8D21-5372-8E01-ED9C-C3DCA347DA86}"/>
              </a:ext>
            </a:extLst>
          </p:cNvPr>
          <p:cNvSpPr>
            <a:spLocks noGrp="1"/>
          </p:cNvSpPr>
          <p:nvPr>
            <p:ph type="title"/>
          </p:nvPr>
        </p:nvSpPr>
        <p:spPr>
          <a:xfrm>
            <a:off x="640081" y="791570"/>
            <a:ext cx="4018839" cy="5262390"/>
          </a:xfrm>
        </p:spPr>
        <p:txBody>
          <a:bodyPr anchor="ctr">
            <a:normAutofit/>
          </a:bodyPr>
          <a:lstStyle/>
          <a:p>
            <a:pPr algn="r"/>
            <a:r>
              <a:rPr lang="en-GB" sz="5400">
                <a:solidFill>
                  <a:schemeClr val="bg2"/>
                </a:solidFill>
              </a:rPr>
              <a:t>Stock Images Used</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Content Placeholder 2">
            <a:extLst>
              <a:ext uri="{FF2B5EF4-FFF2-40B4-BE49-F238E27FC236}">
                <a16:creationId xmlns:a16="http://schemas.microsoft.com/office/drawing/2014/main" id="{A34686C6-6264-285B-1B45-85B92D3B567B}"/>
              </a:ext>
            </a:extLst>
          </p:cNvPr>
          <p:cNvSpPr>
            <a:spLocks noGrp="1"/>
          </p:cNvSpPr>
          <p:nvPr>
            <p:ph idx="1"/>
          </p:nvPr>
        </p:nvSpPr>
        <p:spPr>
          <a:xfrm>
            <a:off x="6176720" y="791570"/>
            <a:ext cx="4892308" cy="5262390"/>
          </a:xfrm>
        </p:spPr>
        <p:txBody>
          <a:bodyPr anchor="ctr">
            <a:normAutofit/>
          </a:bodyPr>
          <a:lstStyle/>
          <a:p>
            <a:r>
              <a:rPr lang="en-GB" sz="1500" b="1">
                <a:hlinkClick r:id="rId2"/>
              </a:rPr>
              <a:t>https://www.istockphoto.com/photo/aberdeen-city-centre-gm513230938-87491807</a:t>
            </a:r>
            <a:endParaRPr lang="en-GB" sz="1500"/>
          </a:p>
          <a:p>
            <a:r>
              <a:rPr lang="en-GB" sz="1500" b="1">
                <a:hlinkClick r:id="rId3"/>
              </a:rPr>
              <a:t>https://unsplash.com/photos/OdQuwJulLLU</a:t>
            </a:r>
            <a:endParaRPr lang="en-GB" sz="1500"/>
          </a:p>
          <a:p>
            <a:r>
              <a:rPr lang="en-GB" sz="1500" b="1">
                <a:hlinkClick r:id="rId4"/>
              </a:rPr>
              <a:t>https://unsplash.com/photos/sU0SltsPDJ8</a:t>
            </a:r>
            <a:endParaRPr lang="en-GB" sz="1500"/>
          </a:p>
          <a:p>
            <a:r>
              <a:rPr lang="en-GB" sz="1500" b="1">
                <a:hlinkClick r:id="rId5"/>
              </a:rPr>
              <a:t>https://unsplash.com/photos/S56zN8cV5fk</a:t>
            </a:r>
            <a:endParaRPr lang="en-GB" sz="1500"/>
          </a:p>
          <a:p>
            <a:r>
              <a:rPr lang="en-GB" sz="1500" b="1">
                <a:hlinkClick r:id="rId6"/>
              </a:rPr>
              <a:t>https://unsplash.com/photos/gndl-el3n00</a:t>
            </a:r>
            <a:endParaRPr lang="en-GB" sz="1500"/>
          </a:p>
          <a:p>
            <a:r>
              <a:rPr lang="en-GB" sz="1500" b="1">
                <a:hlinkClick r:id="rId7"/>
              </a:rPr>
              <a:t>https://unsplash.com/photos/iXqTqC-f6jI</a:t>
            </a:r>
            <a:endParaRPr lang="en-GB" sz="1500"/>
          </a:p>
          <a:p>
            <a:r>
              <a:rPr lang="en-GB" sz="1500" b="1">
                <a:hlinkClick r:id="rId8"/>
              </a:rPr>
              <a:t>https://unsplash.com/photos/sIcAcPOgpMU</a:t>
            </a:r>
            <a:endParaRPr lang="en-GB" sz="1500"/>
          </a:p>
          <a:p>
            <a:r>
              <a:rPr lang="en-GB" sz="1500" b="1">
                <a:hlinkClick r:id="rId9"/>
              </a:rPr>
              <a:t>https://unsplash.com/photos/AuVELY4PpcU</a:t>
            </a:r>
            <a:endParaRPr lang="en-GB" sz="1500"/>
          </a:p>
          <a:p>
            <a:r>
              <a:rPr lang="en-GB" sz="1500" b="1">
                <a:hlinkClick r:id="rId10"/>
              </a:rPr>
              <a:t>https://unsplash.com/photos/_yvKqFYykeY</a:t>
            </a:r>
            <a:endParaRPr lang="en-GB" sz="1500"/>
          </a:p>
          <a:p>
            <a:r>
              <a:rPr lang="en-GB" sz="1500" b="1">
                <a:hlinkClick r:id="rId11"/>
              </a:rPr>
              <a:t>https://unsplash.com/photos/Mpek_xpTcTU</a:t>
            </a:r>
            <a:endParaRPr lang="en-GB" sz="1500"/>
          </a:p>
          <a:p>
            <a:r>
              <a:rPr lang="en-GB" sz="1500" b="1">
                <a:hlinkClick r:id="rId12"/>
              </a:rPr>
              <a:t>https://unsplash.com/photos/dmUolHCEHfk</a:t>
            </a:r>
            <a:endParaRPr lang="en-GB" sz="1500"/>
          </a:p>
          <a:p>
            <a:r>
              <a:rPr lang="en-GB" sz="1500" b="1">
                <a:hlinkClick r:id="rId13"/>
              </a:rPr>
              <a:t>https://unsplash.com/photos/s-zRJ3ySAYo</a:t>
            </a:r>
            <a:endParaRPr lang="en-GB" sz="1500"/>
          </a:p>
          <a:p>
            <a:r>
              <a:rPr lang="en-GB" sz="1500" b="1">
                <a:hlinkClick r:id="rId14"/>
              </a:rPr>
              <a:t>https://unsplash.com/photos/vOHs3ZvSczk</a:t>
            </a:r>
            <a:endParaRPr lang="en-GB" sz="1500"/>
          </a:p>
          <a:p>
            <a:endParaRPr lang="en-GB" sz="1500"/>
          </a:p>
        </p:txBody>
      </p:sp>
    </p:spTree>
    <p:extLst>
      <p:ext uri="{BB962C8B-B14F-4D97-AF65-F5344CB8AC3E}">
        <p14:creationId xmlns:p14="http://schemas.microsoft.com/office/powerpoint/2010/main" val="2220385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1819919-86A3-BEA4-9FFC-D9A5C65C2C33}"/>
              </a:ext>
            </a:extLst>
          </p:cNvPr>
          <p:cNvSpPr>
            <a:spLocks noGrp="1"/>
          </p:cNvSpPr>
          <p:nvPr>
            <p:ph type="title"/>
          </p:nvPr>
        </p:nvSpPr>
        <p:spPr>
          <a:xfrm>
            <a:off x="640081" y="791570"/>
            <a:ext cx="4018839" cy="5262390"/>
          </a:xfrm>
        </p:spPr>
        <p:txBody>
          <a:bodyPr anchor="ctr">
            <a:normAutofit/>
          </a:bodyPr>
          <a:lstStyle/>
          <a:p>
            <a:pPr algn="r"/>
            <a:r>
              <a:rPr lang="en-GB" sz="5400">
                <a:solidFill>
                  <a:schemeClr val="bg2"/>
                </a:solidFill>
              </a:rPr>
              <a:t>Ethical</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D74B5BE-7198-C2FB-83E1-71D25ACC9D6A}"/>
              </a:ext>
            </a:extLst>
          </p:cNvPr>
          <p:cNvSpPr>
            <a:spLocks noGrp="1"/>
          </p:cNvSpPr>
          <p:nvPr>
            <p:ph idx="1"/>
          </p:nvPr>
        </p:nvSpPr>
        <p:spPr>
          <a:xfrm>
            <a:off x="6176720" y="791570"/>
            <a:ext cx="4892308" cy="5262390"/>
          </a:xfrm>
        </p:spPr>
        <p:txBody>
          <a:bodyPr anchor="ctr">
            <a:normAutofit/>
          </a:bodyPr>
          <a:lstStyle/>
          <a:p>
            <a:r>
              <a:rPr lang="en-GB" sz="1500" dirty="0"/>
              <a:t>Although not currently hosted anywhere, if I were in charge of choosing where the server was hosted I would insist on using a host who relies on cleaner forms of energy, I feel that this is something that will increasingly become more of an issue with server hosting in the future and could lead to an increase in the price of hosting or public outcry.</a:t>
            </a:r>
          </a:p>
          <a:p>
            <a:pPr lvl="1"/>
            <a:r>
              <a:rPr lang="en-GB" sz="1500" dirty="0"/>
              <a:t>On the point of carbon footprints, I have realised that my additional table, </a:t>
            </a:r>
            <a:r>
              <a:rPr lang="en-GB" sz="1500" dirty="0" err="1"/>
              <a:t>cancelledbookings</a:t>
            </a:r>
            <a:r>
              <a:rPr lang="en-GB" sz="1500" dirty="0"/>
              <a:t>, is slightly unnecessary and could quite easily be a column on the bookings table. If my website was rolled out on a production scale, having this extra table would mean that the operating of the website would take up a lot more data than if done otherwise.</a:t>
            </a:r>
          </a:p>
          <a:p>
            <a:r>
              <a:rPr lang="en-GB" sz="1500" dirty="0"/>
              <a:t>I have not asked the user whether they are comfortable with their data being shared around so I will not be doing that.</a:t>
            </a:r>
          </a:p>
          <a:p>
            <a:r>
              <a:rPr lang="en-GB" sz="1500" dirty="0"/>
              <a:t>From the terms &amp;  conditions page we have consent from the user to take their personal data so that they can create an account and book with us.</a:t>
            </a:r>
          </a:p>
          <a:p>
            <a:endParaRPr lang="en-GB" sz="1500" dirty="0"/>
          </a:p>
        </p:txBody>
      </p:sp>
    </p:spTree>
    <p:extLst>
      <p:ext uri="{BB962C8B-B14F-4D97-AF65-F5344CB8AC3E}">
        <p14:creationId xmlns:p14="http://schemas.microsoft.com/office/powerpoint/2010/main" val="255277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088A1C-6BDC-F98A-CAA7-AE200D8FC4BB}"/>
              </a:ext>
            </a:extLst>
          </p:cNvPr>
          <p:cNvSpPr>
            <a:spLocks noGrp="1"/>
          </p:cNvSpPr>
          <p:nvPr>
            <p:ph type="title"/>
          </p:nvPr>
        </p:nvSpPr>
        <p:spPr>
          <a:xfrm>
            <a:off x="640081" y="791570"/>
            <a:ext cx="4018839" cy="5262390"/>
          </a:xfrm>
        </p:spPr>
        <p:txBody>
          <a:bodyPr anchor="ctr">
            <a:normAutofit/>
          </a:bodyPr>
          <a:lstStyle/>
          <a:p>
            <a:pPr algn="r"/>
            <a:r>
              <a:rPr lang="en-GB" sz="5400">
                <a:solidFill>
                  <a:schemeClr val="bg2"/>
                </a:solidFill>
              </a:rPr>
              <a:t>Social</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E94C422-480A-EAC5-1583-FE6565466B27}"/>
              </a:ext>
            </a:extLst>
          </p:cNvPr>
          <p:cNvSpPr>
            <a:spLocks noGrp="1"/>
          </p:cNvSpPr>
          <p:nvPr>
            <p:ph idx="1"/>
          </p:nvPr>
        </p:nvSpPr>
        <p:spPr>
          <a:xfrm>
            <a:off x="6176720" y="791570"/>
            <a:ext cx="4892308" cy="5262390"/>
          </a:xfrm>
        </p:spPr>
        <p:txBody>
          <a:bodyPr anchor="ctr">
            <a:normAutofit/>
          </a:bodyPr>
          <a:lstStyle/>
          <a:p>
            <a:r>
              <a:rPr lang="en-GB" sz="1800" dirty="0"/>
              <a:t>Having multiple view sizes accommodates a variety of users depending on what device they are using to view the website. Having three sizes allows users with any sort of online connected device to be able to book with us.</a:t>
            </a:r>
          </a:p>
          <a:p>
            <a:r>
              <a:rPr lang="en-GB" sz="1800" dirty="0"/>
              <a:t>I made a conscious decision to have a lot of my text be quite big on the screen, I thought this would help improve readability.</a:t>
            </a:r>
          </a:p>
          <a:p>
            <a:r>
              <a:rPr lang="en-GB" sz="1800" dirty="0"/>
              <a:t>I have added alt text to all pictures used so that if someone is using an accessible device such as a screen reader, they will still be able to use the website.</a:t>
            </a:r>
          </a:p>
          <a:p>
            <a:r>
              <a:rPr lang="en-GB" sz="1800" dirty="0"/>
              <a:t>I have tried to make my website as easy to use as possible and the content of the website be accessible to all.</a:t>
            </a:r>
          </a:p>
        </p:txBody>
      </p:sp>
    </p:spTree>
    <p:extLst>
      <p:ext uri="{BB962C8B-B14F-4D97-AF65-F5344CB8AC3E}">
        <p14:creationId xmlns:p14="http://schemas.microsoft.com/office/powerpoint/2010/main" val="4289836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1B2FE45-8586-D35C-CF93-8ACF793B8C05}"/>
              </a:ext>
            </a:extLst>
          </p:cNvPr>
          <p:cNvSpPr>
            <a:spLocks noGrp="1"/>
          </p:cNvSpPr>
          <p:nvPr>
            <p:ph type="title"/>
          </p:nvPr>
        </p:nvSpPr>
        <p:spPr>
          <a:xfrm>
            <a:off x="640081" y="791570"/>
            <a:ext cx="4018839" cy="5262390"/>
          </a:xfrm>
        </p:spPr>
        <p:txBody>
          <a:bodyPr anchor="ctr">
            <a:normAutofit/>
          </a:bodyPr>
          <a:lstStyle/>
          <a:p>
            <a:pPr algn="r"/>
            <a:r>
              <a:rPr lang="en-GB" sz="5400">
                <a:solidFill>
                  <a:schemeClr val="bg2"/>
                </a:solidFill>
              </a:rPr>
              <a:t>Professional</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D50F183-7203-8A30-5D97-007CA513A3FD}"/>
              </a:ext>
            </a:extLst>
          </p:cNvPr>
          <p:cNvSpPr>
            <a:spLocks noGrp="1"/>
          </p:cNvSpPr>
          <p:nvPr>
            <p:ph idx="1"/>
          </p:nvPr>
        </p:nvSpPr>
        <p:spPr>
          <a:xfrm>
            <a:off x="6176720" y="791570"/>
            <a:ext cx="4892308" cy="5262390"/>
          </a:xfrm>
        </p:spPr>
        <p:txBody>
          <a:bodyPr anchor="ctr">
            <a:normAutofit/>
          </a:bodyPr>
          <a:lstStyle/>
          <a:p>
            <a:r>
              <a:rPr lang="en-GB" sz="1100" dirty="0"/>
              <a:t>In my main file ’</a:t>
            </a:r>
            <a:r>
              <a:rPr lang="en-GB" sz="1100" dirty="0" err="1"/>
              <a:t>app.py</a:t>
            </a:r>
            <a:r>
              <a:rPr lang="en-GB" sz="1100" dirty="0"/>
              <a:t>’ I have put comments throughout to allow another programmer who views the source code the ability to understand exactly what each piece of code is doing. This would be helpful if instead of working on my own to create the website I was working on a larger team.</a:t>
            </a:r>
          </a:p>
          <a:p>
            <a:r>
              <a:rPr lang="en-GB" sz="1100" dirty="0"/>
              <a:t>Although not required in the mark scheme, after I implemented any feature on the website I backed it up to GitHub, this was helpful as if I made mistakes and couldn’t quite work out what was causing the problem I could roll back to a previous commit and start fresh.</a:t>
            </a:r>
          </a:p>
          <a:p>
            <a:pPr lvl="1"/>
            <a:r>
              <a:rPr lang="en-GB" sz="1100" dirty="0"/>
              <a:t>I feel that this is also a helpful skill to learn if I was working as part of a team as it forced me to summarise everything I was doing and why I was doing it.</a:t>
            </a:r>
          </a:p>
          <a:p>
            <a:r>
              <a:rPr lang="en-GB" sz="1100" dirty="0"/>
              <a:t>Throughout the website I have tried to write nice-looking code, having good indentation throughout and following naming conventions of the different languages and technologies that I used.</a:t>
            </a:r>
          </a:p>
          <a:p>
            <a:r>
              <a:rPr lang="en-GB" sz="1100" dirty="0"/>
              <a:t>I tried to be as secure as possible with non-admins accessing parts of the website that they should not, I chose to use a session variable called </a:t>
            </a:r>
            <a:r>
              <a:rPr lang="en-GB" sz="1100" dirty="0" err="1"/>
              <a:t>userType</a:t>
            </a:r>
            <a:r>
              <a:rPr lang="en-GB" sz="1100" dirty="0"/>
              <a:t> and then Python if and else statements within HTML files to check that the user was where they should be. If I were to start again I would use wrappers instead as I think that could be considered more secure.</a:t>
            </a:r>
          </a:p>
          <a:p>
            <a:r>
              <a:rPr lang="en-GB" sz="1100" dirty="0"/>
              <a:t>I also created a generalised feedback/error page and then if anything went wrong I could feed in the error through a variable and the error message would be dynamically generated within an HTML page instead of crashing the code, in some instances, I used try-except statement blocks and sometimes I used if-else statements.</a:t>
            </a:r>
          </a:p>
        </p:txBody>
      </p:sp>
    </p:spTree>
    <p:extLst>
      <p:ext uri="{BB962C8B-B14F-4D97-AF65-F5344CB8AC3E}">
        <p14:creationId xmlns:p14="http://schemas.microsoft.com/office/powerpoint/2010/main" val="122686757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83</TotalTime>
  <Words>1672</Words>
  <Application>Microsoft Macintosh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Franklin Gothic Book</vt:lpstr>
      <vt:lpstr>Crop</vt:lpstr>
      <vt:lpstr>Horizon Hotels</vt:lpstr>
      <vt:lpstr>Database Design</vt:lpstr>
      <vt:lpstr>Database Design Explanation</vt:lpstr>
      <vt:lpstr>Legal, Ethical, Social and Professional Issues (LESP)</vt:lpstr>
      <vt:lpstr>Legal</vt:lpstr>
      <vt:lpstr>Stock Images Used</vt:lpstr>
      <vt:lpstr>Ethical</vt:lpstr>
      <vt:lpstr>Social</vt:lpstr>
      <vt:lpstr>Professional</vt:lpstr>
      <vt:lpstr>Testing</vt:lpstr>
      <vt:lpstr>Black-Box Tests</vt:lpstr>
      <vt:lpstr>Black-Box Tests</vt:lpstr>
      <vt:lpstr>Credit</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 Hotels</dc:title>
  <dc:creator>Jack Douet (Student)</dc:creator>
  <cp:lastModifiedBy>Jack Douet (Student)</cp:lastModifiedBy>
  <cp:revision>6</cp:revision>
  <dcterms:created xsi:type="dcterms:W3CDTF">2022-04-29T16:06:21Z</dcterms:created>
  <dcterms:modified xsi:type="dcterms:W3CDTF">2022-04-29T17:29:40Z</dcterms:modified>
</cp:coreProperties>
</file>