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4" r:id="rId6"/>
    <p:sldId id="261" r:id="rId7"/>
    <p:sldId id="275" r:id="rId8"/>
    <p:sldId id="263" r:id="rId9"/>
    <p:sldId id="272" r:id="rId10"/>
    <p:sldId id="26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0FB96-D010-4B03-A576-42AC87A49F0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8BCB0-DC4C-4251-A0FB-C181787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46A3-30CE-268E-5418-331BC63C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398CF-CC4E-5E1F-F861-D7333050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9203-FA49-8060-521F-FB5F98BD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48E5-A7E9-4C9A-AE0E-77AC9B1FB258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343-1D93-B46F-F2D6-86BE9AF3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CB41-5C86-430A-D276-D34F8B62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AE1D-D8B3-2D87-C03D-B86BEE0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D253E-7F00-E4BF-6C5B-6DA2AB29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15EB-E697-1CB4-96D2-ACC08AD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F193-FC91-43B1-9B46-A73AE473372B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94F5-CE95-A642-3D75-3837719C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3EEC-627C-AE4F-EA97-D07C7975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3337F-85B6-CDEF-93C5-91AE99BE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6BD7-832B-B378-B55A-73A39E75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0C63-C6C7-D8B0-ECA8-708F3557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3C3E-909B-4940-8BB8-0C325488A14A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28A2-2F52-0377-3CBF-F69A770B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645-4F88-1D9D-437B-5F05A880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7E96-6567-3155-0700-758F7BE6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F539-6A55-0AE5-F9F6-D887A35A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2D44-859E-8A99-55F0-6E42E39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A49-DB83-4A60-91D2-937FEB7961A5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2915-901B-C5F5-A41B-5E90CFE1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F2B6-D1E9-733E-AE19-D1821C5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B085-EB94-3DC4-ECE9-033A3A8B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4035-0AB3-FE79-2A08-D75B5D3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FA16-67ED-60F8-1981-0854964F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4A4F-68B3-4AB2-B36B-A53699A8F908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2ADB-10D2-0374-6322-F61C113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76D2-48B9-CCE6-2830-194022CF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C689-5148-63D7-3D9B-63ED38B1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EB82-AD50-395F-B0EE-FFDC0D36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0669-0BCE-477D-4495-5C530896F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90BDE-5589-51AC-4573-8F15AE8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9170-2A7F-451B-A028-B7FCA88872F9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D60A6-27A2-451C-08AF-C38D6AE4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E3FC-1A87-8BC8-81B7-E88D652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4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D35D-D7D9-4F98-89D4-172C2E09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013D-3A31-7B11-3319-7FCCAA37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92B8F-8AFA-0829-2B98-B3E102AE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461-2586-10D0-754A-2C483552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2C42-0366-550A-0CA3-8CDBCC718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ABBD6-41C0-7F88-139F-769186AA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0D-C8BE-4173-8A83-599256D62310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21121-51A3-A6F2-B6CC-E8631EF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611A-77F8-62DB-5A24-B5946C38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4AB0-AFC5-FA22-08C8-D530D013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5288F-9572-0912-86B8-1847E1BB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DD19-63C9-4821-90AB-8AF370D0B111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95C9-2823-B444-DE41-E4C80E9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A0EF-AF59-52FF-1A39-CC44109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4CC9E-D165-8B7A-40F2-FE55ED1D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D12-5794-4B13-9564-79E650B62C03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497C9-40D4-4368-5AF2-6F6CC67E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D9F8-BD5C-497B-E2F2-22B90E35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0BB-B9FC-8B2F-5AA5-79D51A5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4744-BB15-C3FE-01A1-570A74FA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27010-580B-6F24-BF55-904B090A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F5EC-E7F9-6E0F-2A7B-29731E89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7078-8871-4FF0-8B69-D911989B7B4B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C4E58-DC49-1B89-77E4-AB372A8D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4117-C08F-BCE7-5F29-751D682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D6D-D5E7-1D21-B962-680001D2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65E01-A3DB-44BC-9AC2-E793DDE9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0839-1A7C-9AB1-D24A-7EBC7107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1A32-5A09-52F5-878C-DDE4A695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57-9B22-49F4-891E-50359B43FB41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E4E8B-D710-4F44-3089-32F68E86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23BC9-B750-462C-8F39-F8FDF96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F1BD7-6EBC-1B74-F69D-B36418E1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0815-9D46-23D1-D954-B9D32F2B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E132-A05A-5BDE-5E28-0D71B29BB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A235-B74F-4CA6-9C0F-FBE4C2C7C449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B2E1-C271-E268-02F5-803F0C3D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3262-5B2A-31B5-E554-395B13DB4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5B3B-8495-405D-9661-5CDE9C797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11C0-DB6B-F95B-778C-BA1863E89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Mechanical and Dielectric Properties of Polymers and Metal-Organic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3F0E-5423-037E-CAE0-03CD98AD7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Ricardo Silva Buarque</a:t>
            </a:r>
          </a:p>
          <a:p>
            <a:r>
              <a:rPr lang="en-US" dirty="0"/>
              <a:t>05/26/2022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525EB-8EB3-5640-ADB7-D97CFEEC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4B36-1595-48B8-D4C6-E30D87D7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6542-2B9C-3A04-077F-D2C44B01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 Loss (Theory 1) (Results)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EC37-2B9E-24F6-CB6A-832FD952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5" y="1456337"/>
            <a:ext cx="4018628" cy="4754638"/>
          </a:xfrm>
        </p:spPr>
        <p:txBody>
          <a:bodyPr>
            <a:normAutofit fontScale="92500"/>
          </a:bodyPr>
          <a:lstStyle/>
          <a:p>
            <a:r>
              <a:rPr lang="en-US" dirty="0"/>
              <a:t>Correctly predicts trends in the dielectric behavior of PTFE</a:t>
            </a:r>
          </a:p>
          <a:p>
            <a:pPr lvl="1"/>
            <a:r>
              <a:rPr lang="en-US" dirty="0"/>
              <a:t>Known to have a dielectric loss peak at  ~200GHz</a:t>
            </a:r>
          </a:p>
          <a:p>
            <a:pPr lvl="1"/>
            <a:r>
              <a:rPr lang="en-US" dirty="0"/>
              <a:t>Peak fades as the structure becomes amorphous</a:t>
            </a:r>
          </a:p>
          <a:p>
            <a:pPr lvl="2"/>
            <a:r>
              <a:rPr lang="en-US" dirty="0"/>
              <a:t>Seen both by approaching temperature to melting point and by designing an amorphous structure</a:t>
            </a:r>
          </a:p>
          <a:p>
            <a:r>
              <a:rPr lang="en-US" dirty="0"/>
              <a:t>Magnitude seems very off from expected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204BE-332D-3EE7-D59A-993F3A9B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01" y="1299400"/>
            <a:ext cx="2587224" cy="24747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168B613-BE42-1F97-6C20-092E020994D8}"/>
              </a:ext>
            </a:extLst>
          </p:cNvPr>
          <p:cNvSpPr/>
          <p:nvPr/>
        </p:nvSpPr>
        <p:spPr>
          <a:xfrm>
            <a:off x="10408778" y="2621532"/>
            <a:ext cx="326154" cy="69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E1144C2-EE5C-A27B-E742-615E2331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25" y="1270738"/>
            <a:ext cx="3034754" cy="250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EC5908-0ABC-7C3B-6A6B-8DDA6CD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14E3773-4040-46AB-E9CE-DECE4798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5F4087-DBC8-489A-B049-54F4D84A1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02" y="3978275"/>
            <a:ext cx="335481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6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5CE61-D2DA-EB5C-7EFD-84724ED5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70" y="4866850"/>
            <a:ext cx="507682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C6542-2B9C-3A04-077F-D2C44B01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 Loss (Theory 2) (Results)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EC37-2B9E-24F6-CB6A-832FD952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2" y="1738237"/>
            <a:ext cx="4018628" cy="4754638"/>
          </a:xfrm>
        </p:spPr>
        <p:txBody>
          <a:bodyPr>
            <a:normAutofit/>
          </a:bodyPr>
          <a:lstStyle/>
          <a:p>
            <a:r>
              <a:rPr lang="en-US" dirty="0"/>
              <a:t>Observable shift in response from applied field</a:t>
            </a:r>
          </a:p>
          <a:p>
            <a:pPr lvl="1"/>
            <a:r>
              <a:rPr lang="en-US" dirty="0"/>
              <a:t>However, several orders of magnitude more lossy than theory 1</a:t>
            </a:r>
          </a:p>
          <a:p>
            <a:r>
              <a:rPr lang="en-US" dirty="0"/>
              <a:t>Next steps: understand “double frequency issue” and test new, less lossy materials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EC5908-0ABC-7C3B-6A6B-8DDA6CD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14E3773-4040-46AB-E9CE-DECE4798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949610-FE4D-3488-9CD0-16CC1774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23" y="2011749"/>
            <a:ext cx="3494484" cy="27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C3BFD5-D44A-0086-D68B-D6955A6A1388}"/>
              </a:ext>
            </a:extLst>
          </p:cNvPr>
          <p:cNvSpPr txBox="1"/>
          <p:nvPr/>
        </p:nvSpPr>
        <p:spPr>
          <a:xfrm>
            <a:off x="7592510" y="1730757"/>
            <a:ext cx="303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Small amorphous PTFE (450 atoms) @ 10GHz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D147E-E94F-76EC-C6A2-0CD8BDF2AFC6}"/>
              </a:ext>
            </a:extLst>
          </p:cNvPr>
          <p:cNvSpPr/>
          <p:nvPr/>
        </p:nvSpPr>
        <p:spPr>
          <a:xfrm>
            <a:off x="6830384" y="5553906"/>
            <a:ext cx="2743200" cy="52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C156-34FD-6B39-EB4D-61ABD132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DMAx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3CF1-CA77-5B58-6938-C5F3D311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92" y="1194394"/>
            <a:ext cx="10057908" cy="4805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 dirty="0"/>
              <a:t>1</a:t>
            </a:r>
            <a:r>
              <a:rPr lang="en-US" sz="800" dirty="0"/>
              <a:t> - On your home directory, run: </a:t>
            </a:r>
            <a:r>
              <a:rPr lang="en-US" sz="800" dirty="0" err="1"/>
              <a:t>wget</a:t>
            </a:r>
            <a:r>
              <a:rPr lang="en-US" sz="800" dirty="0"/>
              <a:t> </a:t>
            </a:r>
            <a:r>
              <a:rPr lang="en-US" sz="800" dirty="0">
                <a:hlinkClick r:id="rId2"/>
              </a:rPr>
              <a:t>https://repo.anaconda.com/miniconda/Miniconda3-latest-Linux-x86_64.sh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	Alternatively, copy the file /expanse/lustre/projects/csd626/ricardosb/DMAx_TUTORIAL/Miniconda3-latest-Linux-x86_64.sh to your home directory</a:t>
            </a:r>
          </a:p>
          <a:p>
            <a:pPr marL="0" indent="0">
              <a:buNone/>
            </a:pPr>
            <a:r>
              <a:rPr lang="en-US" sz="800" b="1" dirty="0"/>
              <a:t>2</a:t>
            </a:r>
            <a:r>
              <a:rPr lang="en-US" sz="800" dirty="0"/>
              <a:t> - On your home directory, run: </a:t>
            </a:r>
            <a:r>
              <a:rPr lang="en-US" sz="800" dirty="0" err="1"/>
              <a:t>chmod</a:t>
            </a:r>
            <a:r>
              <a:rPr lang="en-US" sz="800" dirty="0"/>
              <a:t> +x Miniconda3-latest-Linux-x86_64.sh</a:t>
            </a:r>
          </a:p>
          <a:p>
            <a:pPr marL="0" indent="0">
              <a:buNone/>
            </a:pPr>
            <a:r>
              <a:rPr lang="en-US" sz="800" b="1" dirty="0"/>
              <a:t>3</a:t>
            </a:r>
            <a:r>
              <a:rPr lang="en-US" sz="800" dirty="0"/>
              <a:t> - On your home directory, run: bash Miniconda3-latest-Linux-x86_64.sh</a:t>
            </a:r>
          </a:p>
          <a:p>
            <a:pPr marL="0" indent="0">
              <a:buNone/>
            </a:pPr>
            <a:r>
              <a:rPr lang="en-US" sz="800" b="1" dirty="0"/>
              <a:t>4</a:t>
            </a:r>
            <a:r>
              <a:rPr lang="en-US" sz="800" dirty="0"/>
              <a:t> - Accept all installation requirements from </a:t>
            </a:r>
            <a:r>
              <a:rPr lang="en-US" sz="800" dirty="0" err="1"/>
              <a:t>Miniconda</a:t>
            </a:r>
            <a:r>
              <a:rPr lang="en-US" sz="800" dirty="0"/>
              <a:t> with "yes"</a:t>
            </a:r>
          </a:p>
          <a:p>
            <a:pPr marL="0" indent="0">
              <a:buNone/>
            </a:pPr>
            <a:r>
              <a:rPr lang="en-US" sz="800" b="1" dirty="0"/>
              <a:t>5</a:t>
            </a:r>
            <a:r>
              <a:rPr lang="en-US" sz="800" dirty="0"/>
              <a:t> - Run: source ~/.</a:t>
            </a:r>
            <a:r>
              <a:rPr lang="en-US" sz="800" dirty="0" err="1"/>
              <a:t>bashrc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6</a:t>
            </a:r>
            <a:r>
              <a:rPr lang="en-US" sz="800" dirty="0"/>
              <a:t> - Run: </a:t>
            </a:r>
            <a:r>
              <a:rPr lang="en-US" sz="800" dirty="0" err="1"/>
              <a:t>conda</a:t>
            </a:r>
            <a:r>
              <a:rPr lang="en-US" sz="800" dirty="0"/>
              <a:t> create -n </a:t>
            </a:r>
            <a:r>
              <a:rPr lang="en-US" sz="800" dirty="0" err="1"/>
              <a:t>cms</a:t>
            </a:r>
            <a:r>
              <a:rPr lang="en-US" sz="800" dirty="0"/>
              <a:t> python=3.9</a:t>
            </a:r>
          </a:p>
          <a:p>
            <a:pPr marL="0" indent="0">
              <a:buNone/>
            </a:pPr>
            <a:r>
              <a:rPr lang="en-US" sz="800" b="1" dirty="0"/>
              <a:t>7</a:t>
            </a:r>
            <a:r>
              <a:rPr lang="en-US" sz="800" dirty="0"/>
              <a:t> - Run: source activate </a:t>
            </a:r>
            <a:r>
              <a:rPr lang="en-US" sz="800" dirty="0" err="1"/>
              <a:t>cms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8</a:t>
            </a:r>
            <a:r>
              <a:rPr lang="en-US" sz="800" dirty="0"/>
              <a:t> - Run: </a:t>
            </a:r>
            <a:r>
              <a:rPr lang="en-US" sz="800" dirty="0" err="1"/>
              <a:t>conda</a:t>
            </a:r>
            <a:r>
              <a:rPr lang="en-US" sz="800" dirty="0"/>
              <a:t> install </a:t>
            </a:r>
            <a:r>
              <a:rPr lang="en-US" sz="800" dirty="0" err="1"/>
              <a:t>numpy</a:t>
            </a:r>
            <a:r>
              <a:rPr lang="en-US" sz="800" dirty="0"/>
              <a:t> </a:t>
            </a:r>
            <a:r>
              <a:rPr lang="en-US" sz="800" dirty="0" err="1"/>
              <a:t>scipy</a:t>
            </a:r>
            <a:r>
              <a:rPr lang="en-US" sz="800" dirty="0"/>
              <a:t> matplotlib pandas </a:t>
            </a:r>
            <a:r>
              <a:rPr lang="en-US" sz="800" dirty="0" err="1"/>
              <a:t>jupyter</a:t>
            </a:r>
            <a:r>
              <a:rPr lang="en-US" sz="800" dirty="0"/>
              <a:t> </a:t>
            </a:r>
            <a:r>
              <a:rPr lang="en-US" sz="800" dirty="0" err="1"/>
              <a:t>sklearn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9</a:t>
            </a:r>
            <a:r>
              <a:rPr lang="en-US" sz="800" dirty="0"/>
              <a:t> - On your home directory, run: git clone https://github.com/sdsc-hpc-training-org/reverse-proxy.git</a:t>
            </a:r>
          </a:p>
          <a:p>
            <a:pPr marL="0" indent="0">
              <a:buNone/>
            </a:pPr>
            <a:r>
              <a:rPr lang="en-US" sz="800" b="1" dirty="0"/>
              <a:t>10</a:t>
            </a:r>
            <a:r>
              <a:rPr lang="en-US" sz="800" dirty="0"/>
              <a:t> - On your home directory, run: </a:t>
            </a:r>
            <a:r>
              <a:rPr lang="en-US" sz="800" dirty="0" err="1"/>
              <a:t>mkdir</a:t>
            </a:r>
            <a:r>
              <a:rPr lang="en-US" sz="800" dirty="0"/>
              <a:t> </a:t>
            </a:r>
            <a:r>
              <a:rPr lang="en-US" sz="800" dirty="0" err="1"/>
              <a:t>scripts_YOUR_USERNAME</a:t>
            </a:r>
            <a:r>
              <a:rPr lang="en-US" sz="800" dirty="0"/>
              <a:t> &amp;&amp; cd </a:t>
            </a:r>
            <a:r>
              <a:rPr lang="en-US" sz="800" dirty="0" err="1"/>
              <a:t>scripts_YOUR_USERNAME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11</a:t>
            </a:r>
            <a:r>
              <a:rPr lang="en-US" sz="800" dirty="0"/>
              <a:t> - Enter your </a:t>
            </a:r>
            <a:r>
              <a:rPr lang="en-US" sz="800" dirty="0" err="1"/>
              <a:t>bashrc</a:t>
            </a:r>
            <a:r>
              <a:rPr lang="en-US" sz="800" dirty="0"/>
              <a:t> file (vi ~/.</a:t>
            </a:r>
            <a:r>
              <a:rPr lang="en-US" sz="800" dirty="0" err="1"/>
              <a:t>bashrc</a:t>
            </a:r>
            <a:r>
              <a:rPr lang="en-US" sz="800" dirty="0"/>
              <a:t>) and add the following aliases and exports:</a:t>
            </a:r>
          </a:p>
          <a:p>
            <a:pPr marL="0" indent="0">
              <a:buNone/>
            </a:pPr>
            <a:r>
              <a:rPr lang="en-US" sz="800" dirty="0"/>
              <a:t>	alias </a:t>
            </a:r>
            <a:r>
              <a:rPr lang="en-US" sz="800" dirty="0" err="1"/>
              <a:t>jupyter</a:t>
            </a:r>
            <a:r>
              <a:rPr lang="en-US" sz="800" dirty="0"/>
              <a:t>="cd ~/reverse-proxy/ &amp;&amp; ./start-</a:t>
            </a:r>
            <a:r>
              <a:rPr lang="en-US" sz="800" dirty="0" err="1"/>
              <a:t>jupyter</a:t>
            </a:r>
            <a:r>
              <a:rPr lang="en-US" sz="800" dirty="0"/>
              <a:t> -p 'shared' -d '/expanse/</a:t>
            </a:r>
            <a:r>
              <a:rPr lang="en-US" sz="800" dirty="0" err="1"/>
              <a:t>lustre</a:t>
            </a:r>
            <a:r>
              <a:rPr lang="en-US" sz="800" dirty="0"/>
              <a:t>/projects/csd626/YOUR_USERNAME/' -A 'csd626' -b './</a:t>
            </a:r>
            <a:r>
              <a:rPr lang="en-US" sz="800" dirty="0" err="1"/>
              <a:t>slurm_expanse</a:t>
            </a:r>
            <a:r>
              <a:rPr lang="en-US" sz="800" dirty="0"/>
              <a:t>/jupyterlab.sh' -I“</a:t>
            </a:r>
          </a:p>
          <a:p>
            <a:pPr marL="0" indent="0">
              <a:buNone/>
            </a:pPr>
            <a:r>
              <a:rPr lang="en-US" sz="800" dirty="0"/>
              <a:t>	alias </a:t>
            </a:r>
            <a:r>
              <a:rPr lang="en-US" sz="800" dirty="0" err="1"/>
              <a:t>brc</a:t>
            </a:r>
            <a:r>
              <a:rPr lang="en-US" sz="800" dirty="0"/>
              <a:t>="vi ~/.</a:t>
            </a:r>
            <a:r>
              <a:rPr lang="en-US" sz="800" dirty="0" err="1"/>
              <a:t>bashrc</a:t>
            </a:r>
            <a:r>
              <a:rPr lang="en-US" sz="800" dirty="0"/>
              <a:t>"</a:t>
            </a:r>
          </a:p>
          <a:p>
            <a:pPr marL="0" indent="0">
              <a:buNone/>
            </a:pPr>
            <a:r>
              <a:rPr lang="en-US" sz="800" dirty="0"/>
              <a:t>	alias </a:t>
            </a:r>
            <a:r>
              <a:rPr lang="en-US" sz="800" dirty="0" err="1"/>
              <a:t>sourcebrc</a:t>
            </a:r>
            <a:r>
              <a:rPr lang="en-US" sz="800" dirty="0"/>
              <a:t>="source ~/.</a:t>
            </a:r>
            <a:r>
              <a:rPr lang="en-US" sz="800" dirty="0" err="1"/>
              <a:t>bashrc</a:t>
            </a:r>
            <a:r>
              <a:rPr lang="en-US" sz="800" dirty="0"/>
              <a:t>“</a:t>
            </a:r>
          </a:p>
          <a:p>
            <a:pPr marL="0" indent="0">
              <a:buNone/>
            </a:pPr>
            <a:r>
              <a:rPr lang="en-US" sz="800" dirty="0"/>
              <a:t>	export PYTHONPATH=/home/</a:t>
            </a:r>
            <a:r>
              <a:rPr lang="en-US" sz="800" dirty="0" err="1"/>
              <a:t>ricardosb</a:t>
            </a:r>
            <a:r>
              <a:rPr lang="en-US" sz="800" dirty="0"/>
              <a:t>/</a:t>
            </a:r>
            <a:r>
              <a:rPr lang="en-US" sz="800" dirty="0" err="1"/>
              <a:t>scripts_YOUR_USERNAME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12</a:t>
            </a:r>
            <a:r>
              <a:rPr lang="en-US" sz="800" dirty="0"/>
              <a:t> - Inside the created scripts directory, run: git clone https://github.com/rsilvabuarque/DMAx.git</a:t>
            </a:r>
          </a:p>
          <a:p>
            <a:pPr marL="0" indent="0">
              <a:buNone/>
            </a:pPr>
            <a:r>
              <a:rPr lang="en-US" sz="800" b="1" dirty="0"/>
              <a:t>13</a:t>
            </a:r>
            <a:r>
              <a:rPr lang="en-US" sz="800" dirty="0"/>
              <a:t> - Inside the </a:t>
            </a:r>
            <a:r>
              <a:rPr lang="en-US" sz="800" dirty="0" err="1"/>
              <a:t>DMAx</a:t>
            </a:r>
            <a:r>
              <a:rPr lang="en-US" sz="800" dirty="0"/>
              <a:t> directory, run: git checkout </a:t>
            </a:r>
            <a:r>
              <a:rPr lang="en-US" sz="800" dirty="0" err="1"/>
              <a:t>ricardo</a:t>
            </a:r>
            <a:endParaRPr lang="en-US" sz="800" dirty="0"/>
          </a:p>
          <a:p>
            <a:pPr marL="0" indent="0">
              <a:buNone/>
            </a:pPr>
            <a:r>
              <a:rPr lang="en-US" sz="800" b="1" dirty="0"/>
              <a:t>14</a:t>
            </a:r>
            <a:r>
              <a:rPr lang="en-US" sz="800" dirty="0"/>
              <a:t> - Inside </a:t>
            </a:r>
            <a:r>
              <a:rPr lang="en-US" sz="800" dirty="0" err="1"/>
              <a:t>DMAx</a:t>
            </a:r>
            <a:r>
              <a:rPr lang="en-US" sz="800" dirty="0"/>
              <a:t>/</a:t>
            </a:r>
            <a:r>
              <a:rPr lang="en-US" sz="800" dirty="0" err="1"/>
              <a:t>dist</a:t>
            </a:r>
            <a:r>
              <a:rPr lang="en-US" sz="800" dirty="0"/>
              <a:t>, run: pip install DMAx-1.0.tar.gz</a:t>
            </a:r>
          </a:p>
          <a:p>
            <a:pPr marL="0" indent="0">
              <a:buNone/>
            </a:pPr>
            <a:r>
              <a:rPr lang="en-US" sz="800" b="1" dirty="0"/>
              <a:t>15</a:t>
            </a:r>
            <a:r>
              <a:rPr lang="en-US" sz="800" dirty="0"/>
              <a:t> - Run: </a:t>
            </a:r>
            <a:r>
              <a:rPr lang="en-US" sz="800" dirty="0" err="1"/>
              <a:t>jupyter</a:t>
            </a:r>
            <a:r>
              <a:rPr lang="en-US" sz="800" dirty="0"/>
              <a:t> -t 1:00:00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CC003-2AD9-27EE-2541-730FB42D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822CF28-BE1B-40AB-93FC-9EC2B30D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7B76C-734B-A0B0-078D-7D72CE331734}"/>
              </a:ext>
            </a:extLst>
          </p:cNvPr>
          <p:cNvSpPr txBox="1"/>
          <p:nvPr/>
        </p:nvSpPr>
        <p:spPr>
          <a:xfrm>
            <a:off x="8259098" y="2300748"/>
            <a:ext cx="333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instructions are in: </a:t>
            </a:r>
            <a:r>
              <a:rPr lang="en-US" dirty="0"/>
              <a:t>/expanse/lustre/projects/csd626/ricardosb/DMAx_TUTORIAL/README.md</a:t>
            </a:r>
          </a:p>
        </p:txBody>
      </p:sp>
    </p:spTree>
    <p:extLst>
      <p:ext uri="{BB962C8B-B14F-4D97-AF65-F5344CB8AC3E}">
        <p14:creationId xmlns:p14="http://schemas.microsoft.com/office/powerpoint/2010/main" val="14319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4DC-8342-D3B2-6740-6DA4357B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DDB8-7959-DECB-BBF5-09090324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4630" cy="4404259"/>
          </a:xfrm>
        </p:spPr>
        <p:txBody>
          <a:bodyPr>
            <a:normAutofit/>
          </a:bodyPr>
          <a:lstStyle/>
          <a:p>
            <a:r>
              <a:rPr lang="en-US" dirty="0"/>
              <a:t>Mechanical Loss</a:t>
            </a:r>
          </a:p>
          <a:p>
            <a:pPr lvl="1"/>
            <a:r>
              <a:rPr lang="en-US" dirty="0"/>
              <a:t>Reasons for studying</a:t>
            </a:r>
          </a:p>
          <a:p>
            <a:pPr lvl="2"/>
            <a:r>
              <a:rPr lang="en-US" dirty="0"/>
              <a:t>Determining risk of mechanical failure and degradation rate for antennae and high-frequency devices</a:t>
            </a:r>
          </a:p>
          <a:p>
            <a:pPr lvl="2"/>
            <a:r>
              <a:rPr lang="en-US" dirty="0"/>
              <a:t>Determining mechanical heat generation in high-frequency microchips</a:t>
            </a:r>
          </a:p>
          <a:p>
            <a:r>
              <a:rPr lang="en-US" dirty="0"/>
              <a:t>Dielectric Loss</a:t>
            </a:r>
          </a:p>
          <a:p>
            <a:pPr lvl="1"/>
            <a:r>
              <a:rPr lang="en-US" dirty="0"/>
              <a:t>Reasons for studying</a:t>
            </a:r>
          </a:p>
          <a:p>
            <a:pPr lvl="2"/>
            <a:r>
              <a:rPr lang="en-US" dirty="0"/>
              <a:t>Determining risk of failure and heat generation caused by high-frequency oscillating electric fields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9936-9536-2522-2516-53C56514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830" y="3772966"/>
            <a:ext cx="4619625" cy="23050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E238D5-2951-C542-CE65-4BE0935A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2DD568A-0890-4476-B143-5877DCA35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CBEADC-BA96-CC84-CB2F-9BC83B7D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65" y="294232"/>
            <a:ext cx="391395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3A93-3D87-3DCD-6FF7-B3A2A3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Loss (Theory)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50CC-7D04-5BD9-6D0F-0510B554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727"/>
            <a:ext cx="6716282" cy="4078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Dynamic Mechanical Analysis: calculates the material’s tendency to store energy elastically vs dissipate energy through heat</a:t>
            </a:r>
          </a:p>
          <a:p>
            <a:pPr lvl="1"/>
            <a:r>
              <a:rPr lang="en-US" dirty="0"/>
              <a:t>Storage Modulus (G’)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Loss Modulus (G”)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Loss Tangent: G” / G’ (tan 𝛿)</a:t>
            </a:r>
          </a:p>
          <a:p>
            <a:r>
              <a:rPr lang="en-US" dirty="0"/>
              <a:t>Measuring with LAMMPS</a:t>
            </a:r>
          </a:p>
          <a:p>
            <a:pPr lvl="1"/>
            <a:r>
              <a:rPr lang="en-US" dirty="0"/>
              <a:t>Running an NVT production dynamics with the fix deform wiggle term and saving pressure tensor information</a:t>
            </a:r>
          </a:p>
        </p:txBody>
      </p:sp>
      <p:pic>
        <p:nvPicPr>
          <p:cNvPr id="2052" name="Picture 4" descr="Comparisons of complex modulus provided by different DMA - ScienceDirect">
            <a:extLst>
              <a:ext uri="{FF2B5EF4-FFF2-40B4-BE49-F238E27FC236}">
                <a16:creationId xmlns:a16="http://schemas.microsoft.com/office/drawing/2014/main" id="{13B304EA-E19F-ADDF-FF58-8F1B45D3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6" y="1933050"/>
            <a:ext cx="3411730" cy="258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060E9-6C4A-C5B6-2268-51D46A45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70" y="5850667"/>
            <a:ext cx="7455574" cy="70684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8C019A6-1F7E-9E93-C0B7-28AD5832FD06}"/>
              </a:ext>
            </a:extLst>
          </p:cNvPr>
          <p:cNvSpPr/>
          <p:nvPr/>
        </p:nvSpPr>
        <p:spPr>
          <a:xfrm>
            <a:off x="7331431" y="6038341"/>
            <a:ext cx="1918874" cy="1433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BF1E52-C0B2-E06B-2107-10D4245E88C8}"/>
              </a:ext>
            </a:extLst>
          </p:cNvPr>
          <p:cNvSpPr/>
          <p:nvPr/>
        </p:nvSpPr>
        <p:spPr>
          <a:xfrm>
            <a:off x="4750002" y="6349491"/>
            <a:ext cx="3540866" cy="1433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D9F74-B251-DF26-657E-D97806898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338" y="2882420"/>
            <a:ext cx="3122592" cy="76503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30D9D-0C3E-C59C-1691-BD4091E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4</a:t>
            </a:fld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EF35B037-56C7-24CF-A35C-9CA7A1E8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AA43F-27BD-66B8-4F5E-EA546A1F1B12}"/>
              </a:ext>
            </a:extLst>
          </p:cNvPr>
          <p:cNvSpPr txBox="1"/>
          <p:nvPr/>
        </p:nvSpPr>
        <p:spPr>
          <a:xfrm>
            <a:off x="8177500" y="1261342"/>
            <a:ext cx="15397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Original stress applied by fix deform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E0E7C-B509-EACC-1DD9-802E9F438C48}"/>
              </a:ext>
            </a:extLst>
          </p:cNvPr>
          <p:cNvSpPr txBox="1"/>
          <p:nvPr/>
        </p:nvSpPr>
        <p:spPr>
          <a:xfrm>
            <a:off x="10125578" y="1165538"/>
            <a:ext cx="15397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Pressure response captured in LAMMPS 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4D358-8946-2FCB-0F45-05E9B99D9BE4}"/>
              </a:ext>
            </a:extLst>
          </p:cNvPr>
          <p:cNvCxnSpPr>
            <a:endCxn id="8" idx="2"/>
          </p:cNvCxnSpPr>
          <p:nvPr/>
        </p:nvCxnSpPr>
        <p:spPr>
          <a:xfrm flipV="1">
            <a:off x="8610600" y="1723007"/>
            <a:ext cx="336766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C5D245-BB40-5E2F-4406-01C36CAEC5CA}"/>
              </a:ext>
            </a:extLst>
          </p:cNvPr>
          <p:cNvCxnSpPr>
            <a:endCxn id="9" idx="2"/>
          </p:cNvCxnSpPr>
          <p:nvPr/>
        </p:nvCxnSpPr>
        <p:spPr>
          <a:xfrm flipV="1">
            <a:off x="9717231" y="1811869"/>
            <a:ext cx="1178213" cy="101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2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3023E2-1B3D-6C09-66EC-754C45B2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79" y="3970408"/>
            <a:ext cx="5191568" cy="20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93A93-3D87-3DCD-6FF7-B3A2A3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Loss (</a:t>
            </a:r>
            <a:r>
              <a:rPr lang="en-US" dirty="0" err="1"/>
              <a:t>DMAx</a:t>
            </a:r>
            <a:r>
              <a:rPr lang="en-US" dirty="0"/>
              <a:t>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50CC-7D04-5BD9-6D0F-0510B554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53" y="1690688"/>
            <a:ext cx="6046347" cy="407878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DMAx</a:t>
            </a:r>
            <a:r>
              <a:rPr lang="en-US" dirty="0"/>
              <a:t>: High-throughput python workflow for calculating Dynamic Mechanical Analysis with LAMMPS (EARLY ALPHA!!)</a:t>
            </a:r>
          </a:p>
          <a:p>
            <a:r>
              <a:rPr lang="en-US" dirty="0"/>
              <a:t>Features: runtime convergence, strain size convergence, error margin analysis, master curve generation</a:t>
            </a:r>
          </a:p>
          <a:p>
            <a:r>
              <a:rPr lang="en-US" dirty="0"/>
              <a:t>Future features: integration with </a:t>
            </a:r>
            <a:r>
              <a:rPr lang="en-US" dirty="0" err="1"/>
              <a:t>FireWorks</a:t>
            </a:r>
            <a:r>
              <a:rPr lang="en-US" dirty="0"/>
              <a:t> and </a:t>
            </a:r>
            <a:r>
              <a:rPr lang="en-US" dirty="0" err="1"/>
              <a:t>jobflow</a:t>
            </a:r>
            <a:r>
              <a:rPr lang="en-US" dirty="0"/>
              <a:t> (which allows for sequential submission of workflow tasks and GUI visualization of workflow completion), integration with Materials Project and ML model to predict properties of other systems without running MD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30D9D-0C3E-C59C-1691-BD4091EA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EF35B037-56C7-24CF-A35C-9CA7A1E8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36F8DB7-EFB6-6F6C-82F0-5F429FF3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00" y="1389978"/>
            <a:ext cx="30328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F334C2-D85E-1EC3-A89C-A7706C46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74" y="1329417"/>
            <a:ext cx="294202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10B8-D665-0990-7661-BC66F8B3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Loss (Results)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A8EE-D4EE-BD91-511C-1B3897AD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096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Loss data agrees in magnitude with currently available work at 25GHz</a:t>
            </a:r>
          </a:p>
          <a:p>
            <a:pPr lvl="1"/>
            <a:r>
              <a:rPr lang="en-US" dirty="0"/>
              <a:t>However, data trend between 2.5 and 25GHz differs </a:t>
            </a:r>
          </a:p>
          <a:p>
            <a:r>
              <a:rPr lang="en-US" dirty="0"/>
              <a:t>Stress-strain curve indicates degree of crystallinity</a:t>
            </a:r>
          </a:p>
          <a:p>
            <a:pPr lvl="1"/>
            <a:r>
              <a:rPr lang="en-US" dirty="0"/>
              <a:t>Stress-strain curve for fully viscous liquids are circle</a:t>
            </a:r>
          </a:p>
          <a:p>
            <a:pPr lvl="1"/>
            <a:r>
              <a:rPr lang="en-US" dirty="0"/>
              <a:t>Stress-strain curve for fully elastic materials are a line crossing the origin</a:t>
            </a:r>
          </a:p>
          <a:p>
            <a:pPr lvl="1"/>
            <a:r>
              <a:rPr lang="en-US" dirty="0"/>
              <a:t>Slope of major axis of ellipse = elastic modulus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4EF1-48DA-D9A7-8369-3AD72881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6D3D29-AB71-0F32-8662-70463E76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184D355-7316-27D8-FEEF-9AA12939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26301"/>
            <a:ext cx="338865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C91B33-CEFC-78E3-DE84-54C2B365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52" y="3904438"/>
            <a:ext cx="2914758" cy="230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0C7980-65DA-EE10-CC1B-BAB52AF9A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52" y="1980794"/>
            <a:ext cx="2696048" cy="1498601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8742BF5-6E03-6B1F-CFB1-D7F4B0BB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399" y="3935786"/>
            <a:ext cx="30328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97CF32-9710-AA55-D0A0-B4098F84CB52}"/>
              </a:ext>
            </a:extLst>
          </p:cNvPr>
          <p:cNvSpPr/>
          <p:nvPr/>
        </p:nvSpPr>
        <p:spPr>
          <a:xfrm>
            <a:off x="9043711" y="2351864"/>
            <a:ext cx="1421744" cy="102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90EB0CF-7750-A1E6-9716-D39A0368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897" y="5003557"/>
            <a:ext cx="2415066" cy="1828800"/>
          </a:xfrm>
          <a:prstGeom prst="rect">
            <a:avLst/>
          </a:prstGeom>
        </p:spPr>
      </p:pic>
      <p:pic>
        <p:nvPicPr>
          <p:cNvPr id="14" name="Picture 24">
            <a:extLst>
              <a:ext uri="{FF2B5EF4-FFF2-40B4-BE49-F238E27FC236}">
                <a16:creationId xmlns:a16="http://schemas.microsoft.com/office/drawing/2014/main" id="{7090C2EA-D7B8-4FC2-2378-D0737001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75" y="4978271"/>
            <a:ext cx="239892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510B8-D665-0990-7661-BC66F8B3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Mechanical Loss (Master Curve Results)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4EF1-48DA-D9A7-8369-3AD72881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6D3D29-AB71-0F32-8662-70463E76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A24573-6C4F-C0FC-3C81-F82F6F8C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8" y="1146375"/>
            <a:ext cx="3124701" cy="46762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Master Curves: based on polymeric trends, allow for estimation of material property values at unmeasurable regimes</a:t>
            </a:r>
          </a:p>
          <a:p>
            <a:pPr lvl="1"/>
            <a:r>
              <a:rPr lang="en-US" dirty="0"/>
              <a:t>Ultimate goal: validate high-frequency mechanical loss (unmeasurable experimentally) by extrapolating MD data to low frequencies and comparing to experimental data</a:t>
            </a:r>
          </a:p>
          <a:p>
            <a:r>
              <a:rPr lang="en-US" dirty="0"/>
              <a:t>Current data is either “too-trendy” or not trendy enough</a:t>
            </a:r>
          </a:p>
          <a:p>
            <a:pPr lvl="1"/>
            <a:r>
              <a:rPr lang="en-US" dirty="0"/>
              <a:t>Either gives a bad extrapolation or does not extrapolate to lower frequencies since shift factors are small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87417-301E-C675-7D39-69B47DA44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018" y="1655719"/>
            <a:ext cx="3576745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8768C-481B-D85D-73AA-6FC4F8F6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270" y="3841530"/>
            <a:ext cx="3633714" cy="1828800"/>
          </a:xfrm>
          <a:prstGeom prst="rect">
            <a:avLst/>
          </a:prstGeom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501B7705-BAD1-BD2D-0491-FD8C1792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33" y="1334661"/>
            <a:ext cx="232100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>
            <a:extLst>
              <a:ext uri="{FF2B5EF4-FFF2-40B4-BE49-F238E27FC236}">
                <a16:creationId xmlns:a16="http://schemas.microsoft.com/office/drawing/2014/main" id="{5CE650E0-596B-FFA4-9AD6-CB1E4A07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46" y="3111223"/>
            <a:ext cx="235919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812F9C-8950-D971-F160-72CC872B5E2B}"/>
              </a:ext>
            </a:extLst>
          </p:cNvPr>
          <p:cNvSpPr txBox="1"/>
          <p:nvPr/>
        </p:nvSpPr>
        <p:spPr>
          <a:xfrm>
            <a:off x="7069640" y="965329"/>
            <a:ext cx="5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PVDF (amorphous / crystalline) DMA data (tangent)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9A76A1-6C20-8255-88AE-35129EDB1F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4104" y="1325563"/>
            <a:ext cx="2517913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4D0881-DE61-5D76-20D9-BFFA5D957D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6462" y="3141270"/>
            <a:ext cx="24295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F0DE-CDA1-518A-F559-B400457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 Loss (Theory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AAFF-C5EE-5B0A-7654-3135CC21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66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Frequency-dependent dielectric Loss: obtained from the autocorrelation function of the total dipole moment</a:t>
            </a:r>
            <a:endParaRPr lang="en-US" sz="2800" dirty="0"/>
          </a:p>
          <a:p>
            <a:pPr lvl="1"/>
            <a:r>
              <a:rPr lang="en-US" sz="2800" dirty="0"/>
              <a:t>Kirkwood-Onsager and Green-Kubo theory -&gt; observe fluctuations on properties in steady-state (equilibrium) to determine non-equilibrium properties of the material</a:t>
            </a:r>
            <a:endParaRPr lang="en-US" sz="2400" dirty="0"/>
          </a:p>
          <a:p>
            <a:pPr lvl="2"/>
            <a:r>
              <a:rPr lang="en-US" sz="2400" dirty="0"/>
              <a:t>For dielectric loss: observe fluctuations of dipole moment</a:t>
            </a:r>
          </a:p>
          <a:p>
            <a:pPr lvl="2"/>
            <a:r>
              <a:rPr lang="en-US" sz="2400" dirty="0"/>
              <a:t>Issue: only able to accurately determine small deviations from equilibrium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EA629-6200-BF86-2CB6-E8DCBE6D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967DFD-774D-D97B-F4D0-20F6E39D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ED0EE-9CE3-4CF5-1D71-2252142B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6" y="1683181"/>
            <a:ext cx="3487396" cy="2031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B7A6FA-BBBF-FB3F-E960-7953E1DEE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869" y="3850824"/>
            <a:ext cx="3172590" cy="730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454C0-6338-0815-FA98-4E5ADA4EC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52" y="2466220"/>
            <a:ext cx="2475361" cy="9999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06E9633-C228-6406-C16E-902BFA9A092C}"/>
              </a:ext>
            </a:extLst>
          </p:cNvPr>
          <p:cNvSpPr/>
          <p:nvPr/>
        </p:nvSpPr>
        <p:spPr>
          <a:xfrm>
            <a:off x="9755949" y="2781325"/>
            <a:ext cx="410884" cy="512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C0B514-545F-DD8D-8BED-F3942E7E55EF}"/>
              </a:ext>
            </a:extLst>
          </p:cNvPr>
          <p:cNvSpPr/>
          <p:nvPr/>
        </p:nvSpPr>
        <p:spPr>
          <a:xfrm>
            <a:off x="5696466" y="1683181"/>
            <a:ext cx="541322" cy="39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0803C4F-45BA-1AC5-BE96-EFF626EC441F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6795158" y="684576"/>
            <a:ext cx="170575" cy="182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8AB9D79-AABB-5E48-0877-1751B59D300A}"/>
              </a:ext>
            </a:extLst>
          </p:cNvPr>
          <p:cNvCxnSpPr/>
          <p:nvPr/>
        </p:nvCxnSpPr>
        <p:spPr>
          <a:xfrm rot="16200000" flipH="1">
            <a:off x="9975466" y="3301819"/>
            <a:ext cx="386409" cy="370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EAD0CB-C475-F6D3-1DC5-3FA341C81DDD}"/>
              </a:ext>
            </a:extLst>
          </p:cNvPr>
          <p:cNvSpPr txBox="1"/>
          <p:nvPr/>
        </p:nvSpPr>
        <p:spPr>
          <a:xfrm>
            <a:off x="7793764" y="1321356"/>
            <a:ext cx="2672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Frequency-dependent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187CB3-BDD3-561B-EBFE-AEF6637C25E6}"/>
              </a:ext>
            </a:extLst>
          </p:cNvPr>
          <p:cNvSpPr txBox="1"/>
          <p:nvPr/>
        </p:nvSpPr>
        <p:spPr>
          <a:xfrm>
            <a:off x="9142076" y="3690282"/>
            <a:ext cx="24753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Static dielectric constant</a:t>
            </a:r>
          </a:p>
        </p:txBody>
      </p:sp>
      <p:pic>
        <p:nvPicPr>
          <p:cNvPr id="7172" name="Picture 4" descr="Fourier Transform (FT) - Questions and Answers ​in MRI">
            <a:extLst>
              <a:ext uri="{FF2B5EF4-FFF2-40B4-BE49-F238E27FC236}">
                <a16:creationId xmlns:a16="http://schemas.microsoft.com/office/drawing/2014/main" id="{550927C0-7BE0-20C5-2D69-38CA7960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45" y="4388983"/>
            <a:ext cx="3948282" cy="22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8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F0DE-CDA1-518A-F559-B400457F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 Loss (Theory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AAFF-C5EE-5B0A-7654-3135CC21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7" y="1690688"/>
            <a:ext cx="536792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Similar approach to frequency-dependent mechanical loss</a:t>
            </a:r>
          </a:p>
          <a:p>
            <a:pPr lvl="1"/>
            <a:r>
              <a:rPr lang="en-US" sz="2800" dirty="0"/>
              <a:t>Apply an oscillating E-field -&gt; atoms move due to assigned charges generating a pressure oscillation -&gt; analyze pressure response delay from applied field</a:t>
            </a:r>
          </a:p>
          <a:p>
            <a:pPr lvl="1"/>
            <a:r>
              <a:rPr lang="en-US" sz="2800" dirty="0"/>
              <a:t>Goal: observe far-from-equilibrium properties</a:t>
            </a:r>
          </a:p>
          <a:p>
            <a:pPr lvl="2"/>
            <a:r>
              <a:rPr lang="en-US" sz="2400" dirty="0"/>
              <a:t>Ex.: More intense or higher-frequency electric field oscillation </a:t>
            </a:r>
          </a:p>
          <a:p>
            <a:pPr lvl="1"/>
            <a:r>
              <a:rPr lang="en-US" dirty="0"/>
              <a:t>Limitation: does not work with neutral systems (no movement due to partial charges)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EA629-6200-BF86-2CB6-E8DCBE6D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5B3B-8495-405D-9661-5CDE9C7971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967DFD-774D-D97B-F4D0-20F6E39D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2524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mparisons of complex modulus provided by different DMA - ScienceDirect">
            <a:extLst>
              <a:ext uri="{FF2B5EF4-FFF2-40B4-BE49-F238E27FC236}">
                <a16:creationId xmlns:a16="http://schemas.microsoft.com/office/drawing/2014/main" id="{6A2C2779-33F5-82F2-13AD-C90D8752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5" y="2458200"/>
            <a:ext cx="3411730" cy="258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70037-0738-12AB-D2B9-B009FC3D9056}"/>
              </a:ext>
            </a:extLst>
          </p:cNvPr>
          <p:cNvSpPr txBox="1"/>
          <p:nvPr/>
        </p:nvSpPr>
        <p:spPr>
          <a:xfrm>
            <a:off x="7180509" y="1786492"/>
            <a:ext cx="15397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Original E-field signal applied by fix </a:t>
            </a:r>
            <a:r>
              <a:rPr lang="en-US" sz="1200" b="1" dirty="0" err="1"/>
              <a:t>efield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91345-94AF-9CCC-DE92-2CE5B6530C8D}"/>
              </a:ext>
            </a:extLst>
          </p:cNvPr>
          <p:cNvSpPr txBox="1"/>
          <p:nvPr/>
        </p:nvSpPr>
        <p:spPr>
          <a:xfrm>
            <a:off x="9128587" y="1690688"/>
            <a:ext cx="15397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Pressure response captured in LAMMPS 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546F91-0142-6588-1D36-685B43F589F5}"/>
              </a:ext>
            </a:extLst>
          </p:cNvPr>
          <p:cNvCxnSpPr>
            <a:endCxn id="7" idx="2"/>
          </p:cNvCxnSpPr>
          <p:nvPr/>
        </p:nvCxnSpPr>
        <p:spPr>
          <a:xfrm flipV="1">
            <a:off x="7613609" y="2248157"/>
            <a:ext cx="336766" cy="10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443A7-5EFE-1EAD-5671-A7DEE9D6B498}"/>
              </a:ext>
            </a:extLst>
          </p:cNvPr>
          <p:cNvCxnSpPr>
            <a:endCxn id="9" idx="2"/>
          </p:cNvCxnSpPr>
          <p:nvPr/>
        </p:nvCxnSpPr>
        <p:spPr>
          <a:xfrm flipV="1">
            <a:off x="8720240" y="2337019"/>
            <a:ext cx="1178213" cy="101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3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974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Mechanical and Dielectric Properties of Polymers and Metal-Organic Frameworks</vt:lpstr>
      <vt:lpstr>DMAx tutorial</vt:lpstr>
      <vt:lpstr>Properties studied</vt:lpstr>
      <vt:lpstr>Mechanical Loss (Theory)</vt:lpstr>
      <vt:lpstr>Mechanical Loss (DMAx Package)</vt:lpstr>
      <vt:lpstr>Mechanical Loss (Results)</vt:lpstr>
      <vt:lpstr>Mechanical Loss (Master Curve Results)</vt:lpstr>
      <vt:lpstr>Dielectric Loss (Theory 1)</vt:lpstr>
      <vt:lpstr>Dielectric Loss (Theory 2)</vt:lpstr>
      <vt:lpstr>Dielectric Loss (Theory 1) (Results)</vt:lpstr>
      <vt:lpstr>Dielectric Loss (Theory 2) (Results)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and Dielectric Properties of Polymers and Metal-Organic Frameworks</dc:title>
  <dc:creator>Ricardo Buarque</dc:creator>
  <cp:lastModifiedBy>Ricardo Silva-buarque</cp:lastModifiedBy>
  <cp:revision>36</cp:revision>
  <dcterms:created xsi:type="dcterms:W3CDTF">2023-02-21T01:47:30Z</dcterms:created>
  <dcterms:modified xsi:type="dcterms:W3CDTF">2023-05-26T20:44:12Z</dcterms:modified>
</cp:coreProperties>
</file>