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1" r:id="rId8"/>
    <p:sldId id="264"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7"/>
  </p:normalViewPr>
  <p:slideViewPr>
    <p:cSldViewPr snapToGrid="0" snapToObjects="1">
      <p:cViewPr varScale="1">
        <p:scale>
          <a:sx n="93" d="100"/>
          <a:sy n="93" d="100"/>
        </p:scale>
        <p:origin x="7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xnyFYiK2rSY&amp;list=PLzdnOPI1iJNcsRwJhvksEo1tJqjIqWbN-&amp;index=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FTSAiF9AHN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DAAA-F6BC-D049-B9D2-4F910AFF2C37}"/>
              </a:ext>
            </a:extLst>
          </p:cNvPr>
          <p:cNvSpPr>
            <a:spLocks noGrp="1"/>
          </p:cNvSpPr>
          <p:nvPr>
            <p:ph type="ctrTitle"/>
          </p:nvPr>
        </p:nvSpPr>
        <p:spPr/>
        <p:txBody>
          <a:bodyPr/>
          <a:lstStyle/>
          <a:p>
            <a:r>
              <a:rPr lang="en-US" dirty="0"/>
              <a:t>What is Computation?</a:t>
            </a:r>
          </a:p>
        </p:txBody>
      </p:sp>
      <p:sp>
        <p:nvSpPr>
          <p:cNvPr id="3" name="Subtitle 2">
            <a:extLst>
              <a:ext uri="{FF2B5EF4-FFF2-40B4-BE49-F238E27FC236}">
                <a16:creationId xmlns:a16="http://schemas.microsoft.com/office/drawing/2014/main" id="{1FB80AAA-5958-AF48-B1CB-22EAB12BC082}"/>
              </a:ext>
            </a:extLst>
          </p:cNvPr>
          <p:cNvSpPr>
            <a:spLocks noGrp="1"/>
          </p:cNvSpPr>
          <p:nvPr>
            <p:ph type="subTitle" idx="1"/>
          </p:nvPr>
        </p:nvSpPr>
        <p:spPr/>
        <p:txBody>
          <a:bodyPr/>
          <a:lstStyle/>
          <a:p>
            <a:r>
              <a:rPr lang="en-US" dirty="0"/>
              <a:t>A High-Level Look at Computer Science &amp; Programming</a:t>
            </a:r>
          </a:p>
        </p:txBody>
      </p:sp>
    </p:spTree>
    <p:extLst>
      <p:ext uri="{BB962C8B-B14F-4D97-AF65-F5344CB8AC3E}">
        <p14:creationId xmlns:p14="http://schemas.microsoft.com/office/powerpoint/2010/main" val="13410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4061-BA3B-AC4E-9A72-F4AFECA5A36F}"/>
              </a:ext>
            </a:extLst>
          </p:cNvPr>
          <p:cNvSpPr>
            <a:spLocks noGrp="1"/>
          </p:cNvSpPr>
          <p:nvPr>
            <p:ph type="title"/>
          </p:nvPr>
        </p:nvSpPr>
        <p:spPr/>
        <p:txBody>
          <a:bodyPr/>
          <a:lstStyle/>
          <a:p>
            <a:r>
              <a:rPr lang="en-US" dirty="0"/>
              <a:t>Building Up A Computational World</a:t>
            </a:r>
          </a:p>
        </p:txBody>
      </p:sp>
      <p:sp>
        <p:nvSpPr>
          <p:cNvPr id="3" name="Content Placeholder 2">
            <a:extLst>
              <a:ext uri="{FF2B5EF4-FFF2-40B4-BE49-F238E27FC236}">
                <a16:creationId xmlns:a16="http://schemas.microsoft.com/office/drawing/2014/main" id="{A3853155-8EAF-0348-A74C-1D24DBC4DF67}"/>
              </a:ext>
            </a:extLst>
          </p:cNvPr>
          <p:cNvSpPr>
            <a:spLocks noGrp="1"/>
          </p:cNvSpPr>
          <p:nvPr>
            <p:ph idx="1"/>
          </p:nvPr>
        </p:nvSpPr>
        <p:spPr/>
        <p:txBody>
          <a:bodyPr/>
          <a:lstStyle/>
          <a:p>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=xnyFYiK2rSY&amp;list=PLzdnOPI1iJNcsRwJhvksEo1tJqjIqWbN-&amp;index=6</a:t>
            </a:r>
            <a:endParaRPr lang="en-US" dirty="0"/>
          </a:p>
        </p:txBody>
      </p:sp>
    </p:spTree>
    <p:extLst>
      <p:ext uri="{BB962C8B-B14F-4D97-AF65-F5344CB8AC3E}">
        <p14:creationId xmlns:p14="http://schemas.microsoft.com/office/powerpoint/2010/main" val="252557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047C-07D2-994A-BBA0-D48DD6143C95}"/>
              </a:ext>
            </a:extLst>
          </p:cNvPr>
          <p:cNvSpPr>
            <a:spLocks noGrp="1"/>
          </p:cNvSpPr>
          <p:nvPr>
            <p:ph type="title"/>
          </p:nvPr>
        </p:nvSpPr>
        <p:spPr/>
        <p:txBody>
          <a:bodyPr/>
          <a:lstStyle/>
          <a:p>
            <a:r>
              <a:rPr lang="en-US" dirty="0"/>
              <a:t>A Poem about Software</a:t>
            </a:r>
          </a:p>
        </p:txBody>
      </p:sp>
      <p:sp>
        <p:nvSpPr>
          <p:cNvPr id="3" name="Content Placeholder 2">
            <a:extLst>
              <a:ext uri="{FF2B5EF4-FFF2-40B4-BE49-F238E27FC236}">
                <a16:creationId xmlns:a16="http://schemas.microsoft.com/office/drawing/2014/main" id="{11CE35BD-2FB6-1C45-B1DE-78D36FF87BAB}"/>
              </a:ext>
            </a:extLst>
          </p:cNvPr>
          <p:cNvSpPr>
            <a:spLocks noGrp="1"/>
          </p:cNvSpPr>
          <p:nvPr>
            <p:ph idx="1"/>
          </p:nvPr>
        </p:nvSpPr>
        <p:spPr>
          <a:xfrm>
            <a:off x="2589212" y="1905001"/>
            <a:ext cx="8915400" cy="4786744"/>
          </a:xfrm>
        </p:spPr>
        <p:txBody>
          <a:bodyPr>
            <a:normAutofit fontScale="92500" lnSpcReduction="20000"/>
          </a:bodyPr>
          <a:lstStyle/>
          <a:p>
            <a:pPr marL="0" indent="0">
              <a:buNone/>
            </a:pPr>
            <a:r>
              <a:rPr lang="en-US" sz="2600" dirty="0"/>
              <a:t>“… The world seems to be a big organism, with the birds as components, like big, feathered cells. Why they are flying around in 28 degree weather, seemingly just enjoying the morning, I don't know. </a:t>
            </a:r>
          </a:p>
          <a:p>
            <a:pPr marL="0" indent="0">
              <a:buNone/>
            </a:pPr>
            <a:r>
              <a:rPr lang="en-US" sz="2600" dirty="0"/>
              <a:t>Of course their feathers are made up of cells themselves. And the cells are made up of a nucleus, DNA, RNA, and the whole replication machine that is the living cell. The purpose of that cell is a component of the bird itself. </a:t>
            </a:r>
          </a:p>
          <a:p>
            <a:pPr marL="0" indent="0">
              <a:buNone/>
            </a:pPr>
            <a:r>
              <a:rPr lang="en-US" sz="2600" dirty="0"/>
              <a:t>A feather cell, a stomach cell, a cell in the bird's eye, looking at the red orange glow as the sun rises clear in the cold east. The feather, the bird, the world, is all a single thing with hierarchal components making it all work.</a:t>
            </a:r>
          </a:p>
          <a:p>
            <a:pPr marL="0" indent="0">
              <a:buNone/>
            </a:pPr>
            <a:r>
              <a:rPr lang="en-US" sz="2600" dirty="0"/>
              <a:t> Software and computing is the same.”</a:t>
            </a:r>
          </a:p>
          <a:p>
            <a:pPr>
              <a:buFontTx/>
              <a:buChar char="-"/>
            </a:pPr>
            <a:r>
              <a:rPr lang="en-US" sz="2100" dirty="0"/>
              <a:t>Excerpt from a </a:t>
            </a:r>
            <a:r>
              <a:rPr lang="en-US" sz="2100" dirty="0" err="1"/>
              <a:t>Linkedin</a:t>
            </a:r>
            <a:r>
              <a:rPr lang="en-US" sz="2100" dirty="0"/>
              <a:t> Post by Brantley </a:t>
            </a:r>
            <a:r>
              <a:rPr lang="en-US" sz="2100" dirty="0" err="1"/>
              <a:t>Coile</a:t>
            </a:r>
            <a:r>
              <a:rPr lang="en-US" sz="2100" dirty="0"/>
              <a:t>, Systems Programmer</a:t>
            </a:r>
          </a:p>
        </p:txBody>
      </p:sp>
    </p:spTree>
    <p:extLst>
      <p:ext uri="{BB962C8B-B14F-4D97-AF65-F5344CB8AC3E}">
        <p14:creationId xmlns:p14="http://schemas.microsoft.com/office/powerpoint/2010/main" val="279709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A38E-84A5-3E47-AB8A-03E64E158327}"/>
              </a:ext>
            </a:extLst>
          </p:cNvPr>
          <p:cNvSpPr>
            <a:spLocks noGrp="1"/>
          </p:cNvSpPr>
          <p:nvPr>
            <p:ph type="title"/>
          </p:nvPr>
        </p:nvSpPr>
        <p:spPr/>
        <p:txBody>
          <a:bodyPr/>
          <a:lstStyle/>
          <a:p>
            <a:r>
              <a:rPr lang="en-US" dirty="0"/>
              <a:t>A Few Big Questions</a:t>
            </a:r>
          </a:p>
        </p:txBody>
      </p:sp>
      <p:sp>
        <p:nvSpPr>
          <p:cNvPr id="3" name="Content Placeholder 2">
            <a:extLst>
              <a:ext uri="{FF2B5EF4-FFF2-40B4-BE49-F238E27FC236}">
                <a16:creationId xmlns:a16="http://schemas.microsoft.com/office/drawing/2014/main" id="{763E5337-122D-1A4C-940A-F83616913110}"/>
              </a:ext>
            </a:extLst>
          </p:cNvPr>
          <p:cNvSpPr>
            <a:spLocks noGrp="1"/>
          </p:cNvSpPr>
          <p:nvPr>
            <p:ph idx="1"/>
          </p:nvPr>
        </p:nvSpPr>
        <p:spPr/>
        <p:txBody>
          <a:bodyPr/>
          <a:lstStyle/>
          <a:p>
            <a:r>
              <a:rPr lang="en-US" sz="2400" dirty="0"/>
              <a:t>What is a computer?</a:t>
            </a:r>
          </a:p>
          <a:p>
            <a:endParaRPr lang="en-US" sz="2400" dirty="0"/>
          </a:p>
          <a:p>
            <a:r>
              <a:rPr lang="en-US" sz="2400" dirty="0"/>
              <a:t>What is computation?</a:t>
            </a:r>
          </a:p>
          <a:p>
            <a:endParaRPr lang="en-US" dirty="0"/>
          </a:p>
          <a:p>
            <a:r>
              <a:rPr lang="en-US" sz="2400" dirty="0"/>
              <a:t>What is programming?</a:t>
            </a:r>
          </a:p>
          <a:p>
            <a:endParaRPr lang="en-US" sz="2400" dirty="0"/>
          </a:p>
          <a:p>
            <a:r>
              <a:rPr lang="en-US" sz="2400" dirty="0"/>
              <a:t>How do we solve problems with computers?</a:t>
            </a:r>
          </a:p>
          <a:p>
            <a:endParaRPr lang="en-US" sz="2400" dirty="0"/>
          </a:p>
          <a:p>
            <a:endParaRPr lang="en-US" sz="2400" dirty="0"/>
          </a:p>
        </p:txBody>
      </p:sp>
    </p:spTree>
    <p:extLst>
      <p:ext uri="{BB962C8B-B14F-4D97-AF65-F5344CB8AC3E}">
        <p14:creationId xmlns:p14="http://schemas.microsoft.com/office/powerpoint/2010/main" val="17272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C9E4-231E-2344-97C0-C2C3E25B5245}"/>
              </a:ext>
            </a:extLst>
          </p:cNvPr>
          <p:cNvSpPr>
            <a:spLocks noGrp="1"/>
          </p:cNvSpPr>
          <p:nvPr>
            <p:ph type="title"/>
          </p:nvPr>
        </p:nvSpPr>
        <p:spPr/>
        <p:txBody>
          <a:bodyPr/>
          <a:lstStyle/>
          <a:p>
            <a:r>
              <a:rPr lang="en-US" dirty="0"/>
              <a:t>All Questions Answered (Kind of)</a:t>
            </a:r>
          </a:p>
        </p:txBody>
      </p:sp>
      <p:sp>
        <p:nvSpPr>
          <p:cNvPr id="3" name="Content Placeholder 2">
            <a:extLst>
              <a:ext uri="{FF2B5EF4-FFF2-40B4-BE49-F238E27FC236}">
                <a16:creationId xmlns:a16="http://schemas.microsoft.com/office/drawing/2014/main" id="{E42F2C7F-7413-9742-928F-51D7FC7D25E6}"/>
              </a:ext>
            </a:extLst>
          </p:cNvPr>
          <p:cNvSpPr>
            <a:spLocks noGrp="1"/>
          </p:cNvSpPr>
          <p:nvPr>
            <p:ph idx="1"/>
          </p:nvPr>
        </p:nvSpPr>
        <p:spPr>
          <a:xfrm>
            <a:off x="2589212" y="1524001"/>
            <a:ext cx="8915400" cy="5472544"/>
          </a:xfrm>
        </p:spPr>
        <p:txBody>
          <a:bodyPr>
            <a:normAutofit/>
          </a:bodyPr>
          <a:lstStyle/>
          <a:p>
            <a:pPr marL="0" indent="0">
              <a:buNone/>
            </a:pPr>
            <a:endParaRPr lang="en-US" sz="2400" dirty="0"/>
          </a:p>
          <a:p>
            <a:r>
              <a:rPr lang="en-US" sz="2400" dirty="0"/>
              <a:t>Computer Science delivers 3 Big Insights. (Rapaport)</a:t>
            </a:r>
          </a:p>
          <a:p>
            <a:pPr marL="0" indent="0">
              <a:buNone/>
            </a:pPr>
            <a:endParaRPr lang="en-US" sz="2400" dirty="0"/>
          </a:p>
          <a:p>
            <a:pPr lvl="1"/>
            <a:r>
              <a:rPr lang="en-US" sz="2200" dirty="0"/>
              <a:t>All the information we need can be represented as binary data: 1  or 0. </a:t>
            </a:r>
            <a:r>
              <a:rPr lang="en-US" sz="2200" b="1" dirty="0"/>
              <a:t>[Representational]</a:t>
            </a:r>
          </a:p>
          <a:p>
            <a:pPr lvl="1"/>
            <a:r>
              <a:rPr lang="en-US" sz="2200" dirty="0"/>
              <a:t>Only a handful of simple operations are needed to compute anything with a reel of binary data: move left/right, print 0/1, erase. </a:t>
            </a:r>
            <a:r>
              <a:rPr lang="en-US" sz="2200" b="1" dirty="0"/>
              <a:t>[Processing]</a:t>
            </a:r>
          </a:p>
          <a:p>
            <a:pPr lvl="1"/>
            <a:r>
              <a:rPr lang="en-US" sz="2200" dirty="0"/>
              <a:t>Only a handful of grammar rules are needed to arrange those basic operations as programs: sequence, selection, repetition. </a:t>
            </a:r>
            <a:r>
              <a:rPr lang="en-US" sz="2200" b="1" dirty="0"/>
              <a:t>[Structural]</a:t>
            </a:r>
          </a:p>
          <a:p>
            <a:pPr marL="457200" lvl="1" indent="0">
              <a:buNone/>
            </a:pPr>
            <a:endParaRPr lang="en-US" sz="2200" b="1" dirty="0"/>
          </a:p>
          <a:p>
            <a:pPr lvl="1"/>
            <a:endParaRPr lang="en-US" sz="2200" dirty="0"/>
          </a:p>
          <a:p>
            <a:pPr lvl="1"/>
            <a:endParaRPr lang="en-US" sz="2200" dirty="0"/>
          </a:p>
          <a:p>
            <a:pPr lvl="1"/>
            <a:endParaRPr lang="en-US" sz="2000" dirty="0"/>
          </a:p>
          <a:p>
            <a:pPr lvl="1"/>
            <a:endParaRPr lang="en-US" sz="2200" dirty="0"/>
          </a:p>
          <a:p>
            <a:pPr lvl="1"/>
            <a:endParaRPr lang="en-US" sz="2200" dirty="0"/>
          </a:p>
        </p:txBody>
      </p:sp>
    </p:spTree>
    <p:extLst>
      <p:ext uri="{BB962C8B-B14F-4D97-AF65-F5344CB8AC3E}">
        <p14:creationId xmlns:p14="http://schemas.microsoft.com/office/powerpoint/2010/main" val="277010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7263-5D8F-5245-9036-ECCDCB87FCB0}"/>
              </a:ext>
            </a:extLst>
          </p:cNvPr>
          <p:cNvSpPr>
            <a:spLocks noGrp="1"/>
          </p:cNvSpPr>
          <p:nvPr>
            <p:ph type="title"/>
          </p:nvPr>
        </p:nvSpPr>
        <p:spPr/>
        <p:txBody>
          <a:bodyPr/>
          <a:lstStyle/>
          <a:p>
            <a:r>
              <a:rPr lang="en-US" dirty="0"/>
              <a:t>The Representational Insight</a:t>
            </a:r>
          </a:p>
        </p:txBody>
      </p:sp>
      <p:sp>
        <p:nvSpPr>
          <p:cNvPr id="3" name="Content Placeholder 2">
            <a:extLst>
              <a:ext uri="{FF2B5EF4-FFF2-40B4-BE49-F238E27FC236}">
                <a16:creationId xmlns:a16="http://schemas.microsoft.com/office/drawing/2014/main" id="{EE42F80B-B834-424E-8B27-672771BDA59E}"/>
              </a:ext>
            </a:extLst>
          </p:cNvPr>
          <p:cNvSpPr>
            <a:spLocks noGrp="1"/>
          </p:cNvSpPr>
          <p:nvPr>
            <p:ph idx="1"/>
          </p:nvPr>
        </p:nvSpPr>
        <p:spPr>
          <a:xfrm>
            <a:off x="2589212" y="2133599"/>
            <a:ext cx="8915400" cy="4724401"/>
          </a:xfrm>
        </p:spPr>
        <p:txBody>
          <a:bodyPr>
            <a:normAutofit/>
          </a:bodyPr>
          <a:lstStyle/>
          <a:p>
            <a:r>
              <a:rPr lang="en-US" dirty="0"/>
              <a:t>1948 - Claude Shannon starts Information Theory with “A Mathematical Theory of Communication”</a:t>
            </a:r>
          </a:p>
          <a:p>
            <a:endParaRPr lang="en-US" dirty="0"/>
          </a:p>
          <a:p>
            <a:r>
              <a:rPr lang="en-US" dirty="0"/>
              <a:t>All of the information we need can be represented as 1s and 0s.</a:t>
            </a:r>
          </a:p>
          <a:p>
            <a:endParaRPr lang="en-US" dirty="0"/>
          </a:p>
          <a:p>
            <a:r>
              <a:rPr lang="en-US" dirty="0"/>
              <a:t>In other words, all information is a series of distinctions between one thing and another.</a:t>
            </a:r>
          </a:p>
          <a:p>
            <a:endParaRPr lang="en-US" dirty="0"/>
          </a:p>
          <a:p>
            <a:r>
              <a:rPr lang="en-US" dirty="0"/>
              <a:t>"Up until that time, everyone thought that communication was involved in trying to find ways of communicating written language, spoken language, pictures, video, and all of these different things— that all of these would require different ways of communicating. Claude said no, you can turn all of them into binary digits. And then you can find ways of communicating the binary digits." —Robert </a:t>
            </a:r>
            <a:r>
              <a:rPr lang="en-US" dirty="0" err="1"/>
              <a:t>Gallager</a:t>
            </a:r>
            <a:r>
              <a:rPr lang="en-US" dirty="0"/>
              <a:t>, quoted in (</a:t>
            </a:r>
            <a:r>
              <a:rPr lang="en-US" dirty="0" err="1"/>
              <a:t>Soni</a:t>
            </a:r>
            <a:r>
              <a:rPr lang="en-US" dirty="0"/>
              <a:t> and Goodman, 2017) </a:t>
            </a:r>
          </a:p>
          <a:p>
            <a:pPr marL="0" indent="0">
              <a:buNone/>
            </a:pPr>
            <a:endParaRPr lang="en-US" dirty="0"/>
          </a:p>
        </p:txBody>
      </p:sp>
    </p:spTree>
    <p:extLst>
      <p:ext uri="{BB962C8B-B14F-4D97-AF65-F5344CB8AC3E}">
        <p14:creationId xmlns:p14="http://schemas.microsoft.com/office/powerpoint/2010/main" val="371017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0305-6814-5B41-A1FE-6A1AD5FDF239}"/>
              </a:ext>
            </a:extLst>
          </p:cNvPr>
          <p:cNvSpPr>
            <a:spLocks noGrp="1"/>
          </p:cNvSpPr>
          <p:nvPr>
            <p:ph type="title"/>
          </p:nvPr>
        </p:nvSpPr>
        <p:spPr/>
        <p:txBody>
          <a:bodyPr/>
          <a:lstStyle/>
          <a:p>
            <a:r>
              <a:rPr lang="en-US" dirty="0"/>
              <a:t>The Processing Insight</a:t>
            </a:r>
          </a:p>
        </p:txBody>
      </p:sp>
      <p:sp>
        <p:nvSpPr>
          <p:cNvPr id="3" name="Content Placeholder 2">
            <a:extLst>
              <a:ext uri="{FF2B5EF4-FFF2-40B4-BE49-F238E27FC236}">
                <a16:creationId xmlns:a16="http://schemas.microsoft.com/office/drawing/2014/main" id="{073AB420-EA70-E74E-B329-09CE3C205950}"/>
              </a:ext>
            </a:extLst>
          </p:cNvPr>
          <p:cNvSpPr>
            <a:spLocks noGrp="1"/>
          </p:cNvSpPr>
          <p:nvPr>
            <p:ph idx="1"/>
          </p:nvPr>
        </p:nvSpPr>
        <p:spPr>
          <a:xfrm>
            <a:off x="2589212" y="2133600"/>
            <a:ext cx="8915400" cy="4724400"/>
          </a:xfrm>
        </p:spPr>
        <p:txBody>
          <a:bodyPr>
            <a:noAutofit/>
          </a:bodyPr>
          <a:lstStyle/>
          <a:p>
            <a:r>
              <a:rPr lang="en-US" sz="2000" dirty="0"/>
              <a:t>1936 - Church Turing Computability Thesis</a:t>
            </a:r>
          </a:p>
          <a:p>
            <a:r>
              <a:rPr lang="en-US" sz="2000" dirty="0"/>
              <a:t>Turing’s Model is an Abstract Tape Machine that Can Compute Anything.</a:t>
            </a:r>
          </a:p>
          <a:p>
            <a:r>
              <a:rPr lang="en-US" sz="2000" dirty="0"/>
              <a:t>The Instructions Available are: Move Left/Right, Print 0/1, and Erase.</a:t>
            </a:r>
          </a:p>
          <a:p>
            <a:r>
              <a:rPr lang="en-US" sz="2000" dirty="0"/>
              <a:t>Everything that can compute anything is Turing Complete:</a:t>
            </a:r>
          </a:p>
          <a:p>
            <a:pPr lvl="1"/>
            <a:r>
              <a:rPr lang="en-US" dirty="0" err="1"/>
              <a:t>Javascript</a:t>
            </a:r>
            <a:endParaRPr lang="en-US" dirty="0"/>
          </a:p>
          <a:p>
            <a:pPr lvl="1"/>
            <a:r>
              <a:rPr lang="en-US" dirty="0"/>
              <a:t>Python</a:t>
            </a:r>
          </a:p>
          <a:p>
            <a:pPr lvl="1"/>
            <a:r>
              <a:rPr lang="en-US" dirty="0"/>
              <a:t>C</a:t>
            </a:r>
          </a:p>
          <a:p>
            <a:pPr lvl="1"/>
            <a:r>
              <a:rPr lang="en-US" dirty="0"/>
              <a:t>Haskell</a:t>
            </a:r>
          </a:p>
          <a:p>
            <a:pPr lvl="1"/>
            <a:r>
              <a:rPr lang="en-US" dirty="0"/>
              <a:t>Java</a:t>
            </a:r>
          </a:p>
          <a:p>
            <a:pPr lvl="1"/>
            <a:r>
              <a:rPr lang="en-US" dirty="0"/>
              <a:t>Assembly Language</a:t>
            </a:r>
          </a:p>
          <a:p>
            <a:pPr lvl="1"/>
            <a:r>
              <a:rPr lang="en-US" dirty="0"/>
              <a:t>… are all equivalent to Turing Machines!</a:t>
            </a:r>
          </a:p>
        </p:txBody>
      </p:sp>
    </p:spTree>
    <p:extLst>
      <p:ext uri="{BB962C8B-B14F-4D97-AF65-F5344CB8AC3E}">
        <p14:creationId xmlns:p14="http://schemas.microsoft.com/office/powerpoint/2010/main" val="422768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3401-2C7A-544D-9567-3E9AEB7BF381}"/>
              </a:ext>
            </a:extLst>
          </p:cNvPr>
          <p:cNvSpPr>
            <a:spLocks noGrp="1"/>
          </p:cNvSpPr>
          <p:nvPr>
            <p:ph type="title"/>
          </p:nvPr>
        </p:nvSpPr>
        <p:spPr/>
        <p:txBody>
          <a:bodyPr/>
          <a:lstStyle/>
          <a:p>
            <a:r>
              <a:rPr lang="en-US" dirty="0"/>
              <a:t>Lego Turing Machine in Action.</a:t>
            </a:r>
          </a:p>
        </p:txBody>
      </p:sp>
      <p:sp>
        <p:nvSpPr>
          <p:cNvPr id="3" name="Content Placeholder 2">
            <a:extLst>
              <a:ext uri="{FF2B5EF4-FFF2-40B4-BE49-F238E27FC236}">
                <a16:creationId xmlns:a16="http://schemas.microsoft.com/office/drawing/2014/main" id="{9721C80F-DCF6-3D41-9772-732F8A44A528}"/>
              </a:ext>
            </a:extLst>
          </p:cNvPr>
          <p:cNvSpPr>
            <a:spLocks noGrp="1"/>
          </p:cNvSpPr>
          <p:nvPr>
            <p:ph idx="1"/>
          </p:nvPr>
        </p:nvSpPr>
        <p:spPr/>
        <p:txBody>
          <a:bodyPr/>
          <a:lstStyle/>
          <a:p>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=FTSAiF9AHN4</a:t>
            </a:r>
            <a:endParaRPr lang="en-US" dirty="0"/>
          </a:p>
        </p:txBody>
      </p:sp>
    </p:spTree>
    <p:extLst>
      <p:ext uri="{BB962C8B-B14F-4D97-AF65-F5344CB8AC3E}">
        <p14:creationId xmlns:p14="http://schemas.microsoft.com/office/powerpoint/2010/main" val="183354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1835-4CA8-DA48-ADAD-8701F2A8233A}"/>
              </a:ext>
            </a:extLst>
          </p:cNvPr>
          <p:cNvSpPr>
            <a:spLocks noGrp="1"/>
          </p:cNvSpPr>
          <p:nvPr>
            <p:ph type="title"/>
          </p:nvPr>
        </p:nvSpPr>
        <p:spPr/>
        <p:txBody>
          <a:bodyPr/>
          <a:lstStyle/>
          <a:p>
            <a:r>
              <a:rPr lang="en-US" dirty="0"/>
              <a:t>The Structural Insight</a:t>
            </a:r>
          </a:p>
        </p:txBody>
      </p:sp>
      <p:sp>
        <p:nvSpPr>
          <p:cNvPr id="3" name="Content Placeholder 2">
            <a:extLst>
              <a:ext uri="{FF2B5EF4-FFF2-40B4-BE49-F238E27FC236}">
                <a16:creationId xmlns:a16="http://schemas.microsoft.com/office/drawing/2014/main" id="{50406597-387F-204B-893B-A27128519E5B}"/>
              </a:ext>
            </a:extLst>
          </p:cNvPr>
          <p:cNvSpPr>
            <a:spLocks noGrp="1"/>
          </p:cNvSpPr>
          <p:nvPr>
            <p:ph idx="1"/>
          </p:nvPr>
        </p:nvSpPr>
        <p:spPr>
          <a:xfrm>
            <a:off x="2589212" y="2133600"/>
            <a:ext cx="8915400" cy="4100290"/>
          </a:xfrm>
        </p:spPr>
        <p:txBody>
          <a:bodyPr>
            <a:normAutofit/>
          </a:bodyPr>
          <a:lstStyle/>
          <a:p>
            <a:r>
              <a:rPr lang="en-US" sz="2400" dirty="0"/>
              <a:t>1966 </a:t>
            </a:r>
            <a:r>
              <a:rPr lang="en-US" sz="2400" dirty="0" err="1"/>
              <a:t>Boem</a:t>
            </a:r>
            <a:r>
              <a:rPr lang="en-US" sz="2400" dirty="0"/>
              <a:t> and </a:t>
            </a:r>
            <a:r>
              <a:rPr lang="en-US" sz="2400" dirty="0" err="1"/>
              <a:t>Jacopini</a:t>
            </a:r>
            <a:endParaRPr lang="en-US" sz="2400" dirty="0"/>
          </a:p>
          <a:p>
            <a:r>
              <a:rPr lang="en-US" sz="2400" dirty="0"/>
              <a:t>Created in reaction to Dijkstra's “Go-To Considered Harmful”</a:t>
            </a:r>
          </a:p>
          <a:p>
            <a:r>
              <a:rPr lang="en-US" sz="2400" dirty="0"/>
              <a:t>Only 3 basic grammar tools are needed to organize the Turing Machine operations into programs: </a:t>
            </a:r>
          </a:p>
          <a:p>
            <a:pPr lvl="1"/>
            <a:r>
              <a:rPr lang="en-US" sz="2200" dirty="0"/>
              <a:t>Sequence – Basic Control Flow</a:t>
            </a:r>
          </a:p>
          <a:p>
            <a:pPr lvl="1"/>
            <a:r>
              <a:rPr lang="en-US" sz="2200" dirty="0"/>
              <a:t>Selection – If/Else Branches in Control Flow</a:t>
            </a:r>
          </a:p>
          <a:p>
            <a:pPr lvl="1"/>
            <a:r>
              <a:rPr lang="en-US" sz="2200" dirty="0"/>
              <a:t>Repetition – Loops in Control Flow</a:t>
            </a:r>
            <a:endParaRPr lang="en-US" sz="2400" dirty="0"/>
          </a:p>
        </p:txBody>
      </p:sp>
    </p:spTree>
    <p:extLst>
      <p:ext uri="{BB962C8B-B14F-4D97-AF65-F5344CB8AC3E}">
        <p14:creationId xmlns:p14="http://schemas.microsoft.com/office/powerpoint/2010/main" val="132658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0004-5217-364A-A17B-429F56391551}"/>
              </a:ext>
            </a:extLst>
          </p:cNvPr>
          <p:cNvSpPr>
            <a:spLocks noGrp="1"/>
          </p:cNvSpPr>
          <p:nvPr>
            <p:ph type="title"/>
          </p:nvPr>
        </p:nvSpPr>
        <p:spPr/>
        <p:txBody>
          <a:bodyPr/>
          <a:lstStyle/>
          <a:p>
            <a:r>
              <a:rPr lang="en-US" dirty="0"/>
              <a:t>And from these atoms… the universe!</a:t>
            </a:r>
          </a:p>
        </p:txBody>
      </p:sp>
      <p:sp>
        <p:nvSpPr>
          <p:cNvPr id="3" name="Content Placeholder 2">
            <a:extLst>
              <a:ext uri="{FF2B5EF4-FFF2-40B4-BE49-F238E27FC236}">
                <a16:creationId xmlns:a16="http://schemas.microsoft.com/office/drawing/2014/main" id="{646CE2C8-8F75-D540-9786-9373F334E840}"/>
              </a:ext>
            </a:extLst>
          </p:cNvPr>
          <p:cNvSpPr>
            <a:spLocks noGrp="1"/>
          </p:cNvSpPr>
          <p:nvPr>
            <p:ph idx="1"/>
          </p:nvPr>
        </p:nvSpPr>
        <p:spPr/>
        <p:txBody>
          <a:bodyPr>
            <a:normAutofit/>
          </a:bodyPr>
          <a:lstStyle/>
          <a:p>
            <a:r>
              <a:rPr lang="en-US" sz="2400" dirty="0"/>
              <a:t>We build in hierarchal layers of abstract machines to create a rich world of digital experience.</a:t>
            </a:r>
          </a:p>
          <a:p>
            <a:endParaRPr lang="en-US" sz="2400" dirty="0"/>
          </a:p>
          <a:p>
            <a:r>
              <a:rPr lang="en-US" sz="2400" dirty="0"/>
              <a:t>How might I construct an image on a screen using binary?</a:t>
            </a:r>
          </a:p>
        </p:txBody>
      </p:sp>
    </p:spTree>
    <p:extLst>
      <p:ext uri="{BB962C8B-B14F-4D97-AF65-F5344CB8AC3E}">
        <p14:creationId xmlns:p14="http://schemas.microsoft.com/office/powerpoint/2010/main" val="35750968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TotalTime>
  <Words>627</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What is Computation?</vt:lpstr>
      <vt:lpstr>A Poem about Software</vt:lpstr>
      <vt:lpstr>A Few Big Questions</vt:lpstr>
      <vt:lpstr>All Questions Answered (Kind of)</vt:lpstr>
      <vt:lpstr>The Representational Insight</vt:lpstr>
      <vt:lpstr>The Processing Insight</vt:lpstr>
      <vt:lpstr>Lego Turing Machine in Action.</vt:lpstr>
      <vt:lpstr>The Structural Insight</vt:lpstr>
      <vt:lpstr>And from these atoms… the universe!</vt:lpstr>
      <vt:lpstr>Building Up A Computational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and Computation</dc:title>
  <dc:creator>Samuel Fisher</dc:creator>
  <cp:lastModifiedBy>Samuel Fisher</cp:lastModifiedBy>
  <cp:revision>47</cp:revision>
  <cp:lastPrinted>2019-03-08T04:10:22Z</cp:lastPrinted>
  <dcterms:created xsi:type="dcterms:W3CDTF">2019-03-08T02:54:44Z</dcterms:created>
  <dcterms:modified xsi:type="dcterms:W3CDTF">2019-03-08T04:10:37Z</dcterms:modified>
</cp:coreProperties>
</file>