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6858000" cx="12192000"/>
  <p:notesSz cx="6735750" cy="9866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>
        <p15:guide id="1" orient="horz" pos="3108">
          <p15:clr>
            <a:srgbClr val="A4A3A4"/>
          </p15:clr>
        </p15:guide>
        <p15:guide id="2" pos="212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405785D-AB59-4F6B-9707-31C14D766B84}">
  <a:tblStyle styleId="{0405785D-AB59-4F6B-9707-31C14D766B84}" styleName="Table_0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6313225E-A608-4896-8EC4-B62D2A8021D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fill>
          <a:solidFill>
            <a:srgbClr val="CACACA"/>
          </a:solidFill>
        </a:fill>
      </a:tcStyle>
    </a:band1H>
    <a:band2H>
      <a:tcTxStyle/>
    </a:band2H>
    <a:band1V>
      <a:tcTxStyle/>
      <a:tcStyle>
        <a:fill>
          <a:solidFill>
            <a:srgbClr val="CACACA"/>
          </a:solidFill>
        </a:fill>
      </a:tcStyle>
    </a:band1V>
    <a:band2V>
      <a:tcTxStyle/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fill>
          <a:solidFill>
            <a:schemeClr val="dk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dk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dk1"/>
          </a:solidFill>
        </a:fill>
      </a:tcStyle>
    </a:firstRow>
    <a:neCell>
      <a:tcTxStyle/>
    </a:neCell>
    <a:nwCell>
      <a:tcTxStyle/>
    </a:nwCell>
  </a:tblStyle>
  <a:tblStyle styleId="{A687C2DB-D5D9-496B-B368-A1D383243D0B}" styleName="Table_2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384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08" orient="horz"/>
        <p:guide pos="2122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18831" cy="495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15373" y="0"/>
            <a:ext cx="2918831" cy="4950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1286"/>
            <a:ext cx="2918831" cy="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 txBox="1"/>
          <p:nvPr>
            <p:ph idx="12" type="sldNum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7b7324ab2d_5_120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7b7324ab2d_5_120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7b7324ab2d_5_147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7b7324ab2d_5_147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7b7324ab2d_5_174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7b7324ab2d_5_174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5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6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7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8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8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37b7324ab2d_0_81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g37b7324ab2d_0_81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7b7324ab2d_0_87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g37b7324ab2d_0_87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9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9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10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10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1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11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37b7324ab2d_0_353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g37b7324ab2d_0_353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7b7324ab2d_0_222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g37b7324ab2d_0_222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17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17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7b7324ab2d_0_521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7b7324ab2d_0_521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409575" y="1233488"/>
            <a:ext cx="5916613" cy="3328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68583c4aa_4_122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768583c4aa_4_122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68583c4aa_5_0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768583c4aa_5_0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7b7324ab2d_5_0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7b7324ab2d_5_0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b7324ab2d_5_47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7b7324ab2d_5_47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b7324ab2d_5_71:notes"/>
          <p:cNvSpPr txBox="1"/>
          <p:nvPr>
            <p:ph idx="1" type="body"/>
          </p:nvPr>
        </p:nvSpPr>
        <p:spPr>
          <a:xfrm>
            <a:off x="673577" y="4748163"/>
            <a:ext cx="5388600" cy="388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7b7324ab2d_5_71:notes"/>
          <p:cNvSpPr/>
          <p:nvPr>
            <p:ph idx="2" type="sldImg"/>
          </p:nvPr>
        </p:nvSpPr>
        <p:spPr>
          <a:xfrm>
            <a:off x="409575" y="1233488"/>
            <a:ext cx="5916600" cy="3329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표지">
  <p:cSld name="표지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-1" y="5536198"/>
            <a:ext cx="1103811" cy="1134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35078" y="1226750"/>
            <a:ext cx="3256921" cy="1056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783251" y="213253"/>
            <a:ext cx="2775042" cy="2749008"/>
            <a:chOff x="698348" y="285094"/>
            <a:chExt cx="2775042" cy="2749008"/>
          </a:xfrm>
        </p:grpSpPr>
        <p:pic>
          <p:nvPicPr>
            <p:cNvPr id="14" name="Google Shape;14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98348" y="1972209"/>
              <a:ext cx="1061893" cy="1061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" name="Google Shape;15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700000">
              <a:off x="1159966" y="682015"/>
              <a:ext cx="1916503" cy="191650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" name="Google Shape;16;p2"/>
          <p:cNvGrpSpPr/>
          <p:nvPr/>
        </p:nvGrpSpPr>
        <p:grpSpPr>
          <a:xfrm>
            <a:off x="3545231" y="4154743"/>
            <a:ext cx="5104366" cy="1497068"/>
            <a:chOff x="2315337" y="3394972"/>
            <a:chExt cx="5104366" cy="1497068"/>
          </a:xfrm>
        </p:grpSpPr>
        <p:sp>
          <p:nvSpPr>
            <p:cNvPr id="17" name="Google Shape;17;p2"/>
            <p:cNvSpPr/>
            <p:nvPr/>
          </p:nvSpPr>
          <p:spPr>
            <a:xfrm>
              <a:off x="2315337" y="3394972"/>
              <a:ext cx="5104366" cy="1497068"/>
            </a:xfrm>
            <a:prstGeom prst="roundRect">
              <a:avLst>
                <a:gd fmla="val 2829" name="adj"/>
              </a:avLst>
            </a:prstGeom>
            <a:noFill/>
            <a:ln cap="flat" cmpd="sng" w="19050">
              <a:solidFill>
                <a:srgbClr val="CBD1D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flipH="1">
              <a:off x="4317053" y="3574156"/>
              <a:ext cx="1077168" cy="444306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5479167" y="3580098"/>
              <a:ext cx="1729137" cy="438364"/>
            </a:xfrm>
            <a:prstGeom prst="rect">
              <a:avLst/>
            </a:prstGeom>
            <a:solidFill>
              <a:srgbClr val="F0F2F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4317053" y="4289819"/>
              <a:ext cx="1077168" cy="444306"/>
            </a:xfrm>
            <a:prstGeom prst="rect">
              <a:avLst/>
            </a:prstGeom>
            <a:solidFill>
              <a:srgbClr val="DADEE2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 flipH="1" rot="-5400000">
              <a:off x="2616371" y="3404100"/>
              <a:ext cx="1182811" cy="1492634"/>
            </a:xfrm>
            <a:custGeom>
              <a:rect b="b" l="l" r="r" t="t"/>
              <a:pathLst>
                <a:path extrusionOk="0" h="2596" w="2908">
                  <a:moveTo>
                    <a:pt x="2039" y="2594"/>
                  </a:moveTo>
                  <a:lnTo>
                    <a:pt x="875" y="2596"/>
                  </a:lnTo>
                  <a:lnTo>
                    <a:pt x="875" y="2596"/>
                  </a:lnTo>
                  <a:lnTo>
                    <a:pt x="855" y="2595"/>
                  </a:lnTo>
                  <a:lnTo>
                    <a:pt x="836" y="2593"/>
                  </a:lnTo>
                  <a:lnTo>
                    <a:pt x="817" y="2590"/>
                  </a:lnTo>
                  <a:lnTo>
                    <a:pt x="799" y="2586"/>
                  </a:lnTo>
                  <a:lnTo>
                    <a:pt x="780" y="2580"/>
                  </a:lnTo>
                  <a:lnTo>
                    <a:pt x="763" y="2574"/>
                  </a:lnTo>
                  <a:lnTo>
                    <a:pt x="746" y="2566"/>
                  </a:lnTo>
                  <a:lnTo>
                    <a:pt x="730" y="2557"/>
                  </a:lnTo>
                  <a:lnTo>
                    <a:pt x="714" y="2547"/>
                  </a:lnTo>
                  <a:lnTo>
                    <a:pt x="698" y="2536"/>
                  </a:lnTo>
                  <a:lnTo>
                    <a:pt x="683" y="2524"/>
                  </a:lnTo>
                  <a:lnTo>
                    <a:pt x="670" y="2512"/>
                  </a:lnTo>
                  <a:lnTo>
                    <a:pt x="656" y="2498"/>
                  </a:lnTo>
                  <a:lnTo>
                    <a:pt x="645" y="2483"/>
                  </a:lnTo>
                  <a:lnTo>
                    <a:pt x="634" y="2468"/>
                  </a:lnTo>
                  <a:lnTo>
                    <a:pt x="624" y="2451"/>
                  </a:lnTo>
                  <a:lnTo>
                    <a:pt x="39" y="1445"/>
                  </a:lnTo>
                  <a:lnTo>
                    <a:pt x="39" y="1445"/>
                  </a:lnTo>
                  <a:lnTo>
                    <a:pt x="30" y="1428"/>
                  </a:lnTo>
                  <a:lnTo>
                    <a:pt x="22" y="1410"/>
                  </a:lnTo>
                  <a:lnTo>
                    <a:pt x="16" y="1392"/>
                  </a:lnTo>
                  <a:lnTo>
                    <a:pt x="10" y="1374"/>
                  </a:lnTo>
                  <a:lnTo>
                    <a:pt x="6" y="1356"/>
                  </a:lnTo>
                  <a:lnTo>
                    <a:pt x="2" y="1337"/>
                  </a:lnTo>
                  <a:lnTo>
                    <a:pt x="1" y="1319"/>
                  </a:lnTo>
                  <a:lnTo>
                    <a:pt x="0" y="1300"/>
                  </a:lnTo>
                  <a:lnTo>
                    <a:pt x="1" y="1281"/>
                  </a:lnTo>
                  <a:lnTo>
                    <a:pt x="2" y="1263"/>
                  </a:lnTo>
                  <a:lnTo>
                    <a:pt x="6" y="1244"/>
                  </a:lnTo>
                  <a:lnTo>
                    <a:pt x="10" y="1226"/>
                  </a:lnTo>
                  <a:lnTo>
                    <a:pt x="15" y="1208"/>
                  </a:lnTo>
                  <a:lnTo>
                    <a:pt x="21" y="1190"/>
                  </a:lnTo>
                  <a:lnTo>
                    <a:pt x="29" y="1172"/>
                  </a:lnTo>
                  <a:lnTo>
                    <a:pt x="38" y="1155"/>
                  </a:lnTo>
                  <a:lnTo>
                    <a:pt x="618" y="147"/>
                  </a:lnTo>
                  <a:lnTo>
                    <a:pt x="618" y="147"/>
                  </a:lnTo>
                  <a:lnTo>
                    <a:pt x="628" y="130"/>
                  </a:lnTo>
                  <a:lnTo>
                    <a:pt x="640" y="116"/>
                  </a:lnTo>
                  <a:lnTo>
                    <a:pt x="652" y="100"/>
                  </a:lnTo>
                  <a:lnTo>
                    <a:pt x="665" y="86"/>
                  </a:lnTo>
                  <a:lnTo>
                    <a:pt x="679" y="74"/>
                  </a:lnTo>
                  <a:lnTo>
                    <a:pt x="694" y="62"/>
                  </a:lnTo>
                  <a:lnTo>
                    <a:pt x="708" y="51"/>
                  </a:lnTo>
                  <a:lnTo>
                    <a:pt x="725" y="42"/>
                  </a:lnTo>
                  <a:lnTo>
                    <a:pt x="741" y="33"/>
                  </a:lnTo>
                  <a:lnTo>
                    <a:pt x="758" y="25"/>
                  </a:lnTo>
                  <a:lnTo>
                    <a:pt x="776" y="18"/>
                  </a:lnTo>
                  <a:lnTo>
                    <a:pt x="794" y="12"/>
                  </a:lnTo>
                  <a:lnTo>
                    <a:pt x="813" y="8"/>
                  </a:lnTo>
                  <a:lnTo>
                    <a:pt x="831" y="4"/>
                  </a:lnTo>
                  <a:lnTo>
                    <a:pt x="850" y="2"/>
                  </a:lnTo>
                  <a:lnTo>
                    <a:pt x="869" y="2"/>
                  </a:lnTo>
                  <a:lnTo>
                    <a:pt x="2033" y="0"/>
                  </a:lnTo>
                  <a:lnTo>
                    <a:pt x="2033" y="0"/>
                  </a:lnTo>
                  <a:lnTo>
                    <a:pt x="2054" y="1"/>
                  </a:lnTo>
                  <a:lnTo>
                    <a:pt x="2073" y="3"/>
                  </a:lnTo>
                  <a:lnTo>
                    <a:pt x="2091" y="6"/>
                  </a:lnTo>
                  <a:lnTo>
                    <a:pt x="2110" y="10"/>
                  </a:lnTo>
                  <a:lnTo>
                    <a:pt x="2128" y="16"/>
                  </a:lnTo>
                  <a:lnTo>
                    <a:pt x="2145" y="22"/>
                  </a:lnTo>
                  <a:lnTo>
                    <a:pt x="2162" y="30"/>
                  </a:lnTo>
                  <a:lnTo>
                    <a:pt x="2178" y="39"/>
                  </a:lnTo>
                  <a:lnTo>
                    <a:pt x="2194" y="49"/>
                  </a:lnTo>
                  <a:lnTo>
                    <a:pt x="2210" y="60"/>
                  </a:lnTo>
                  <a:lnTo>
                    <a:pt x="2225" y="72"/>
                  </a:lnTo>
                  <a:lnTo>
                    <a:pt x="2238" y="84"/>
                  </a:lnTo>
                  <a:lnTo>
                    <a:pt x="2252" y="98"/>
                  </a:lnTo>
                  <a:lnTo>
                    <a:pt x="2264" y="113"/>
                  </a:lnTo>
                  <a:lnTo>
                    <a:pt x="2275" y="128"/>
                  </a:lnTo>
                  <a:lnTo>
                    <a:pt x="2285" y="145"/>
                  </a:lnTo>
                  <a:lnTo>
                    <a:pt x="2869" y="1151"/>
                  </a:lnTo>
                  <a:lnTo>
                    <a:pt x="2869" y="1151"/>
                  </a:lnTo>
                  <a:lnTo>
                    <a:pt x="2878" y="1168"/>
                  </a:lnTo>
                  <a:lnTo>
                    <a:pt x="2887" y="1186"/>
                  </a:lnTo>
                  <a:lnTo>
                    <a:pt x="2892" y="1204"/>
                  </a:lnTo>
                  <a:lnTo>
                    <a:pt x="2898" y="1222"/>
                  </a:lnTo>
                  <a:lnTo>
                    <a:pt x="2902" y="1240"/>
                  </a:lnTo>
                  <a:lnTo>
                    <a:pt x="2906" y="1259"/>
                  </a:lnTo>
                  <a:lnTo>
                    <a:pt x="2908" y="1277"/>
                  </a:lnTo>
                  <a:lnTo>
                    <a:pt x="2908" y="1296"/>
                  </a:lnTo>
                  <a:lnTo>
                    <a:pt x="2908" y="1315"/>
                  </a:lnTo>
                  <a:lnTo>
                    <a:pt x="2906" y="1333"/>
                  </a:lnTo>
                  <a:lnTo>
                    <a:pt x="2902" y="1352"/>
                  </a:lnTo>
                  <a:lnTo>
                    <a:pt x="2899" y="1370"/>
                  </a:lnTo>
                  <a:lnTo>
                    <a:pt x="2893" y="1388"/>
                  </a:lnTo>
                  <a:lnTo>
                    <a:pt x="2887" y="1406"/>
                  </a:lnTo>
                  <a:lnTo>
                    <a:pt x="2879" y="1424"/>
                  </a:lnTo>
                  <a:lnTo>
                    <a:pt x="2870" y="1441"/>
                  </a:lnTo>
                  <a:lnTo>
                    <a:pt x="2290" y="2449"/>
                  </a:lnTo>
                  <a:lnTo>
                    <a:pt x="2290" y="2449"/>
                  </a:lnTo>
                  <a:lnTo>
                    <a:pt x="2280" y="2466"/>
                  </a:lnTo>
                  <a:lnTo>
                    <a:pt x="2268" y="2480"/>
                  </a:lnTo>
                  <a:lnTo>
                    <a:pt x="2256" y="2496"/>
                  </a:lnTo>
                  <a:lnTo>
                    <a:pt x="2243" y="2510"/>
                  </a:lnTo>
                  <a:lnTo>
                    <a:pt x="2229" y="2522"/>
                  </a:lnTo>
                  <a:lnTo>
                    <a:pt x="2214" y="2534"/>
                  </a:lnTo>
                  <a:lnTo>
                    <a:pt x="2200" y="2545"/>
                  </a:lnTo>
                  <a:lnTo>
                    <a:pt x="2184" y="2554"/>
                  </a:lnTo>
                  <a:lnTo>
                    <a:pt x="2167" y="2563"/>
                  </a:lnTo>
                  <a:lnTo>
                    <a:pt x="2150" y="2571"/>
                  </a:lnTo>
                  <a:lnTo>
                    <a:pt x="2132" y="2578"/>
                  </a:lnTo>
                  <a:lnTo>
                    <a:pt x="2114" y="2584"/>
                  </a:lnTo>
                  <a:lnTo>
                    <a:pt x="2096" y="2588"/>
                  </a:lnTo>
                  <a:lnTo>
                    <a:pt x="2077" y="2592"/>
                  </a:lnTo>
                  <a:lnTo>
                    <a:pt x="2058" y="2594"/>
                  </a:lnTo>
                  <a:lnTo>
                    <a:pt x="2039" y="2594"/>
                  </a:lnTo>
                  <a:lnTo>
                    <a:pt x="2039" y="2594"/>
                  </a:lnTo>
                  <a:close/>
                </a:path>
              </a:pathLst>
            </a:custGeom>
            <a:solidFill>
              <a:srgbClr val="045AB2"/>
            </a:solidFill>
            <a:ln>
              <a:noFill/>
            </a:ln>
            <a:effectLst>
              <a:outerShdw blurRad="50800" rotWithShape="0" algn="tl" dir="2700000" dist="38100">
                <a:srgbClr val="000000">
                  <a:alpha val="29803"/>
                </a:srgbClr>
              </a:outerShdw>
            </a:effectLst>
          </p:spPr>
          <p:txBody>
            <a:bodyPr anchorCtr="0" anchor="t" bIns="39575" lIns="79175" spcFirstLastPara="1" rIns="79175" wrap="square" tIns="3957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 txBox="1"/>
            <p:nvPr/>
          </p:nvSpPr>
          <p:spPr>
            <a:xfrm>
              <a:off x="2648627" y="3996453"/>
              <a:ext cx="11182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1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5492181" y="4292878"/>
              <a:ext cx="1729137" cy="438364"/>
            </a:xfrm>
            <a:prstGeom prst="rect">
              <a:avLst/>
            </a:prstGeom>
            <a:solidFill>
              <a:srgbClr val="F0F2F4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2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비교" type="twoTxTwoObj">
  <p:cSld name="TWO_OBJECTS_WITH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2" name="Google Shape;9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4" name="Google Shape;9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5" name="Google Shape;9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만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1" name="Google Shape;10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2" name="Google Shape;10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3" name="Google Shape;10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빈 화면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콘텐츠" type="objTx">
  <p:cSld name="OBJECT_WITH_CAPTION_TEX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810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55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55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1" name="Google Shape;11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2" name="Google Shape;11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캡션 있는 그림" type="picTx">
  <p:cSld name="PICTURE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b="0" i="0" sz="3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7" name="Google Shape;11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19" name="Google Shape;11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0" name="Google Shape;12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및 세로 텍스트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4" name="Google Shape;12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7" name="Google Shape;12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세로 제목 및 텍스트" type="vertTitleAndTx">
  <p:cSld name="VERTICAL_TITLE_AND_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0" name="Google Shape;13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2" name="Google Shape;13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3" name="Google Shape;13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목차">
  <p:cSld name="목차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3"/>
          <p:cNvGrpSpPr/>
          <p:nvPr/>
        </p:nvGrpSpPr>
        <p:grpSpPr>
          <a:xfrm>
            <a:off x="783251" y="213253"/>
            <a:ext cx="2775042" cy="2749008"/>
            <a:chOff x="633038" y="226315"/>
            <a:chExt cx="2775042" cy="2749008"/>
          </a:xfrm>
        </p:grpSpPr>
        <p:pic>
          <p:nvPicPr>
            <p:cNvPr id="26" name="Google Shape;26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33038" y="1913430"/>
              <a:ext cx="1061893" cy="10618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700000">
              <a:off x="1094656" y="623236"/>
              <a:ext cx="1916503" cy="1916503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" name="Google Shape;28;p3"/>
          <p:cNvCxnSpPr/>
          <p:nvPr/>
        </p:nvCxnSpPr>
        <p:spPr>
          <a:xfrm>
            <a:off x="3951514" y="1273629"/>
            <a:ext cx="8240486" cy="1823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med" w="med" type="oval"/>
            <a:tailEnd len="sm" w="sm" type="none"/>
          </a:ln>
        </p:spPr>
      </p:cxnSp>
      <p:cxnSp>
        <p:nvCxnSpPr>
          <p:cNvPr id="29" name="Google Shape;29;p3"/>
          <p:cNvCxnSpPr/>
          <p:nvPr/>
        </p:nvCxnSpPr>
        <p:spPr>
          <a:xfrm>
            <a:off x="0" y="5590725"/>
            <a:ext cx="8249194" cy="6709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sm" w="sm" type="none"/>
            <a:tailEnd len="med" w="med" type="oval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1 페이지번호">
  <p:cSld name="내용1 페이지번호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Google Shape;31;p4"/>
          <p:cNvCxnSpPr/>
          <p:nvPr/>
        </p:nvCxnSpPr>
        <p:spPr>
          <a:xfrm>
            <a:off x="0" y="545525"/>
            <a:ext cx="8274050" cy="0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32" name="Google Shape;32;p4"/>
          <p:cNvSpPr/>
          <p:nvPr/>
        </p:nvSpPr>
        <p:spPr>
          <a:xfrm>
            <a:off x="8274050" y="-1"/>
            <a:ext cx="3917950" cy="56117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11711940" y="6484620"/>
            <a:ext cx="57150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ko-KR" sz="1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4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대제목 간지 우측">
  <p:cSld name="대제목 간지">
    <p:bg>
      <p:bgPr>
        <a:solidFill>
          <a:srgbClr val="4C50BB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324240" y="2374362"/>
            <a:ext cx="955125" cy="1279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91164" y="-857624"/>
            <a:ext cx="2974160" cy="2945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2700000">
            <a:off x="-600714" y="4592199"/>
            <a:ext cx="2788604" cy="2788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15068" y="3971549"/>
            <a:ext cx="2301685" cy="22793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2 페이지번호">
  <p:cSld name="내용2 페이지번호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Google Shape;42;p6"/>
          <p:cNvCxnSpPr/>
          <p:nvPr/>
        </p:nvCxnSpPr>
        <p:spPr>
          <a:xfrm>
            <a:off x="0" y="545525"/>
            <a:ext cx="8274050" cy="0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43" name="Google Shape;43;p6"/>
          <p:cNvSpPr/>
          <p:nvPr/>
        </p:nvSpPr>
        <p:spPr>
          <a:xfrm>
            <a:off x="8274050" y="-1"/>
            <a:ext cx="3917950" cy="56117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4" name="Google Shape;44;p6"/>
          <p:cNvGrpSpPr/>
          <p:nvPr/>
        </p:nvGrpSpPr>
        <p:grpSpPr>
          <a:xfrm>
            <a:off x="314393" y="417521"/>
            <a:ext cx="11534707" cy="1493823"/>
            <a:chOff x="314393" y="417521"/>
            <a:chExt cx="11534707" cy="1493823"/>
          </a:xfrm>
        </p:grpSpPr>
        <p:sp>
          <p:nvSpPr>
            <p:cNvPr id="45" name="Google Shape;45;p6"/>
            <p:cNvSpPr/>
            <p:nvPr/>
          </p:nvSpPr>
          <p:spPr>
            <a:xfrm>
              <a:off x="1016650" y="918138"/>
              <a:ext cx="10832450" cy="492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6" name="Google Shape;46;p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45044" y="1275841"/>
              <a:ext cx="561255" cy="60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840975">
              <a:off x="532714" y="635842"/>
              <a:ext cx="1057181" cy="10571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" name="Google Shape;48;p6"/>
          <p:cNvSpPr txBox="1"/>
          <p:nvPr/>
        </p:nvSpPr>
        <p:spPr>
          <a:xfrm>
            <a:off x="11689080" y="6492240"/>
            <a:ext cx="624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1784668" y="917616"/>
            <a:ext cx="10064432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514171" y="916008"/>
            <a:ext cx="1094386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화면UX/UI_표개체">
  <p:cSld name="화면UX/UI_표개체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7"/>
          <p:cNvGraphicFramePr/>
          <p:nvPr/>
        </p:nvGraphicFramePr>
        <p:xfrm>
          <a:off x="1" y="2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570975"/>
                <a:gridCol w="3370350"/>
                <a:gridCol w="967475"/>
                <a:gridCol w="2474225"/>
                <a:gridCol w="737500"/>
                <a:gridCol w="1229200"/>
              </a:tblGrid>
              <a:tr h="30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58642" y="2223"/>
            <a:ext cx="3380898" cy="30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4901251" y="2223"/>
            <a:ext cx="2490149" cy="30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558642" y="302101"/>
            <a:ext cx="6832758" cy="299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8124514" y="2224"/>
            <a:ext cx="1225225" cy="299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9" name="Google Shape;59;p7"/>
          <p:cNvSpPr txBox="1"/>
          <p:nvPr>
            <p:ph idx="5" type="body"/>
          </p:nvPr>
        </p:nvSpPr>
        <p:spPr>
          <a:xfrm>
            <a:off x="8124514" y="302101"/>
            <a:ext cx="1225225" cy="299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0" name="Google Shape;60;p7"/>
          <p:cNvSpPr txBox="1"/>
          <p:nvPr/>
        </p:nvSpPr>
        <p:spPr>
          <a:xfrm>
            <a:off x="11689080" y="6492240"/>
            <a:ext cx="624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61;p7"/>
          <p:cNvCxnSpPr/>
          <p:nvPr/>
        </p:nvCxnSpPr>
        <p:spPr>
          <a:xfrm>
            <a:off x="9349739" y="601980"/>
            <a:ext cx="7621" cy="625959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62" name="Google Shape;62;p7"/>
          <p:cNvGraphicFramePr/>
          <p:nvPr/>
        </p:nvGraphicFramePr>
        <p:xfrm>
          <a:off x="9349739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{6313225E-A608-4896-8EC4-B62D2A8021D3}</a:tableStyleId>
              </a:tblPr>
              <a:tblGrid>
                <a:gridCol w="2837175"/>
              </a:tblGrid>
              <a:tr h="30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  <p:sp>
        <p:nvSpPr>
          <p:cNvPr id="63" name="Google Shape;63;p7"/>
          <p:cNvSpPr/>
          <p:nvPr>
            <p:ph idx="6" type="tbl"/>
          </p:nvPr>
        </p:nvSpPr>
        <p:spPr>
          <a:xfrm>
            <a:off x="9357361" y="302100"/>
            <a:ext cx="2834640" cy="619013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1">
  <p:cSld name="내용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Google Shape;65;p8"/>
          <p:cNvCxnSpPr/>
          <p:nvPr/>
        </p:nvCxnSpPr>
        <p:spPr>
          <a:xfrm>
            <a:off x="0" y="545525"/>
            <a:ext cx="8274050" cy="0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66" name="Google Shape;66;p8"/>
          <p:cNvSpPr/>
          <p:nvPr/>
        </p:nvSpPr>
        <p:spPr>
          <a:xfrm>
            <a:off x="8274050" y="-1"/>
            <a:ext cx="3917950" cy="56117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내용2">
  <p:cSld name="내용2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0" y="545525"/>
            <a:ext cx="8274050" cy="0"/>
          </a:xfrm>
          <a:prstGeom prst="straightConnector1">
            <a:avLst/>
          </a:prstGeom>
          <a:noFill/>
          <a:ln cap="flat" cmpd="sng" w="19050">
            <a:solidFill>
              <a:srgbClr val="213FCC"/>
            </a:solidFill>
            <a:prstDash val="solid"/>
            <a:round/>
            <a:headEnd len="sm" w="sm" type="none"/>
            <a:tailEnd len="med" w="med" type="oval"/>
          </a:ln>
        </p:spPr>
      </p:cxnSp>
      <p:sp>
        <p:nvSpPr>
          <p:cNvPr id="71" name="Google Shape;71;p9"/>
          <p:cNvSpPr/>
          <p:nvPr/>
        </p:nvSpPr>
        <p:spPr>
          <a:xfrm>
            <a:off x="8274050" y="-1"/>
            <a:ext cx="3917950" cy="561175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3177EE"/>
              </a:gs>
              <a:gs pos="100000">
                <a:srgbClr val="113D8A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72" name="Google Shape;72;p9"/>
          <p:cNvGrpSpPr/>
          <p:nvPr/>
        </p:nvGrpSpPr>
        <p:grpSpPr>
          <a:xfrm>
            <a:off x="314393" y="417521"/>
            <a:ext cx="11534707" cy="1493823"/>
            <a:chOff x="314393" y="417521"/>
            <a:chExt cx="11534707" cy="1493823"/>
          </a:xfrm>
        </p:grpSpPr>
        <p:sp>
          <p:nvSpPr>
            <p:cNvPr id="73" name="Google Shape;73;p9"/>
            <p:cNvSpPr/>
            <p:nvPr/>
          </p:nvSpPr>
          <p:spPr>
            <a:xfrm>
              <a:off x="1016650" y="918138"/>
              <a:ext cx="10832450" cy="4926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lin ang="5400012" scaled="0"/>
            </a:gra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400"/>
                <a:buFont typeface="Arial"/>
                <a:buNone/>
              </a:pPr>
              <a:r>
                <a:t/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4" name="Google Shape;74;p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45044" y="1275841"/>
              <a:ext cx="561255" cy="60928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5" name="Google Shape;75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2840975">
              <a:off x="532714" y="635842"/>
              <a:ext cx="1057181" cy="105718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1784668" y="910519"/>
            <a:ext cx="10064432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514171" y="916008"/>
            <a:ext cx="1094386" cy="4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화면UX/UI">
  <p:cSld name="화면UX/UI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" name="Google Shape;81;p10"/>
          <p:cNvGraphicFramePr/>
          <p:nvPr/>
        </p:nvGraphicFramePr>
        <p:xfrm>
          <a:off x="1" y="22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570975"/>
                <a:gridCol w="3370350"/>
                <a:gridCol w="967475"/>
                <a:gridCol w="2474225"/>
                <a:gridCol w="737500"/>
                <a:gridCol w="1229200"/>
              </a:tblGrid>
              <a:tr h="306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Path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558642" y="2223"/>
            <a:ext cx="3380898" cy="30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2" type="body"/>
          </p:nvPr>
        </p:nvSpPr>
        <p:spPr>
          <a:xfrm>
            <a:off x="4901251" y="2223"/>
            <a:ext cx="2490149" cy="3025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4" name="Google Shape;84;p10"/>
          <p:cNvSpPr txBox="1"/>
          <p:nvPr>
            <p:ph idx="3" type="body"/>
          </p:nvPr>
        </p:nvSpPr>
        <p:spPr>
          <a:xfrm>
            <a:off x="558642" y="302101"/>
            <a:ext cx="6832758" cy="299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5" name="Google Shape;85;p10"/>
          <p:cNvSpPr txBox="1"/>
          <p:nvPr>
            <p:ph idx="4" type="body"/>
          </p:nvPr>
        </p:nvSpPr>
        <p:spPr>
          <a:xfrm>
            <a:off x="8124514" y="2224"/>
            <a:ext cx="1225225" cy="2998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5" type="body"/>
          </p:nvPr>
        </p:nvSpPr>
        <p:spPr>
          <a:xfrm>
            <a:off x="8124514" y="302101"/>
            <a:ext cx="1225225" cy="299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7" name="Google Shape;87;p10"/>
          <p:cNvSpPr txBox="1"/>
          <p:nvPr/>
        </p:nvSpPr>
        <p:spPr>
          <a:xfrm>
            <a:off x="11689080" y="6492240"/>
            <a:ext cx="6248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8" name="Google Shape;88;p10"/>
          <p:cNvCxnSpPr/>
          <p:nvPr/>
        </p:nvCxnSpPr>
        <p:spPr>
          <a:xfrm>
            <a:off x="9349739" y="601980"/>
            <a:ext cx="7621" cy="6259592"/>
          </a:xfrm>
          <a:prstGeom prst="straightConnector1">
            <a:avLst/>
          </a:prstGeom>
          <a:noFill/>
          <a:ln cap="flat" cmpd="sng" w="158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graphicFrame>
        <p:nvGraphicFramePr>
          <p:cNvPr id="89" name="Google Shape;89;p10"/>
          <p:cNvGraphicFramePr/>
          <p:nvPr/>
        </p:nvGraphicFramePr>
        <p:xfrm>
          <a:off x="9364979" y="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{6313225E-A608-4896-8EC4-B62D2A8021D3}</a:tableStyleId>
              </a:tblPr>
              <a:tblGrid>
                <a:gridCol w="2821950"/>
              </a:tblGrid>
              <a:tr h="3001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2695088" y="2723102"/>
            <a:ext cx="67809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2800">
                <a:solidFill>
                  <a:schemeClr val="dk1"/>
                </a:solidFill>
              </a:rPr>
              <a:t>종합 헬스케어 상품 추천&amp;정보 제공 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2800">
                <a:solidFill>
                  <a:schemeClr val="dk1"/>
                </a:solidFill>
              </a:rPr>
              <a:t>웹사이트 만들기!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5602142" y="4462998"/>
            <a:ext cx="966778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Version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8"/>
          <p:cNvSpPr/>
          <p:nvPr/>
        </p:nvSpPr>
        <p:spPr>
          <a:xfrm>
            <a:off x="5602142" y="5167077"/>
            <a:ext cx="966778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Date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091504" y="4462998"/>
            <a:ext cx="966778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r>
              <a:rPr lang="ko-KR">
                <a:solidFill>
                  <a:srgbClr val="262626"/>
                </a:solidFill>
              </a:rPr>
              <a:t>1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7091504" y="5167077"/>
            <a:ext cx="966778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202</a:t>
            </a:r>
            <a:r>
              <a:rPr lang="ko-KR">
                <a:solidFill>
                  <a:srgbClr val="262626"/>
                </a:solidFill>
              </a:rPr>
              <a:t>5.08.20</a:t>
            </a:r>
            <a:endParaRPr b="0" i="0" sz="1400" u="none" cap="none" strike="noStrike">
              <a:solidFill>
                <a:srgbClr val="26262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3803074" y="4758806"/>
            <a:ext cx="1281544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1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화면 설계서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7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기능설명 - 사이드바 이벤트 클릭시</a:t>
            </a:r>
            <a:endParaRPr sz="200"/>
          </a:p>
        </p:txBody>
      </p:sp>
      <p:sp>
        <p:nvSpPr>
          <p:cNvPr id="318" name="Google Shape;318;p27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320" name="Google Shape;320;p27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 </a:t>
                      </a: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왼쪽에 사이드바 표시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현재 진행중인 이벤트 안내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종료된 이벤트로 안내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예정된 이벤트 안내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21" name="Google Shape;321;p27"/>
          <p:cNvSpPr txBox="1"/>
          <p:nvPr/>
        </p:nvSpPr>
        <p:spPr>
          <a:xfrm>
            <a:off x="159700" y="644426"/>
            <a:ext cx="499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사이드바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클릭시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2" name="Google Shape;322;p27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323" name="Google Shape;323;p27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24" name="Google Shape;324;p27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325" name="Google Shape;325;p27"/>
          <p:cNvSpPr/>
          <p:nvPr/>
        </p:nvSpPr>
        <p:spPr>
          <a:xfrm>
            <a:off x="3304342" y="18207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6" name="Google Shape;326;p27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7"/>
          <p:cNvSpPr txBox="1"/>
          <p:nvPr/>
        </p:nvSpPr>
        <p:spPr>
          <a:xfrm>
            <a:off x="6239150" y="1442575"/>
            <a:ext cx="386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헤더메뉴</a:t>
            </a:r>
            <a:endParaRPr/>
          </a:p>
        </p:txBody>
      </p:sp>
      <p:sp>
        <p:nvSpPr>
          <p:cNvPr id="328" name="Google Shape;328;p27"/>
          <p:cNvSpPr/>
          <p:nvPr/>
        </p:nvSpPr>
        <p:spPr>
          <a:xfrm>
            <a:off x="352775" y="2034350"/>
            <a:ext cx="2951575" cy="4659475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7"/>
          <p:cNvSpPr/>
          <p:nvPr/>
        </p:nvSpPr>
        <p:spPr>
          <a:xfrm>
            <a:off x="499260" y="2375888"/>
            <a:ext cx="2658600" cy="3047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0" name="Google Shape;330;p27"/>
          <p:cNvSpPr txBox="1"/>
          <p:nvPr/>
        </p:nvSpPr>
        <p:spPr>
          <a:xfrm>
            <a:off x="582282" y="2542932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1" name="Google Shape;331;p27"/>
          <p:cNvSpPr txBox="1"/>
          <p:nvPr/>
        </p:nvSpPr>
        <p:spPr>
          <a:xfrm>
            <a:off x="582282" y="3488353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2" name="Google Shape;332;p27"/>
          <p:cNvSpPr txBox="1"/>
          <p:nvPr/>
        </p:nvSpPr>
        <p:spPr>
          <a:xfrm>
            <a:off x="582281" y="4436202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예정된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3" name="Google Shape;333;p27"/>
          <p:cNvSpPr/>
          <p:nvPr/>
        </p:nvSpPr>
        <p:spPr>
          <a:xfrm>
            <a:off x="2879617" y="25504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4" name="Google Shape;334;p27"/>
          <p:cNvSpPr/>
          <p:nvPr/>
        </p:nvSpPr>
        <p:spPr>
          <a:xfrm>
            <a:off x="2879617" y="3492103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5" name="Google Shape;335;p27"/>
          <p:cNvSpPr/>
          <p:nvPr/>
        </p:nvSpPr>
        <p:spPr>
          <a:xfrm>
            <a:off x="2892867" y="4433778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6" name="Google Shape;336;p27"/>
          <p:cNvSpPr/>
          <p:nvPr/>
        </p:nvSpPr>
        <p:spPr>
          <a:xfrm>
            <a:off x="3504250" y="2069625"/>
            <a:ext cx="5375100" cy="4238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8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기능설명 - 사이드바 게시판 클릭시</a:t>
            </a:r>
            <a:endParaRPr sz="200"/>
          </a:p>
        </p:txBody>
      </p:sp>
      <p:sp>
        <p:nvSpPr>
          <p:cNvPr id="343" name="Google Shape;343;p28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44" name="Google Shape;344;p28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345" name="Google Shape;345;p28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</a:t>
                      </a: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왼쪽에 사이드바 표시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상품후기로이동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자유 게시판으로 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공지사항으로 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46" name="Google Shape;346;p28"/>
          <p:cNvSpPr txBox="1"/>
          <p:nvPr/>
        </p:nvSpPr>
        <p:spPr>
          <a:xfrm>
            <a:off x="159700" y="644426"/>
            <a:ext cx="499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사이드바 게시판 클릭시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7" name="Google Shape;347;p28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348" name="Google Shape;348;p28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49" name="Google Shape;349;p28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3304342" y="18207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1" name="Google Shape;351;p28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6239150" y="1442575"/>
            <a:ext cx="386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헤더메뉴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352775" y="2034350"/>
            <a:ext cx="2951575" cy="4659475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4" name="Google Shape;354;p28"/>
          <p:cNvGrpSpPr/>
          <p:nvPr/>
        </p:nvGrpSpPr>
        <p:grpSpPr>
          <a:xfrm>
            <a:off x="471023" y="2334898"/>
            <a:ext cx="2658361" cy="3090475"/>
            <a:chOff x="1047215" y="1892963"/>
            <a:chExt cx="1980600" cy="1283100"/>
          </a:xfrm>
        </p:grpSpPr>
        <p:sp>
          <p:nvSpPr>
            <p:cNvPr id="355" name="Google Shape;355;p28"/>
            <p:cNvSpPr/>
            <p:nvPr/>
          </p:nvSpPr>
          <p:spPr>
            <a:xfrm>
              <a:off x="1047215" y="1892963"/>
              <a:ext cx="1980600" cy="12831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6" name="Google Shape;356;p28"/>
            <p:cNvSpPr txBox="1"/>
            <p:nvPr/>
          </p:nvSpPr>
          <p:spPr>
            <a:xfrm>
              <a:off x="1109068" y="1962316"/>
              <a:ext cx="1849500" cy="1341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후기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7" name="Google Shape;357;p28"/>
            <p:cNvSpPr txBox="1"/>
            <p:nvPr/>
          </p:nvSpPr>
          <p:spPr>
            <a:xfrm>
              <a:off x="1109068" y="2354835"/>
              <a:ext cx="1849500" cy="1341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자유 게시판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58" name="Google Shape;358;p28"/>
          <p:cNvSpPr/>
          <p:nvPr/>
        </p:nvSpPr>
        <p:spPr>
          <a:xfrm>
            <a:off x="2879617" y="25504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2859774" y="3459605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0" name="Google Shape;360;p28"/>
          <p:cNvSpPr txBox="1"/>
          <p:nvPr/>
        </p:nvSpPr>
        <p:spPr>
          <a:xfrm>
            <a:off x="558942" y="4172941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2879617" y="4191170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3504250" y="2069625"/>
            <a:ext cx="5375100" cy="4238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9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기능설명 - 사이드바 </a:t>
            </a: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sz="200"/>
          </a:p>
        </p:txBody>
      </p:sp>
      <p:sp>
        <p:nvSpPr>
          <p:cNvPr id="369" name="Google Shape;369;p29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371" name="Google Shape;371;p29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</a:t>
                      </a: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왼쪽에 사이드바 표시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Q&amp;A 안내 페이지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1:1문의 글쓰기창으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로 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오류 및 개선제안 글쓰기 페이지로이동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372" name="Google Shape;372;p29"/>
          <p:cNvSpPr txBox="1"/>
          <p:nvPr/>
        </p:nvSpPr>
        <p:spPr>
          <a:xfrm>
            <a:off x="159700" y="644426"/>
            <a:ext cx="499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사이드바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클릭시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3" name="Google Shape;373;p29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374" name="Google Shape;374;p29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375" name="Google Shape;375;p29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3304342" y="18207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7" name="Google Shape;377;p29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 txBox="1"/>
          <p:nvPr/>
        </p:nvSpPr>
        <p:spPr>
          <a:xfrm>
            <a:off x="6239150" y="1442575"/>
            <a:ext cx="386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헤더메뉴</a:t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352775" y="2034350"/>
            <a:ext cx="2951575" cy="4659475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0" name="Google Shape;380;p29"/>
          <p:cNvGrpSpPr/>
          <p:nvPr/>
        </p:nvGrpSpPr>
        <p:grpSpPr>
          <a:xfrm>
            <a:off x="499388" y="2383299"/>
            <a:ext cx="2658361" cy="3048288"/>
            <a:chOff x="6293350" y="2132682"/>
            <a:chExt cx="1980600" cy="678000"/>
          </a:xfrm>
        </p:grpSpPr>
        <p:sp>
          <p:nvSpPr>
            <p:cNvPr id="381" name="Google Shape;381;p29"/>
            <p:cNvSpPr/>
            <p:nvPr/>
          </p:nvSpPr>
          <p:spPr>
            <a:xfrm>
              <a:off x="6293350" y="2132682"/>
              <a:ext cx="1980600" cy="678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2" name="Google Shape;382;p29"/>
            <p:cNvSpPr txBox="1"/>
            <p:nvPr/>
          </p:nvSpPr>
          <p:spPr>
            <a:xfrm>
              <a:off x="6358893" y="2385724"/>
              <a:ext cx="1849500" cy="72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1:1 문의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383" name="Google Shape;383;p29"/>
          <p:cNvSpPr txBox="1"/>
          <p:nvPr/>
        </p:nvSpPr>
        <p:spPr>
          <a:xfrm>
            <a:off x="613422" y="2504216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4" name="Google Shape;384;p29"/>
          <p:cNvSpPr txBox="1"/>
          <p:nvPr/>
        </p:nvSpPr>
        <p:spPr>
          <a:xfrm>
            <a:off x="613422" y="4443603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및 개선 제안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5" name="Google Shape;385;p29"/>
          <p:cNvSpPr/>
          <p:nvPr/>
        </p:nvSpPr>
        <p:spPr>
          <a:xfrm>
            <a:off x="2879617" y="25504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6" name="Google Shape;386;p29"/>
          <p:cNvSpPr/>
          <p:nvPr/>
        </p:nvSpPr>
        <p:spPr>
          <a:xfrm>
            <a:off x="2879617" y="352439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7" name="Google Shape;387;p29"/>
          <p:cNvSpPr/>
          <p:nvPr/>
        </p:nvSpPr>
        <p:spPr>
          <a:xfrm>
            <a:off x="2879617" y="4498353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8" name="Google Shape;388;p29"/>
          <p:cNvSpPr/>
          <p:nvPr/>
        </p:nvSpPr>
        <p:spPr>
          <a:xfrm>
            <a:off x="3504250" y="2069625"/>
            <a:ext cx="5375100" cy="4238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 Frame</a:t>
            </a:r>
            <a:endParaRPr/>
          </a:p>
        </p:txBody>
      </p:sp>
      <p:sp>
        <p:nvSpPr>
          <p:cNvPr id="394" name="Google Shape;394;p30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395" name="Google Shape;395;p30"/>
          <p:cNvGraphicFramePr/>
          <p:nvPr/>
        </p:nvGraphicFramePr>
        <p:xfrm>
          <a:off x="459196" y="9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187125"/>
                <a:gridCol w="1608500"/>
                <a:gridCol w="1608500"/>
                <a:gridCol w="1608500"/>
                <a:gridCol w="1608500"/>
                <a:gridCol w="1608500"/>
                <a:gridCol w="1608500"/>
              </a:tblGrid>
              <a:tr h="25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4100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Frame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HCS-MAIN-F100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메인-Frame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화면의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HCS-PROD-F200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상품-Frame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화면의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HCS-EVT-F300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이벤트-Frame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 화면의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HCS-BRD-F400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게시판-Frame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화면의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Frame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HCS-CS-F500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고객센터-Frame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화면의 Frame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1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 Main</a:t>
            </a:r>
            <a:endParaRPr b="1"/>
          </a:p>
        </p:txBody>
      </p:sp>
      <p:sp>
        <p:nvSpPr>
          <p:cNvPr id="401" name="Google Shape;401;p31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02" name="Google Shape;402;p31"/>
          <p:cNvGraphicFramePr/>
          <p:nvPr/>
        </p:nvGraphicFramePr>
        <p:xfrm>
          <a:off x="480560" y="833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548300"/>
                <a:gridCol w="1548300"/>
                <a:gridCol w="1548300"/>
                <a:gridCol w="1548300"/>
                <a:gridCol w="1548300"/>
                <a:gridCol w="1905475"/>
                <a:gridCol w="1191125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96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메인 페이지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HCS-MAIN-100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페이지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3D 인체모형도가 있는 메인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인체 부이 선택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HCS-MAIN-110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 선택 팝업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선택된 부위의 상세 선택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추천 상품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HCS-MAIN-120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추천 상품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선택된 부위의 추천 상품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 Product</a:t>
            </a:r>
            <a:endParaRPr b="1"/>
          </a:p>
        </p:txBody>
      </p:sp>
      <p:sp>
        <p:nvSpPr>
          <p:cNvPr id="408" name="Google Shape;408;p32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09" name="Google Shape;409;p32"/>
          <p:cNvGraphicFramePr/>
          <p:nvPr/>
        </p:nvGraphicFramePr>
        <p:xfrm>
          <a:off x="336868" y="8034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548300"/>
                <a:gridCol w="1548300"/>
                <a:gridCol w="1548300"/>
                <a:gridCol w="1548300"/>
                <a:gridCol w="1548300"/>
                <a:gridCol w="1548300"/>
                <a:gridCol w="1548300"/>
              </a:tblGrid>
              <a:tr h="25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048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상품</a:t>
                      </a:r>
                      <a:endParaRPr sz="10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전제품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HCS-PROD-200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전체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모든 상품 리스트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상품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HCS-PROD-210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상품 리스트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HCS-PROD-220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상품 분류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마사지기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HCS-PROD-230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마사지기 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마사지기  전용 리스트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4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신체 부위별 건강보조식품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HCS-PROD-240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건강보조식품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부위별 건강보조식품 리스트 화면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3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-Event</a:t>
            </a:r>
            <a:endParaRPr b="1"/>
          </a:p>
        </p:txBody>
      </p:sp>
      <p:sp>
        <p:nvSpPr>
          <p:cNvPr id="415" name="Google Shape;415;p33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16" name="Google Shape;416;p33"/>
          <p:cNvGraphicFramePr/>
          <p:nvPr/>
        </p:nvGraphicFramePr>
        <p:xfrm>
          <a:off x="336868" y="9079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548300"/>
                <a:gridCol w="1548300"/>
                <a:gridCol w="1548300"/>
                <a:gridCol w="1548300"/>
                <a:gridCol w="1548300"/>
                <a:gridCol w="1548300"/>
                <a:gridCol w="1548300"/>
              </a:tblGrid>
              <a:tr h="274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2743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이벤트</a:t>
                      </a:r>
                      <a:endParaRPr sz="10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진행중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HCS-EVT-400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진행중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현재 진행중인 이벤트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종료된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HCS-EVT-410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종료된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종료된 이벤트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3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진행예정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HCS-EVT-420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진행예정 이벤트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진행예정인 이벤트 목록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34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 Board</a:t>
            </a:r>
            <a:endParaRPr/>
          </a:p>
        </p:txBody>
      </p:sp>
      <p:sp>
        <p:nvSpPr>
          <p:cNvPr id="422" name="Google Shape;422;p34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23" name="Google Shape;423;p34"/>
          <p:cNvGraphicFramePr/>
          <p:nvPr/>
        </p:nvGraphicFramePr>
        <p:xfrm>
          <a:off x="459196" y="99507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187125"/>
                <a:gridCol w="1608500"/>
                <a:gridCol w="1608500"/>
                <a:gridCol w="1608500"/>
                <a:gridCol w="1608500"/>
                <a:gridCol w="1608500"/>
                <a:gridCol w="1608500"/>
              </a:tblGrid>
              <a:tr h="250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4041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맑은 고딕"/>
                          <a:ea typeface="맑은 고딕"/>
                          <a:cs typeface="맑은 고딕"/>
                          <a:sym typeface="맑은 고딕"/>
                        </a:rPr>
                        <a:t>게시판</a:t>
                      </a:r>
                      <a:endParaRPr sz="1000">
                        <a:solidFill>
                          <a:schemeClr val="dk1"/>
                        </a:solidFill>
                        <a:latin typeface="맑은 고딕"/>
                        <a:ea typeface="맑은 고딕"/>
                        <a:cs typeface="맑은 고딕"/>
                        <a:sym typeface="맑은 고딕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후기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HCS-BRD-600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후기 게시판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후기 게시판 리스트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자유게시판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HCS-BRD-610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자유게시판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자유게시판 리스트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4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HCS-BRD-620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공지사항 리스트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35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 List of Screen -</a:t>
            </a:r>
            <a:r>
              <a:rPr b="1" lang="ko-KR"/>
              <a:t>Customer Service</a:t>
            </a:r>
            <a:endParaRPr b="1"/>
          </a:p>
        </p:txBody>
      </p:sp>
      <p:sp>
        <p:nvSpPr>
          <p:cNvPr id="429" name="Google Shape;429;p35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Ⅲ. 화면 목록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30" name="Google Shape;430;p35"/>
          <p:cNvGraphicFramePr/>
          <p:nvPr/>
        </p:nvGraphicFramePr>
        <p:xfrm>
          <a:off x="480560" y="8339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548300"/>
                <a:gridCol w="1548300"/>
                <a:gridCol w="1548300"/>
                <a:gridCol w="1548300"/>
                <a:gridCol w="1548300"/>
                <a:gridCol w="1905475"/>
                <a:gridCol w="1191125"/>
              </a:tblGrid>
              <a:tr h="39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Depth-1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Depth-2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Depth-3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Title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2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39625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고객센터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1대1 문의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HCS-CS-800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1대1 문의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개별 문의 작성 및 조회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Q&amp;A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Malgun Gothic"/>
                        <a:buNone/>
                      </a:pPr>
                      <a:r>
                        <a:rPr lang="ko-KR" sz="1000"/>
                        <a:t>HCS-CS-810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Q&amp;A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자주묻는질문 및 답변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오류&amp;신고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/>
                        <a:t>HCS-CS-820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오류 및 개선사항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오류신고 및 개선사항 문의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36"/>
          <p:cNvSpPr txBox="1"/>
          <p:nvPr/>
        </p:nvSpPr>
        <p:spPr>
          <a:xfrm>
            <a:off x="1068564" y="1279669"/>
            <a:ext cx="7671300" cy="119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1" lang="ko-KR" sz="7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Ⅳ. 설계</a:t>
            </a:r>
            <a:endParaRPr sz="7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36"/>
          <p:cNvSpPr txBox="1"/>
          <p:nvPr/>
        </p:nvSpPr>
        <p:spPr>
          <a:xfrm>
            <a:off x="6494869" y="1784569"/>
            <a:ext cx="5361851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웹 기반 AI 솔루션 통합 플랫폼 구축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lgun Gothic"/>
              <a:buNone/>
            </a:pPr>
            <a:r>
              <a:t/>
            </a:r>
            <a:endParaRPr sz="44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7" name="Google Shape;437;p36"/>
          <p:cNvSpPr txBox="1"/>
          <p:nvPr/>
        </p:nvSpPr>
        <p:spPr>
          <a:xfrm>
            <a:off x="4663299" y="3436040"/>
            <a:ext cx="5361851" cy="197416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1. Workflow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Policy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600">
                <a:solidFill>
                  <a:schemeClr val="lt1"/>
                </a:solidFill>
              </a:rPr>
              <a:t>3</a:t>
            </a:r>
            <a:r>
              <a:rPr lang="ko-KR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Validation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9"/>
          <p:cNvSpPr txBox="1"/>
          <p:nvPr/>
        </p:nvSpPr>
        <p:spPr>
          <a:xfrm>
            <a:off x="667723" y="1335425"/>
            <a:ext cx="3067500" cy="5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25" lIns="45725" spcFirstLastPara="1" rIns="45725" wrap="square" tIns="457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ko-KR" sz="2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2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3813131" y="363994"/>
            <a:ext cx="8250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2800">
                <a:solidFill>
                  <a:schemeClr val="dk1"/>
                </a:solidFill>
              </a:rPr>
              <a:t>종합 헬스케어 상품 추천&amp;정보 제공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ko-KR" sz="2800">
                <a:solidFill>
                  <a:schemeClr val="dk1"/>
                </a:solidFill>
              </a:rPr>
              <a:t>웹사이트 만들기!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7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1.1. Workflow – Frame</a:t>
            </a:r>
            <a:endParaRPr b="1"/>
          </a:p>
        </p:txBody>
      </p:sp>
      <p:sp>
        <p:nvSpPr>
          <p:cNvPr id="443" name="Google Shape;443;p37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444" name="Google Shape;444;p37"/>
          <p:cNvSpPr txBox="1"/>
          <p:nvPr/>
        </p:nvSpPr>
        <p:spPr>
          <a:xfrm>
            <a:off x="2898250" y="2287200"/>
            <a:ext cx="18525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인체 모형도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37"/>
          <p:cNvSpPr txBox="1"/>
          <p:nvPr/>
        </p:nvSpPr>
        <p:spPr>
          <a:xfrm>
            <a:off x="4750748" y="945292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메인 페이지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6" name="Google Shape;446;p37"/>
          <p:cNvCxnSpPr>
            <a:endCxn id="444" idx="0"/>
          </p:cNvCxnSpPr>
          <p:nvPr/>
        </p:nvCxnSpPr>
        <p:spPr>
          <a:xfrm>
            <a:off x="3805600" y="1693500"/>
            <a:ext cx="18900" cy="593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7" name="Google Shape;447;p37"/>
          <p:cNvSpPr txBox="1"/>
          <p:nvPr/>
        </p:nvSpPr>
        <p:spPr>
          <a:xfrm>
            <a:off x="6738852" y="2287200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 메뉴바 표시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8" name="Google Shape;448;p37"/>
          <p:cNvCxnSpPr>
            <a:endCxn id="449" idx="0"/>
          </p:cNvCxnSpPr>
          <p:nvPr/>
        </p:nvCxnSpPr>
        <p:spPr>
          <a:xfrm flipH="1">
            <a:off x="5744811" y="3020787"/>
            <a:ext cx="10200" cy="352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0" name="Google Shape;450;p37"/>
          <p:cNvSpPr txBox="1"/>
          <p:nvPr/>
        </p:nvSpPr>
        <p:spPr>
          <a:xfrm>
            <a:off x="2762651" y="4459379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상단 메뉴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1" name="Google Shape;451;p37"/>
          <p:cNvCxnSpPr>
            <a:endCxn id="450" idx="0"/>
          </p:cNvCxnSpPr>
          <p:nvPr/>
        </p:nvCxnSpPr>
        <p:spPr>
          <a:xfrm flipH="1">
            <a:off x="3756701" y="3974879"/>
            <a:ext cx="3510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49" name="Google Shape;449;p37"/>
          <p:cNvSpPr txBox="1"/>
          <p:nvPr/>
        </p:nvSpPr>
        <p:spPr>
          <a:xfrm>
            <a:off x="4750761" y="3373287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 선택 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7"/>
          <p:cNvSpPr txBox="1"/>
          <p:nvPr/>
        </p:nvSpPr>
        <p:spPr>
          <a:xfrm>
            <a:off x="6869301" y="4459379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부위 클릭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3" name="Google Shape;453;p37"/>
          <p:cNvCxnSpPr>
            <a:endCxn id="452" idx="0"/>
          </p:cNvCxnSpPr>
          <p:nvPr/>
        </p:nvCxnSpPr>
        <p:spPr>
          <a:xfrm>
            <a:off x="7801551" y="3974879"/>
            <a:ext cx="61800" cy="484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4" name="Google Shape;454;p37"/>
          <p:cNvSpPr txBox="1"/>
          <p:nvPr/>
        </p:nvSpPr>
        <p:spPr>
          <a:xfrm>
            <a:off x="2762651" y="5324341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좌측 사이드바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7"/>
          <p:cNvSpPr txBox="1"/>
          <p:nvPr/>
        </p:nvSpPr>
        <p:spPr>
          <a:xfrm>
            <a:off x="2762651" y="6189304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세부 메뉴 선택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7"/>
          <p:cNvSpPr txBox="1"/>
          <p:nvPr/>
        </p:nvSpPr>
        <p:spPr>
          <a:xfrm>
            <a:off x="6869301" y="5324429"/>
            <a:ext cx="19881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상품 </a:t>
            </a: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표시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57" name="Google Shape;457;p37"/>
          <p:cNvCxnSpPr>
            <a:endCxn id="454" idx="0"/>
          </p:cNvCxnSpPr>
          <p:nvPr/>
        </p:nvCxnSpPr>
        <p:spPr>
          <a:xfrm flipH="1">
            <a:off x="3756701" y="4828741"/>
            <a:ext cx="1800" cy="4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8" name="Google Shape;458;p37"/>
          <p:cNvCxnSpPr/>
          <p:nvPr/>
        </p:nvCxnSpPr>
        <p:spPr>
          <a:xfrm flipH="1">
            <a:off x="7862451" y="4828741"/>
            <a:ext cx="1800" cy="4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9" name="Google Shape;459;p37"/>
          <p:cNvCxnSpPr/>
          <p:nvPr/>
        </p:nvCxnSpPr>
        <p:spPr>
          <a:xfrm flipH="1">
            <a:off x="3755801" y="5693641"/>
            <a:ext cx="1800" cy="495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0" name="Google Shape;460;p37"/>
          <p:cNvCxnSpPr>
            <a:endCxn id="447" idx="0"/>
          </p:cNvCxnSpPr>
          <p:nvPr/>
        </p:nvCxnSpPr>
        <p:spPr>
          <a:xfrm flipH="1">
            <a:off x="7732902" y="1762500"/>
            <a:ext cx="13200" cy="524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37"/>
          <p:cNvCxnSpPr>
            <a:stCxn id="449" idx="2"/>
          </p:cNvCxnSpPr>
          <p:nvPr/>
        </p:nvCxnSpPr>
        <p:spPr>
          <a:xfrm flipH="1">
            <a:off x="5741211" y="3742587"/>
            <a:ext cx="3600" cy="23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2" name="Google Shape;462;p37"/>
          <p:cNvCxnSpPr/>
          <p:nvPr/>
        </p:nvCxnSpPr>
        <p:spPr>
          <a:xfrm rot="10800000">
            <a:off x="3791700" y="3974825"/>
            <a:ext cx="1977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37"/>
          <p:cNvCxnSpPr/>
          <p:nvPr/>
        </p:nvCxnSpPr>
        <p:spPr>
          <a:xfrm>
            <a:off x="5755175" y="3974825"/>
            <a:ext cx="2046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4" name="Google Shape;464;p37"/>
          <p:cNvCxnSpPr>
            <a:stCxn id="445" idx="2"/>
          </p:cNvCxnSpPr>
          <p:nvPr/>
        </p:nvCxnSpPr>
        <p:spPr>
          <a:xfrm flipH="1">
            <a:off x="5741198" y="1314592"/>
            <a:ext cx="3600" cy="4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5" name="Google Shape;465;p37"/>
          <p:cNvCxnSpPr/>
          <p:nvPr/>
        </p:nvCxnSpPr>
        <p:spPr>
          <a:xfrm>
            <a:off x="5755175" y="1762575"/>
            <a:ext cx="1991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6" name="Google Shape;466;p37"/>
          <p:cNvCxnSpPr/>
          <p:nvPr/>
        </p:nvCxnSpPr>
        <p:spPr>
          <a:xfrm rot="10800000">
            <a:off x="3805475" y="1707375"/>
            <a:ext cx="1949700" cy="5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7" name="Google Shape;467;p37"/>
          <p:cNvCxnSpPr/>
          <p:nvPr/>
        </p:nvCxnSpPr>
        <p:spPr>
          <a:xfrm>
            <a:off x="3833275" y="3034600"/>
            <a:ext cx="3899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8" name="Google Shape;468;p37"/>
          <p:cNvCxnSpPr>
            <a:endCxn id="444" idx="2"/>
          </p:cNvCxnSpPr>
          <p:nvPr/>
        </p:nvCxnSpPr>
        <p:spPr>
          <a:xfrm rot="10800000">
            <a:off x="3824500" y="2656500"/>
            <a:ext cx="22500" cy="36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9" name="Google Shape;469;p37"/>
          <p:cNvCxnSpPr>
            <a:endCxn id="447" idx="2"/>
          </p:cNvCxnSpPr>
          <p:nvPr/>
        </p:nvCxnSpPr>
        <p:spPr>
          <a:xfrm rot="10800000">
            <a:off x="7732902" y="2656500"/>
            <a:ext cx="13200" cy="39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38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1.2. Policy – Frame </a:t>
            </a:r>
            <a:endParaRPr b="1"/>
          </a:p>
        </p:txBody>
      </p:sp>
      <p:sp>
        <p:nvSpPr>
          <p:cNvPr id="475" name="Google Shape;475;p38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76" name="Google Shape;476;p38"/>
          <p:cNvGraphicFramePr/>
          <p:nvPr/>
        </p:nvGraphicFramePr>
        <p:xfrm>
          <a:off x="485339" y="986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970325"/>
                <a:gridCol w="1726150"/>
                <a:gridCol w="7531500"/>
                <a:gridCol w="672000"/>
              </a:tblGrid>
              <a:tr h="525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구분-1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구분-2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25825">
                <a:tc row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프레임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메인 프레임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Top에는 메인 메뉴(4개), Center에는 인체모형도, Bottom에는 회사 정보가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25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프레임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Top에는 메인 메뉴, Left에는 상품 카테고리 사이드바, Center에는 상품 정보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25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이벤트 프레임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Top에는 메인 메뉴, Left에는 이벤트 카테고리 사이드바, Center에는 이벤트 정보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258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게시판 프레임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Top에는 메인 메뉴, Left에는 게시판 카테고리 사이드바, Center에는 게시판 내용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  <a:tr h="52582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고객센터 프레임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107950" lvl="0" marL="17145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Top에는 메인 메뉴, Left에는 고객센터 메뉴 사이드바, Center에는 고객센터 내용 표시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9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1.2. Policy –  3D </a:t>
            </a:r>
            <a:r>
              <a:rPr b="1" lang="ko-KR"/>
              <a:t>인체모형도</a:t>
            </a:r>
            <a:endParaRPr b="1"/>
          </a:p>
        </p:txBody>
      </p:sp>
      <p:sp>
        <p:nvSpPr>
          <p:cNvPr id="482" name="Google Shape;482;p39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83" name="Google Shape;483;p39"/>
          <p:cNvGraphicFramePr/>
          <p:nvPr/>
        </p:nvGraphicFramePr>
        <p:xfrm>
          <a:off x="332264" y="986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482575"/>
                <a:gridCol w="1388300"/>
                <a:gridCol w="7741425"/>
                <a:gridCol w="915175"/>
              </a:tblGrid>
              <a:tr h="688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구분-1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구분-2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1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</a:rPr>
                        <a:t>인체 부위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 가능 영역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머리,어깨,가슴,복부,손,허벅지,무릎,발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부위별 클릭 가능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881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추천 상품 연결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부위 선택 완료 시 해당 부위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헬스케어 상품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추천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40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1.2. Policy – Sidebar </a:t>
            </a:r>
            <a:endParaRPr b="1"/>
          </a:p>
        </p:txBody>
      </p:sp>
      <p:sp>
        <p:nvSpPr>
          <p:cNvPr id="489" name="Google Shape;489;p40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90" name="Google Shape;490;p40"/>
          <p:cNvGraphicFramePr/>
          <p:nvPr/>
        </p:nvGraphicFramePr>
        <p:xfrm>
          <a:off x="332264" y="9863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891200"/>
                <a:gridCol w="1770900"/>
                <a:gridCol w="6567550"/>
                <a:gridCol w="1246800"/>
              </a:tblGrid>
              <a:tr h="8115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구분-1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구분-2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00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 표시</a:t>
                      </a:r>
                      <a:endParaRPr sz="10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메뉴 클릭 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상단 메뉴 클릭 시 좌측에서 사이드바가 슬라이드 형태로 나타남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숨김 기능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기본적으로 숨겨져 있으며, 메뉴 선택 시에만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15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카테고리별 구성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• 각 메뉴별로 다른 사이드바 구성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91425" marB="91425" marR="91425" marL="91425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41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1.4. Validation – </a:t>
            </a:r>
            <a:r>
              <a:rPr b="1" lang="ko-KR"/>
              <a:t>Main Page </a:t>
            </a:r>
            <a:r>
              <a:rPr b="1" lang="ko-KR"/>
              <a:t> </a:t>
            </a:r>
            <a:endParaRPr b="1"/>
          </a:p>
        </p:txBody>
      </p:sp>
      <p:sp>
        <p:nvSpPr>
          <p:cNvPr id="496" name="Google Shape;496;p41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497" name="Google Shape;497;p41"/>
          <p:cNvGraphicFramePr/>
          <p:nvPr/>
        </p:nvGraphicFramePr>
        <p:xfrm>
          <a:off x="332264" y="77360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956600"/>
                <a:gridCol w="3523625"/>
                <a:gridCol w="3523625"/>
                <a:gridCol w="3523625"/>
              </a:tblGrid>
              <a:tr h="4679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상황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문구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 시나리오</a:t>
                      </a:r>
                      <a:endParaRPr sz="16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53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3D 모델 로딩 실패 시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3D 모델을 불러올 수 없습니다. 페이지를 새로고침해주세요.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기본 2D 이미지로 대체 표시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부위 선택 안함 상태에서 추천 상품 요청 시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신체 부위를 먼저 선택해주세요.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부위 선택 안내 팝업 표시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11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 로딩 실패 시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메뉴를 불러올 수 없습니다. 잠시 후 다시 시도해주세요.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>
                          <a:latin typeface="Arial"/>
                          <a:ea typeface="Arial"/>
                          <a:cs typeface="Arial"/>
                          <a:sym typeface="Arial"/>
                        </a:rPr>
                        <a:t>기본 메뉴 목록으로 대체</a:t>
                      </a:r>
                      <a:endParaRPr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1.4. Validation – </a:t>
            </a:r>
            <a:r>
              <a:rPr b="1" lang="ko-KR"/>
              <a:t>Product Recommendation</a:t>
            </a:r>
            <a:r>
              <a:rPr b="1" lang="ko-KR"/>
              <a:t>  </a:t>
            </a:r>
            <a:endParaRPr b="1"/>
          </a:p>
        </p:txBody>
      </p:sp>
      <p:sp>
        <p:nvSpPr>
          <p:cNvPr id="503" name="Google Shape;503;p42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Ⅳ. 설계</a:t>
            </a:r>
            <a:endParaRPr>
              <a:solidFill>
                <a:schemeClr val="lt1"/>
              </a:solidFill>
            </a:endParaRPr>
          </a:p>
        </p:txBody>
      </p:sp>
      <p:graphicFrame>
        <p:nvGraphicFramePr>
          <p:cNvPr id="504" name="Google Shape;504;p42"/>
          <p:cNvGraphicFramePr/>
          <p:nvPr/>
        </p:nvGraphicFramePr>
        <p:xfrm>
          <a:off x="336864" y="8427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1293375"/>
                <a:gridCol w="2558200"/>
                <a:gridCol w="4053675"/>
                <a:gridCol w="3511625"/>
              </a:tblGrid>
              <a:tr h="616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번호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상황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문구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5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처리 시나리오</a:t>
                      </a:r>
                      <a:endParaRPr sz="15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</a:tr>
              <a:tr h="86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해당 부위 추천 상품이 없을 경우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선택하신 부위에 대한 추천 상품이 준비 중입니다.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유사 부위 상품 추천 또는 전체 상품 링크 제공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677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정보 로딩 실패 시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정보를 불러올 수 없습니다. 다시 시도해주세요.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>
                          <a:latin typeface="Arial"/>
                          <a:ea typeface="Arial"/>
                          <a:cs typeface="Arial"/>
                          <a:sym typeface="Arial"/>
                        </a:rPr>
                        <a:t>재시도 버튼 제공</a:t>
                      </a:r>
                      <a:endParaRPr sz="13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p20"/>
          <p:cNvGraphicFramePr/>
          <p:nvPr/>
        </p:nvGraphicFramePr>
        <p:xfrm>
          <a:off x="343890" y="78034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{A687C2DB-D5D9-496B-B368-A1D383243D0B}</a:tableStyleId>
              </a:tblPr>
              <a:tblGrid>
                <a:gridCol w="456200"/>
                <a:gridCol w="647700"/>
                <a:gridCol w="929650"/>
                <a:gridCol w="1562100"/>
                <a:gridCol w="6792300"/>
                <a:gridCol w="1132500"/>
              </a:tblGrid>
              <a:tr h="34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No.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Ver.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Date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Screen ID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Description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2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0" i="0" lang="ko-KR" sz="1200" u="none" cap="none" strike="noStrike">
                          <a:solidFill>
                            <a:srgbClr val="26262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Author</a:t>
                      </a:r>
                      <a:endParaRPr b="0" i="0" sz="1200" u="none" cap="none" strike="noStrike">
                        <a:solidFill>
                          <a:srgbClr val="262626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ADEE2"/>
                    </a:solidFill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</a:t>
                      </a:r>
                      <a:r>
                        <a:rPr lang="ko-KR" sz="1000"/>
                        <a:t>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202</a:t>
                      </a:r>
                      <a:r>
                        <a:rPr lang="ko-KR" sz="1000"/>
                        <a:t>5</a:t>
                      </a: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.0</a:t>
                      </a:r>
                      <a:r>
                        <a:rPr lang="ko-KR" sz="1000"/>
                        <a:t>8</a:t>
                      </a: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r>
                        <a:rPr lang="ko-KR" sz="1000"/>
                        <a:t>20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최초 작성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/>
                        <a:t>준희,평안,상호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2.1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2025.08.21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-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둘째 작성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/>
                        <a:t>‘’</a:t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8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9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14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16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6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17</a:t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72000" marL="72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AA8B4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336868" y="0"/>
            <a:ext cx="793718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나중에</a:t>
            </a:r>
            <a:endParaRPr b="1"/>
          </a:p>
        </p:txBody>
      </p:sp>
      <p:sp>
        <p:nvSpPr>
          <p:cNvPr id="157" name="Google Shape;157;p20"/>
          <p:cNvSpPr txBox="1"/>
          <p:nvPr>
            <p:ph idx="2" type="body"/>
          </p:nvPr>
        </p:nvSpPr>
        <p:spPr>
          <a:xfrm>
            <a:off x="8551228" y="-2"/>
            <a:ext cx="3640772" cy="545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Ⅰ. 제</a:t>
            </a:r>
            <a:r>
              <a:rPr b="1" lang="ko-KR">
                <a:solidFill>
                  <a:schemeClr val="lt1"/>
                </a:solidFill>
                <a:latin typeface="MS Gothic"/>
                <a:ea typeface="MS Gothic"/>
                <a:cs typeface="MS Gothic"/>
                <a:sym typeface="MS Gothic"/>
              </a:rPr>
              <a:t>•</a:t>
            </a:r>
            <a:r>
              <a:rPr b="1" lang="ko-KR">
                <a:solidFill>
                  <a:schemeClr val="lt1"/>
                </a:solidFill>
              </a:rPr>
              <a:t>개정 이력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II-1. 홈페이지 화면 설계 (header)</a:t>
            </a:r>
            <a:endParaRPr b="1"/>
          </a:p>
        </p:txBody>
      </p:sp>
      <p:sp>
        <p:nvSpPr>
          <p:cNvPr id="163" name="Google Shape;163;p21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Ⅱ.</a:t>
            </a:r>
            <a:r>
              <a:rPr b="1" lang="ko-KR"/>
              <a:t> 홈페이지 화면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4" name="Google Shape;164;p21"/>
          <p:cNvSpPr/>
          <p:nvPr/>
        </p:nvSpPr>
        <p:spPr>
          <a:xfrm>
            <a:off x="9060461" y="2890002"/>
            <a:ext cx="229800" cy="2715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1604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5" name="Google Shape;165;p21"/>
          <p:cNvSpPr/>
          <p:nvPr/>
        </p:nvSpPr>
        <p:spPr>
          <a:xfrm>
            <a:off x="6244404" y="2889980"/>
            <a:ext cx="229800" cy="2715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604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6" name="Google Shape;166;p21"/>
          <p:cNvSpPr/>
          <p:nvPr/>
        </p:nvSpPr>
        <p:spPr>
          <a:xfrm flipH="1">
            <a:off x="3428302" y="2918947"/>
            <a:ext cx="229800" cy="2715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604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" name="Google Shape;167;p21"/>
          <p:cNvSpPr/>
          <p:nvPr/>
        </p:nvSpPr>
        <p:spPr>
          <a:xfrm>
            <a:off x="526356" y="1748536"/>
            <a:ext cx="229800" cy="2715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1871"/>
          </a:p>
        </p:txBody>
      </p:sp>
      <p:sp>
        <p:nvSpPr>
          <p:cNvPr id="168" name="Google Shape;168;p21"/>
          <p:cNvSpPr/>
          <p:nvPr/>
        </p:nvSpPr>
        <p:spPr>
          <a:xfrm>
            <a:off x="4676451" y="1748544"/>
            <a:ext cx="229800" cy="2715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604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" name="Google Shape;169;p21"/>
          <p:cNvSpPr/>
          <p:nvPr/>
        </p:nvSpPr>
        <p:spPr>
          <a:xfrm>
            <a:off x="612214" y="2928030"/>
            <a:ext cx="229800" cy="2715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69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61100" lIns="48125" spcFirstLastPara="1" rIns="48125" wrap="square" tIns="611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60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604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159700" y="804650"/>
            <a:ext cx="6084600" cy="5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8550" lIns="97125" spcFirstLastPara="1" rIns="97125" wrap="square" tIns="48550">
            <a:spAutoFit/>
          </a:bodyPr>
          <a:lstStyle/>
          <a:p>
            <a:pPr indent="-475373" lvl="0" marL="61119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74"/>
              <a:buFont typeface="Malgun Gothic"/>
              <a:buChar char="-"/>
            </a:pPr>
            <a:r>
              <a:rPr b="1" lang="ko-KR" sz="2673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홈페이지 (header)</a:t>
            </a:r>
            <a:endParaRPr b="1" sz="2673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" name="Google Shape;171;p21"/>
          <p:cNvSpPr txBox="1"/>
          <p:nvPr>
            <p:ph idx="2" type="body"/>
          </p:nvPr>
        </p:nvSpPr>
        <p:spPr>
          <a:xfrm>
            <a:off x="526348" y="2184224"/>
            <a:ext cx="3867300" cy="57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8550" lIns="97125" spcFirstLastPara="1" rIns="97125" wrap="square" tIns="4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62"/>
              <a:buNone/>
            </a:pPr>
            <a:r>
              <a:rPr b="1" lang="ko-KR" sz="1274">
                <a:solidFill>
                  <a:srgbClr val="000000"/>
                </a:solidFill>
              </a:rPr>
              <a:t>ㅓ</a:t>
            </a:r>
            <a:endParaRPr b="1" sz="1274">
              <a:solidFill>
                <a:srgbClr val="000000"/>
              </a:solidFill>
            </a:endParaRPr>
          </a:p>
        </p:txBody>
      </p:sp>
      <p:sp>
        <p:nvSpPr>
          <p:cNvPr id="172" name="Google Shape;172;p21"/>
          <p:cNvSpPr txBox="1"/>
          <p:nvPr>
            <p:ph idx="2" type="body"/>
          </p:nvPr>
        </p:nvSpPr>
        <p:spPr>
          <a:xfrm>
            <a:off x="4701333" y="2145620"/>
            <a:ext cx="7192800" cy="5796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8550" lIns="97125" spcFirstLastPara="1" rIns="97125" wrap="square" tIns="4855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62"/>
              <a:buNone/>
            </a:pPr>
            <a:r>
              <a:rPr lang="ko-KR" sz="2673">
                <a:solidFill>
                  <a:schemeClr val="lt1"/>
                </a:solidFill>
              </a:rPr>
              <a:t>검색창</a:t>
            </a:r>
            <a:endParaRPr sz="2673">
              <a:solidFill>
                <a:schemeClr val="lt1"/>
              </a:solidFill>
            </a:endParaRPr>
          </a:p>
        </p:txBody>
      </p:sp>
      <p:sp>
        <p:nvSpPr>
          <p:cNvPr id="173" name="Google Shape;173;p21"/>
          <p:cNvSpPr txBox="1"/>
          <p:nvPr/>
        </p:nvSpPr>
        <p:spPr>
          <a:xfrm>
            <a:off x="526356" y="2165327"/>
            <a:ext cx="40104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2225" lIns="122225" spcFirstLastPara="1" rIns="122225" wrap="square" tIns="1222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673">
                <a:solidFill>
                  <a:schemeClr val="lt1"/>
                </a:solidFill>
              </a:rPr>
              <a:t>HealthyWealthy</a:t>
            </a:r>
            <a:endParaRPr b="1" sz="2673">
              <a:solidFill>
                <a:schemeClr val="lt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3428399" y="3234730"/>
            <a:ext cx="2725800" cy="377400"/>
          </a:xfrm>
          <a:prstGeom prst="rect">
            <a:avLst/>
          </a:prstGeom>
          <a:solidFill>
            <a:srgbClr val="A5A5A5"/>
          </a:solidFill>
          <a:ln cap="flat" cmpd="sng" w="9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00" lIns="93375" spcFirstLastPara="1" rIns="9337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38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838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5" name="Google Shape;175;p21"/>
          <p:cNvSpPr txBox="1"/>
          <p:nvPr/>
        </p:nvSpPr>
        <p:spPr>
          <a:xfrm>
            <a:off x="622056" y="3234730"/>
            <a:ext cx="2725800" cy="377400"/>
          </a:xfrm>
          <a:prstGeom prst="rect">
            <a:avLst/>
          </a:prstGeom>
          <a:solidFill>
            <a:srgbClr val="A5A5A5"/>
          </a:solidFill>
          <a:ln cap="flat" cmpd="sng" w="9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00" lIns="93375" spcFirstLastPara="1" rIns="9337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38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상품</a:t>
            </a:r>
            <a:endParaRPr sz="1838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6244433" y="3212676"/>
            <a:ext cx="2725800" cy="377400"/>
          </a:xfrm>
          <a:prstGeom prst="rect">
            <a:avLst/>
          </a:prstGeom>
          <a:solidFill>
            <a:srgbClr val="A5A5A5"/>
          </a:solidFill>
          <a:ln cap="flat" cmpd="sng" w="9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00" lIns="93375" spcFirstLastPara="1" rIns="9337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38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838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9060462" y="3212676"/>
            <a:ext cx="2725800" cy="377400"/>
          </a:xfrm>
          <a:prstGeom prst="rect">
            <a:avLst/>
          </a:prstGeom>
          <a:solidFill>
            <a:srgbClr val="A5A5A5"/>
          </a:solidFill>
          <a:ln cap="flat" cmpd="sng" w="97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6700" lIns="93375" spcFirstLastPara="1" rIns="93375" wrap="square" tIns="46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38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1838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사용자 홈페이지 (header)</a:t>
            </a:r>
            <a:endParaRPr/>
          </a:p>
        </p:txBody>
      </p:sp>
      <p:sp>
        <p:nvSpPr>
          <p:cNvPr id="183" name="Google Shape;183;p22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주니야 놀자</a:t>
            </a:r>
            <a:endParaRPr/>
          </a:p>
        </p:txBody>
      </p:sp>
      <p:sp>
        <p:nvSpPr>
          <p:cNvPr id="184" name="Google Shape;184;p22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185" name="Google Shape;185;p22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로고 이미지 및 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상품 검색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눌렀을 때 사이드바에 목록 생성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눌렀을 때 사이드바에 목록 생성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눌렀을 때 사이드바에 목록 생성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눌렀을 때 사이드바에 목록 생성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186" name="Google Shape;186;p22"/>
          <p:cNvSpPr/>
          <p:nvPr/>
        </p:nvSpPr>
        <p:spPr>
          <a:xfrm>
            <a:off x="6817841" y="2364585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7" name="Google Shape;187;p22"/>
          <p:cNvSpPr/>
          <p:nvPr/>
        </p:nvSpPr>
        <p:spPr>
          <a:xfrm>
            <a:off x="4711312" y="2364569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8" name="Google Shape;188;p22"/>
          <p:cNvSpPr/>
          <p:nvPr/>
        </p:nvSpPr>
        <p:spPr>
          <a:xfrm flipH="1">
            <a:off x="2604750" y="2386238"/>
            <a:ext cx="171900" cy="203100"/>
          </a:xfrm>
          <a:prstGeom prst="roundRect">
            <a:avLst>
              <a:gd fmla="val 0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433973" y="1510718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190" name="Google Shape;190;p22"/>
          <p:cNvSpPr/>
          <p:nvPr/>
        </p:nvSpPr>
        <p:spPr>
          <a:xfrm>
            <a:off x="3538417" y="1510724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498198" y="2393032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159699" y="804650"/>
            <a:ext cx="455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홈페이지 (header)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3" name="Google Shape;193;p22"/>
          <p:cNvSpPr txBox="1"/>
          <p:nvPr>
            <p:ph idx="2" type="body"/>
          </p:nvPr>
        </p:nvSpPr>
        <p:spPr>
          <a:xfrm>
            <a:off x="433967" y="1807739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194" name="Google Shape;194;p22"/>
          <p:cNvSpPr txBox="1"/>
          <p:nvPr>
            <p:ph idx="2" type="body"/>
          </p:nvPr>
        </p:nvSpPr>
        <p:spPr>
          <a:xfrm>
            <a:off x="3557030" y="1807755"/>
            <a:ext cx="5380500" cy="433500"/>
          </a:xfrm>
          <a:prstGeom prst="rect">
            <a:avLst/>
          </a:prstGeom>
          <a:solidFill>
            <a:srgbClr val="93C47D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lang="ko-KR" sz="2000">
                <a:solidFill>
                  <a:schemeClr val="lt1"/>
                </a:solidFill>
              </a:rPr>
              <a:t>검색창</a:t>
            </a:r>
            <a:endParaRPr sz="2000">
              <a:solidFill>
                <a:schemeClr val="lt1"/>
              </a:solidFill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380413" y="17936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HealthyWealthy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604823" y="2622457"/>
            <a:ext cx="2039100" cy="282300"/>
          </a:xfrm>
          <a:prstGeom prst="rect">
            <a:avLst/>
          </a:prstGeom>
          <a:solidFill>
            <a:srgbClr val="A5A5A5"/>
          </a:solidFill>
          <a:ln cap="flat" cmpd="sng" w="7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97;p22"/>
          <p:cNvSpPr txBox="1"/>
          <p:nvPr/>
        </p:nvSpPr>
        <p:spPr>
          <a:xfrm>
            <a:off x="505560" y="2622457"/>
            <a:ext cx="2039100" cy="282300"/>
          </a:xfrm>
          <a:prstGeom prst="rect">
            <a:avLst/>
          </a:prstGeom>
          <a:solidFill>
            <a:srgbClr val="A5A5A5"/>
          </a:solidFill>
          <a:ln cap="flat" cmpd="sng" w="7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</a:t>
            </a: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체 상</a:t>
            </a: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4711334" y="2605960"/>
            <a:ext cx="2039100" cy="282300"/>
          </a:xfrm>
          <a:prstGeom prst="rect">
            <a:avLst/>
          </a:prstGeom>
          <a:solidFill>
            <a:srgbClr val="A5A5A5"/>
          </a:solidFill>
          <a:ln cap="flat" cmpd="sng" w="7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게시판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199;p22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200" name="Google Shape;200;p22"/>
          <p:cNvSpPr txBox="1"/>
          <p:nvPr/>
        </p:nvSpPr>
        <p:spPr>
          <a:xfrm>
            <a:off x="6817842" y="2605960"/>
            <a:ext cx="2039100" cy="282300"/>
          </a:xfrm>
          <a:prstGeom prst="rect">
            <a:avLst/>
          </a:prstGeom>
          <a:solidFill>
            <a:srgbClr val="A5A5A5"/>
          </a:solidFill>
          <a:ln cap="flat" cmpd="sng" w="72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4925" lIns="69850" spcFirstLastPara="1" rIns="69850" wrap="square" tIns="349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375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고객센터</a:t>
            </a:r>
            <a:endParaRPr sz="1375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3"/>
          <p:cNvSpPr txBox="1"/>
          <p:nvPr>
            <p:ph idx="1" type="body"/>
          </p:nvPr>
        </p:nvSpPr>
        <p:spPr>
          <a:xfrm>
            <a:off x="336868" y="0"/>
            <a:ext cx="79371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ko-KR"/>
              <a:t>II-1. 홈페이지 화면 설계 (Sidebar)</a:t>
            </a:r>
            <a:endParaRPr b="1"/>
          </a:p>
        </p:txBody>
      </p:sp>
      <p:sp>
        <p:nvSpPr>
          <p:cNvPr id="206" name="Google Shape;206;p23"/>
          <p:cNvSpPr txBox="1"/>
          <p:nvPr>
            <p:ph idx="2" type="body"/>
          </p:nvPr>
        </p:nvSpPr>
        <p:spPr>
          <a:xfrm>
            <a:off x="8551228" y="-2"/>
            <a:ext cx="3640800" cy="54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b="1" lang="ko-KR">
                <a:solidFill>
                  <a:schemeClr val="lt1"/>
                </a:solidFill>
              </a:rPr>
              <a:t>Ⅱ.</a:t>
            </a:r>
            <a:r>
              <a:rPr b="1" lang="ko-KR"/>
              <a:t> 홈페이지 화면 설계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242850" y="895139"/>
            <a:ext cx="1442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298863" y="2134440"/>
            <a:ext cx="26685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이벤트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9" name="Google Shape;209;p23"/>
          <p:cNvSpPr/>
          <p:nvPr/>
        </p:nvSpPr>
        <p:spPr>
          <a:xfrm>
            <a:off x="3308822" y="3024013"/>
            <a:ext cx="2658600" cy="3047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3391844" y="3191057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진행중인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1" name="Google Shape;211;p23"/>
          <p:cNvSpPr txBox="1"/>
          <p:nvPr/>
        </p:nvSpPr>
        <p:spPr>
          <a:xfrm>
            <a:off x="3391844" y="413647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종료된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Google Shape;212;p23"/>
          <p:cNvSpPr txBox="1"/>
          <p:nvPr/>
        </p:nvSpPr>
        <p:spPr>
          <a:xfrm>
            <a:off x="551644" y="2134440"/>
            <a:ext cx="2668500" cy="369300"/>
          </a:xfrm>
          <a:prstGeom prst="rect">
            <a:avLst/>
          </a:prstGeom>
          <a:solidFill>
            <a:srgbClr val="A5A5A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상품</a:t>
            </a:r>
            <a:endParaRPr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3" name="Google Shape;213;p23"/>
          <p:cNvSpPr/>
          <p:nvPr/>
        </p:nvSpPr>
        <p:spPr>
          <a:xfrm>
            <a:off x="561600" y="3024026"/>
            <a:ext cx="2658600" cy="30690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4" name="Google Shape;214;p23"/>
          <p:cNvSpPr txBox="1"/>
          <p:nvPr/>
        </p:nvSpPr>
        <p:spPr>
          <a:xfrm>
            <a:off x="644626" y="3256751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상품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15" name="Google Shape;215;p23"/>
          <p:cNvGrpSpPr/>
          <p:nvPr/>
        </p:nvGrpSpPr>
        <p:grpSpPr>
          <a:xfrm>
            <a:off x="8812480" y="2112853"/>
            <a:ext cx="2668428" cy="3959459"/>
            <a:chOff x="6285922" y="1930019"/>
            <a:chExt cx="1988100" cy="880663"/>
          </a:xfrm>
        </p:grpSpPr>
        <p:sp>
          <p:nvSpPr>
            <p:cNvPr id="216" name="Google Shape;216;p23"/>
            <p:cNvSpPr txBox="1"/>
            <p:nvPr/>
          </p:nvSpPr>
          <p:spPr>
            <a:xfrm>
              <a:off x="6285922" y="1930019"/>
              <a:ext cx="1988100" cy="82200"/>
            </a:xfrm>
            <a:prstGeom prst="rect">
              <a:avLst/>
            </a:prstGeom>
            <a:solidFill>
              <a:srgbClr val="A5A5A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고객센터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7" name="Google Shape;217;p23"/>
            <p:cNvSpPr/>
            <p:nvPr/>
          </p:nvSpPr>
          <p:spPr>
            <a:xfrm>
              <a:off x="6293350" y="2132682"/>
              <a:ext cx="1980600" cy="6780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8" name="Google Shape;218;p23"/>
            <p:cNvSpPr txBox="1"/>
            <p:nvPr/>
          </p:nvSpPr>
          <p:spPr>
            <a:xfrm>
              <a:off x="6378311" y="2158878"/>
              <a:ext cx="1849500" cy="720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1:1 문의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9" name="Google Shape;219;p23"/>
          <p:cNvGrpSpPr/>
          <p:nvPr/>
        </p:nvGrpSpPr>
        <p:grpSpPr>
          <a:xfrm>
            <a:off x="6071189" y="2112850"/>
            <a:ext cx="2668428" cy="3980048"/>
            <a:chOff x="1039795" y="1523631"/>
            <a:chExt cx="1988100" cy="1652432"/>
          </a:xfrm>
        </p:grpSpPr>
        <p:sp>
          <p:nvSpPr>
            <p:cNvPr id="220" name="Google Shape;220;p23"/>
            <p:cNvSpPr txBox="1"/>
            <p:nvPr/>
          </p:nvSpPr>
          <p:spPr>
            <a:xfrm>
              <a:off x="1039795" y="1523631"/>
              <a:ext cx="1988100" cy="153300"/>
            </a:xfrm>
            <a:prstGeom prst="rect">
              <a:avLst/>
            </a:prstGeom>
            <a:solidFill>
              <a:srgbClr val="A5A5A5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게시판</a:t>
              </a:r>
              <a:endParaRPr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1" name="Google Shape;221;p23"/>
            <p:cNvSpPr/>
            <p:nvPr/>
          </p:nvSpPr>
          <p:spPr>
            <a:xfrm>
              <a:off x="1047215" y="1892963"/>
              <a:ext cx="1980600" cy="1283100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2" name="Google Shape;222;p23"/>
            <p:cNvSpPr txBox="1"/>
            <p:nvPr/>
          </p:nvSpPr>
          <p:spPr>
            <a:xfrm>
              <a:off x="1109068" y="1962316"/>
              <a:ext cx="1849500" cy="1341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상품 후기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3" name="Google Shape;223;p23"/>
            <p:cNvSpPr txBox="1"/>
            <p:nvPr/>
          </p:nvSpPr>
          <p:spPr>
            <a:xfrm>
              <a:off x="1109068" y="2354835"/>
              <a:ext cx="1849500" cy="134100"/>
            </a:xfrm>
            <a:prstGeom prst="rect">
              <a:avLst/>
            </a:prstGeom>
            <a:solidFill>
              <a:srgbClr val="D8D8D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자유 게시판</a:t>
              </a:r>
              <a:endParaRPr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24" name="Google Shape;224;p23"/>
          <p:cNvSpPr txBox="1"/>
          <p:nvPr/>
        </p:nvSpPr>
        <p:spPr>
          <a:xfrm>
            <a:off x="3391843" y="5084327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예정된 이벤트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5" name="Google Shape;225;p23"/>
          <p:cNvSpPr txBox="1"/>
          <p:nvPr/>
        </p:nvSpPr>
        <p:spPr>
          <a:xfrm>
            <a:off x="629525" y="4017956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상품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6" name="Google Shape;226;p23"/>
          <p:cNvSpPr txBox="1"/>
          <p:nvPr/>
        </p:nvSpPr>
        <p:spPr>
          <a:xfrm>
            <a:off x="6164217" y="510227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7" name="Google Shape;227;p23"/>
          <p:cNvSpPr txBox="1"/>
          <p:nvPr/>
        </p:nvSpPr>
        <p:spPr>
          <a:xfrm>
            <a:off x="629525" y="477916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마사지기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8" name="Google Shape;228;p23"/>
          <p:cNvSpPr txBox="1"/>
          <p:nvPr/>
        </p:nvSpPr>
        <p:spPr>
          <a:xfrm>
            <a:off x="644625" y="5572143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신체 부위별 건강보조식품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9" name="Google Shape;229;p23"/>
          <p:cNvSpPr txBox="1"/>
          <p:nvPr/>
        </p:nvSpPr>
        <p:spPr>
          <a:xfrm>
            <a:off x="8936484" y="413647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Q&amp;A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0" name="Google Shape;230;p23"/>
          <p:cNvSpPr txBox="1"/>
          <p:nvPr/>
        </p:nvSpPr>
        <p:spPr>
          <a:xfrm>
            <a:off x="8936484" y="508432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오류 및 개선 제안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31" name="Google Shape;231;p23"/>
          <p:cNvCxnSpPr>
            <a:stCxn id="212" idx="2"/>
            <a:endCxn id="213" idx="0"/>
          </p:cNvCxnSpPr>
          <p:nvPr/>
        </p:nvCxnSpPr>
        <p:spPr>
          <a:xfrm>
            <a:off x="1885894" y="2503740"/>
            <a:ext cx="51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2" name="Google Shape;232;p23"/>
          <p:cNvCxnSpPr/>
          <p:nvPr/>
        </p:nvCxnSpPr>
        <p:spPr>
          <a:xfrm>
            <a:off x="7387369" y="2503740"/>
            <a:ext cx="51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3" name="Google Shape;233;p23"/>
          <p:cNvCxnSpPr/>
          <p:nvPr/>
        </p:nvCxnSpPr>
        <p:spPr>
          <a:xfrm>
            <a:off x="4643119" y="2503740"/>
            <a:ext cx="51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4" name="Google Shape;234;p23"/>
          <p:cNvCxnSpPr/>
          <p:nvPr/>
        </p:nvCxnSpPr>
        <p:spPr>
          <a:xfrm>
            <a:off x="10162594" y="2503753"/>
            <a:ext cx="5100" cy="520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5" name="Google Shape;235;p23"/>
          <p:cNvSpPr txBox="1"/>
          <p:nvPr/>
        </p:nvSpPr>
        <p:spPr>
          <a:xfrm>
            <a:off x="242850" y="1264450"/>
            <a:ext cx="462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lang="ko-KR" sz="18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Header를 눌렀을 때 Sidebar 생성</a:t>
            </a:r>
            <a:endParaRPr b="1" sz="18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6" name="Google Shape;236;p23"/>
          <p:cNvSpPr txBox="1"/>
          <p:nvPr/>
        </p:nvSpPr>
        <p:spPr>
          <a:xfrm>
            <a:off x="5644550" y="1334688"/>
            <a:ext cx="768600" cy="402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Header</a:t>
            </a:r>
            <a:endParaRPr/>
          </a:p>
        </p:txBody>
      </p:sp>
      <p:cxnSp>
        <p:nvCxnSpPr>
          <p:cNvPr id="237" name="Google Shape;237;p23"/>
          <p:cNvCxnSpPr>
            <a:stCxn id="236" idx="2"/>
            <a:endCxn id="212" idx="0"/>
          </p:cNvCxnSpPr>
          <p:nvPr/>
        </p:nvCxnSpPr>
        <p:spPr>
          <a:xfrm flipH="1">
            <a:off x="1885850" y="1736988"/>
            <a:ext cx="41430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3"/>
          <p:cNvCxnSpPr>
            <a:stCxn id="236" idx="2"/>
            <a:endCxn id="208" idx="0"/>
          </p:cNvCxnSpPr>
          <p:nvPr/>
        </p:nvCxnSpPr>
        <p:spPr>
          <a:xfrm flipH="1">
            <a:off x="4633250" y="1736988"/>
            <a:ext cx="13956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3"/>
          <p:cNvCxnSpPr>
            <a:stCxn id="236" idx="2"/>
            <a:endCxn id="220" idx="0"/>
          </p:cNvCxnSpPr>
          <p:nvPr/>
        </p:nvCxnSpPr>
        <p:spPr>
          <a:xfrm>
            <a:off x="6028850" y="1736988"/>
            <a:ext cx="13767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3"/>
          <p:cNvCxnSpPr>
            <a:stCxn id="236" idx="2"/>
            <a:endCxn id="216" idx="0"/>
          </p:cNvCxnSpPr>
          <p:nvPr/>
        </p:nvCxnSpPr>
        <p:spPr>
          <a:xfrm>
            <a:off x="6028850" y="1736988"/>
            <a:ext cx="4117800" cy="37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4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사용자 홈페이지 (main)</a:t>
            </a:r>
            <a:endParaRPr/>
          </a:p>
        </p:txBody>
      </p:sp>
      <p:sp>
        <p:nvSpPr>
          <p:cNvPr id="247" name="Google Shape;247;p24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48" name="Google Shape;248;p24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249" name="Google Shape;249;p24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메인글귀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반응형 인체모형도 클릭시 해당부위상품으로 이동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슬라이드 백그라운드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사이드바 메뉴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50" name="Google Shape;250;p24"/>
          <p:cNvSpPr/>
          <p:nvPr/>
        </p:nvSpPr>
        <p:spPr>
          <a:xfrm>
            <a:off x="4559023" y="2505205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251" name="Google Shape;251;p24"/>
          <p:cNvSpPr txBox="1"/>
          <p:nvPr/>
        </p:nvSpPr>
        <p:spPr>
          <a:xfrm>
            <a:off x="159699" y="798300"/>
            <a:ext cx="45516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홈페이지  (main)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52" name="Google Shape;25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7325" y="2718805"/>
            <a:ext cx="2171700" cy="34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4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254" name="Google Shape;254;p24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55" name="Google Shape;255;p24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256" name="Google Shape;256;p24"/>
          <p:cNvSpPr/>
          <p:nvPr/>
        </p:nvSpPr>
        <p:spPr>
          <a:xfrm>
            <a:off x="6010042" y="3358716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4"/>
          <p:cNvSpPr/>
          <p:nvPr/>
        </p:nvSpPr>
        <p:spPr>
          <a:xfrm>
            <a:off x="8717298" y="2045233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/>
          </a:p>
        </p:txBody>
      </p:sp>
      <p:sp>
        <p:nvSpPr>
          <p:cNvPr id="258" name="Google Shape;258;p24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"/>
          <p:cNvSpPr/>
          <p:nvPr/>
        </p:nvSpPr>
        <p:spPr>
          <a:xfrm>
            <a:off x="8802723" y="1375831"/>
            <a:ext cx="171900" cy="2031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/>
          </a:p>
        </p:txBody>
      </p:sp>
      <p:sp>
        <p:nvSpPr>
          <p:cNvPr id="260" name="Google Shape;260;p24"/>
          <p:cNvSpPr txBox="1"/>
          <p:nvPr/>
        </p:nvSpPr>
        <p:spPr>
          <a:xfrm>
            <a:off x="6239150" y="1442575"/>
            <a:ext cx="386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사이드바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5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기능설명 - 홈페이지  (인체모형 클릭시)</a:t>
            </a:r>
            <a:endParaRPr sz="200"/>
          </a:p>
        </p:txBody>
      </p:sp>
      <p:sp>
        <p:nvSpPr>
          <p:cNvPr id="267" name="Google Shape;267;p25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68" name="Google Shape;268;p25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269" name="Google Shape;269;p25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인체모형도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관련부위 상품 한줄평과 구매링크 주소가 들어간 버튼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헤더 목록을 누르면 사이드바 생성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70" name="Google Shape;270;p25"/>
          <p:cNvSpPr/>
          <p:nvPr/>
        </p:nvSpPr>
        <p:spPr>
          <a:xfrm>
            <a:off x="3627173" y="2378855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/>
          </a:p>
        </p:txBody>
      </p:sp>
      <p:sp>
        <p:nvSpPr>
          <p:cNvPr id="271" name="Google Shape;271;p25"/>
          <p:cNvSpPr txBox="1"/>
          <p:nvPr/>
        </p:nvSpPr>
        <p:spPr>
          <a:xfrm>
            <a:off x="159699" y="644413"/>
            <a:ext cx="4551600" cy="6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홈페이지  (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인체모형 클릭시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72" name="Google Shape;27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475" y="2592442"/>
            <a:ext cx="2171700" cy="3460959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5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274" name="Google Shape;274;p25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75" name="Google Shape;275;p25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276" name="Google Shape;276;p25"/>
          <p:cNvSpPr/>
          <p:nvPr/>
        </p:nvSpPr>
        <p:spPr>
          <a:xfrm>
            <a:off x="8632042" y="2432216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7" name="Google Shape;277;p25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 txBox="1"/>
          <p:nvPr/>
        </p:nvSpPr>
        <p:spPr>
          <a:xfrm>
            <a:off x="6239150" y="1442575"/>
            <a:ext cx="386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사이드바</a:t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>
            <a:off x="4374450" y="2645825"/>
            <a:ext cx="4257600" cy="3407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>
            <a:off x="4711300" y="3156075"/>
            <a:ext cx="3762300" cy="573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4711300" y="4200550"/>
            <a:ext cx="3762300" cy="573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4711300" y="5076125"/>
            <a:ext cx="3762300" cy="573300"/>
          </a:xfrm>
          <a:prstGeom prst="roundRect">
            <a:avLst>
              <a:gd fmla="val 16667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>
            <a:off x="4559017" y="108669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6"/>
          <p:cNvSpPr/>
          <p:nvPr/>
        </p:nvSpPr>
        <p:spPr>
          <a:xfrm>
            <a:off x="282225" y="1952025"/>
            <a:ext cx="8725500" cy="4741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26"/>
          <p:cNvSpPr txBox="1"/>
          <p:nvPr>
            <p:ph idx="1" type="body"/>
          </p:nvPr>
        </p:nvSpPr>
        <p:spPr>
          <a:xfrm>
            <a:off x="558642" y="2223"/>
            <a:ext cx="3381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Malgun Gothic"/>
              <a:buChar char="-"/>
            </a:pPr>
            <a:r>
              <a:rPr b="1" lang="ko-KR" sz="1000">
                <a:latin typeface="Malgun Gothic"/>
                <a:ea typeface="Malgun Gothic"/>
                <a:cs typeface="Malgun Gothic"/>
                <a:sym typeface="Malgun Gothic"/>
              </a:rPr>
              <a:t>기능설명 - 헤더메뉴 전체상품 클릭시</a:t>
            </a:r>
            <a:endParaRPr sz="200"/>
          </a:p>
        </p:txBody>
      </p:sp>
      <p:sp>
        <p:nvSpPr>
          <p:cNvPr id="290" name="Google Shape;290;p26"/>
          <p:cNvSpPr txBox="1"/>
          <p:nvPr>
            <p:ph idx="2" type="body"/>
          </p:nvPr>
        </p:nvSpPr>
        <p:spPr>
          <a:xfrm>
            <a:off x="4901251" y="2223"/>
            <a:ext cx="2490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sp>
        <p:nvSpPr>
          <p:cNvPr id="291" name="Google Shape;291;p26"/>
          <p:cNvSpPr txBox="1"/>
          <p:nvPr>
            <p:ph idx="3" type="body"/>
          </p:nvPr>
        </p:nvSpPr>
        <p:spPr>
          <a:xfrm>
            <a:off x="558642" y="302101"/>
            <a:ext cx="68328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t/>
            </a:r>
            <a:endParaRPr/>
          </a:p>
        </p:txBody>
      </p:sp>
      <p:graphicFrame>
        <p:nvGraphicFramePr>
          <p:cNvPr id="292" name="Google Shape;292;p26"/>
          <p:cNvGraphicFramePr/>
          <p:nvPr/>
        </p:nvGraphicFramePr>
        <p:xfrm>
          <a:off x="9356725" y="301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{0405785D-AB59-4F6B-9707-31C14D766B84}</a:tableStyleId>
              </a:tblPr>
              <a:tblGrid>
                <a:gridCol w="343525"/>
                <a:gridCol w="2491750"/>
              </a:tblGrid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전체상품 </a:t>
                      </a:r>
                      <a:r>
                        <a:rPr b="0" lang="ko-KR" sz="100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왼쪽에 사이드바 표시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업로드된 전체상품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업로드된 추천상품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업로드된 마사지기계 상품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클릭시 업로드된 건강보조식품 상품 표시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Arial"/>
                          <a:ea typeface="Arial"/>
                          <a:cs typeface="Arial"/>
                          <a:sym typeface="Arial"/>
                        </a:rPr>
                        <a:t>관련상품 표시되는 창</a:t>
                      </a:r>
                      <a:endParaRPr sz="1000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관련 화면 ID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</a:tr>
              <a:tr h="30122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Arial"/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</a:tbl>
          </a:graphicData>
        </a:graphic>
      </p:graphicFrame>
      <p:sp>
        <p:nvSpPr>
          <p:cNvPr id="293" name="Google Shape;293;p26"/>
          <p:cNvSpPr txBox="1"/>
          <p:nvPr/>
        </p:nvSpPr>
        <p:spPr>
          <a:xfrm>
            <a:off x="159700" y="644426"/>
            <a:ext cx="4990800" cy="3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36325" lIns="72650" spcFirstLastPara="1" rIns="72650" wrap="square" tIns="36325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algun Gothic"/>
              <a:buChar char="-"/>
            </a:pP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기능설명 - </a:t>
            </a:r>
            <a:r>
              <a:rPr b="1" lang="ko-KR" sz="20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사이드바 전체 상품 클릭시</a:t>
            </a:r>
            <a:endParaRPr b="1" sz="2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4" name="Google Shape;294;p26"/>
          <p:cNvSpPr txBox="1"/>
          <p:nvPr>
            <p:ph idx="2" type="body"/>
          </p:nvPr>
        </p:nvSpPr>
        <p:spPr>
          <a:xfrm>
            <a:off x="236467" y="1360027"/>
            <a:ext cx="2892900" cy="43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6325" lIns="72650" spcFirstLastPara="1" rIns="72650" wrap="square" tIns="363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66"/>
              <a:buNone/>
            </a:pPr>
            <a:r>
              <a:rPr b="1" lang="ko-KR" sz="953"/>
              <a:t>헬팡팡</a:t>
            </a:r>
            <a:endParaRPr b="1" sz="953"/>
          </a:p>
        </p:txBody>
      </p:sp>
      <p:sp>
        <p:nvSpPr>
          <p:cNvPr id="295" name="Google Shape;295;p26"/>
          <p:cNvSpPr txBox="1"/>
          <p:nvPr/>
        </p:nvSpPr>
        <p:spPr>
          <a:xfrm>
            <a:off x="159688" y="1345413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2000">
                <a:solidFill>
                  <a:schemeClr val="lt1"/>
                </a:solidFill>
              </a:rPr>
              <a:t>Helcapl</a:t>
            </a:r>
            <a:endParaRPr b="1" sz="2000">
              <a:solidFill>
                <a:schemeClr val="lt1"/>
              </a:solidFill>
            </a:endParaRPr>
          </a:p>
        </p:txBody>
      </p:sp>
      <p:sp>
        <p:nvSpPr>
          <p:cNvPr id="296" name="Google Shape;296;p26"/>
          <p:cNvSpPr txBox="1"/>
          <p:nvPr>
            <p:ph idx="2" type="body"/>
          </p:nvPr>
        </p:nvSpPr>
        <p:spPr>
          <a:xfrm>
            <a:off x="8126229" y="308263"/>
            <a:ext cx="984000" cy="3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</a:pPr>
            <a:r>
              <a:rPr lang="ko-KR"/>
              <a:t>25.08.20</a:t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3304342" y="18207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8" name="Google Shape;298;p26"/>
          <p:cNvSpPr/>
          <p:nvPr/>
        </p:nvSpPr>
        <p:spPr>
          <a:xfrm>
            <a:off x="4597875" y="1375825"/>
            <a:ext cx="4410000" cy="43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6239150" y="1442575"/>
            <a:ext cx="8571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-KR"/>
              <a:t>헤더메뉴</a:t>
            </a:r>
            <a:endParaRPr/>
          </a:p>
        </p:txBody>
      </p:sp>
      <p:sp>
        <p:nvSpPr>
          <p:cNvPr id="300" name="Google Shape;300;p26"/>
          <p:cNvSpPr/>
          <p:nvPr/>
        </p:nvSpPr>
        <p:spPr>
          <a:xfrm>
            <a:off x="352775" y="2034350"/>
            <a:ext cx="2951575" cy="4659475"/>
          </a:xfrm>
          <a:prstGeom prst="flowChartProcess">
            <a:avLst/>
          </a:prstGeom>
          <a:solidFill>
            <a:srgbClr val="00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26"/>
          <p:cNvSpPr/>
          <p:nvPr/>
        </p:nvSpPr>
        <p:spPr>
          <a:xfrm>
            <a:off x="501100" y="2282595"/>
            <a:ext cx="2658600" cy="39696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584126" y="2536404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상품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569025" y="3366596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 상품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589150" y="4224163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마사지기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589150" y="5081748"/>
            <a:ext cx="2482500" cy="323100"/>
          </a:xfrm>
          <a:prstGeom prst="rect">
            <a:avLst/>
          </a:prstGeom>
          <a:solidFill>
            <a:srgbClr val="D8D8D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신체 부위별 건강보조식품</a:t>
            </a:r>
            <a:endParaRPr sz="1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2879617" y="25504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2879617" y="3373616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2879617" y="4203816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2879617" y="4868141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3504250" y="2069625"/>
            <a:ext cx="5375100" cy="42381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6"/>
          <p:cNvSpPr/>
          <p:nvPr/>
        </p:nvSpPr>
        <p:spPr>
          <a:xfrm>
            <a:off x="8707442" y="2069616"/>
            <a:ext cx="171900" cy="213600"/>
          </a:xfrm>
          <a:prstGeom prst="roundRect">
            <a:avLst>
              <a:gd fmla="val 11136" name="adj"/>
            </a:avLst>
          </a:prstGeom>
          <a:solidFill>
            <a:srgbClr val="FF0000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36000" spcFirstLastPara="1" rIns="36000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-KR" sz="12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b="1" sz="12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