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7FE148E-06AF-4920-8E04-F1C28D720B13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444BF8F-4E9C-4133-97CF-D3705200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15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945A42-D7ED-4626-8020-1A7CFB455895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14E452C-9B03-40AE-8B89-163CEEE3B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n(j)</a:t>
            </a:r>
            <a:r>
              <a:rPr lang="en-US" baseline="0" dirty="0" smtClean="0"/>
              <a:t> is the activation state (1 = firing; 0 = not firing) of the presynaptic inputs (n1 and n2).  w(</a:t>
            </a:r>
            <a:r>
              <a:rPr lang="en-US" baseline="0" dirty="0" err="1" smtClean="0"/>
              <a:t>i,j</a:t>
            </a:r>
            <a:r>
              <a:rPr lang="en-US" baseline="0" dirty="0" smtClean="0"/>
              <a:t>) is the weight (strength) of the synapse from neuron j onto neuron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E452C-9B03-40AE-8B89-163CEEE3BA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13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Often, the threshold</a:t>
            </a:r>
            <a:r>
              <a:rPr lang="en-US" baseline="0" dirty="0" smtClean="0"/>
              <a:t> is a function rather than a constant.  In other words, it may not be the same value for all neurons in the network or at all times in the simulation.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E452C-9B03-40AE-8B89-163CEEE3BA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76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McCulloch WS,</a:t>
            </a:r>
            <a:r>
              <a:rPr lang="en-US" baseline="0" dirty="0" smtClean="0"/>
              <a:t> Pitts WH (1943) A logical calculus of the ideas immanent in nervous activities.  Bulletin of the Mathematical Biophysics </a:t>
            </a:r>
            <a:r>
              <a:rPr lang="en-US" baseline="0" dirty="0" smtClean="0"/>
              <a:t>5:115-133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E452C-9B03-40AE-8B89-163CEEE3BA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7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Hopfield JJ</a:t>
            </a:r>
            <a:r>
              <a:rPr lang="en-US" baseline="0" dirty="0" smtClean="0"/>
              <a:t> (1982) Neural networks and physical systems with emergent collective computational abilities.  PNAS 79: 2554-2558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E452C-9B03-40AE-8B89-163CEEE3BA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7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Hebb’s Rule</a:t>
            </a:r>
            <a:r>
              <a:rPr lang="en-US" baseline="0" dirty="0" smtClean="0"/>
              <a:t> in this case means that if an input layer neuron and an output layer neuron are active at the same time, the synapses between them becomes strengthened.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E452C-9B03-40AE-8B89-163CEEE3BA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99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variant</a:t>
            </a:r>
            <a:r>
              <a:rPr lang="en-US" baseline="0" dirty="0" smtClean="0"/>
              <a:t> on the </a:t>
            </a:r>
            <a:r>
              <a:rPr lang="en-US" baseline="0" dirty="0" err="1" smtClean="0"/>
              <a:t>Wilshaw</a:t>
            </a:r>
            <a:r>
              <a:rPr lang="en-US" baseline="0" dirty="0" smtClean="0"/>
              <a:t> strategy;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Wilshaw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DJ,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Buneman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Longuet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-Higgins HC (1969) Non-holographic associative memory. 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2222: 960-962.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E452C-9B03-40AE-8B89-163CEEE3BA6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77CC-C0B2-4882-9875-D98D07E5BCB8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7317-FF07-45A1-A9E1-951994FF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8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77CC-C0B2-4882-9875-D98D07E5BCB8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7317-FF07-45A1-A9E1-951994FF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8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77CC-C0B2-4882-9875-D98D07E5BCB8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7317-FF07-45A1-A9E1-951994FF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77CC-C0B2-4882-9875-D98D07E5BCB8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7317-FF07-45A1-A9E1-951994FF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2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77CC-C0B2-4882-9875-D98D07E5BCB8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7317-FF07-45A1-A9E1-951994FF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1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77CC-C0B2-4882-9875-D98D07E5BCB8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7317-FF07-45A1-A9E1-951994FF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3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77CC-C0B2-4882-9875-D98D07E5BCB8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7317-FF07-45A1-A9E1-951994FF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77CC-C0B2-4882-9875-D98D07E5BCB8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7317-FF07-45A1-A9E1-951994FF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3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77CC-C0B2-4882-9875-D98D07E5BCB8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7317-FF07-45A1-A9E1-951994FF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2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77CC-C0B2-4882-9875-D98D07E5BCB8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7317-FF07-45A1-A9E1-951994FF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77CC-C0B2-4882-9875-D98D07E5BCB8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7317-FF07-45A1-A9E1-951994FF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4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177CC-C0B2-4882-9875-D98D07E5BCB8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E7317-FF07-45A1-A9E1-951994FF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5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Pencil-and-Paper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Kevin Crisp</a:t>
            </a:r>
          </a:p>
          <a:p>
            <a:r>
              <a:rPr lang="en-US" dirty="0" smtClean="0"/>
              <a:t>St. Olaf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67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3431" y="3090285"/>
            <a:ext cx="461665" cy="67743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INPUT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86613" y="1447800"/>
            <a:ext cx="48525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The input “map” is represented as the activation states of a layer of presynaptic neurons called the input layer.</a:t>
            </a:r>
          </a:p>
          <a:p>
            <a:endParaRPr lang="en-US" i="1" dirty="0"/>
          </a:p>
          <a:p>
            <a:r>
              <a:rPr lang="en-US" i="1" dirty="0" smtClean="0"/>
              <a:t>Each input layer neuron fires (n = 1) if a tree is present in its corresponding field.</a:t>
            </a:r>
          </a:p>
          <a:p>
            <a:endParaRPr lang="en-US" i="1" dirty="0"/>
          </a:p>
          <a:p>
            <a:r>
              <a:rPr lang="en-US" i="1" dirty="0" smtClean="0"/>
              <a:t>If no tree is present in a neuron’s receptive field, that input layer neuron does not fire (n = 0).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12" y="228600"/>
            <a:ext cx="3303175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18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9438" y="762000"/>
            <a:ext cx="227175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" y="1981200"/>
            <a:ext cx="48525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The output “map” is represented as the activation states of a layer of postsynaptic neurons called the output layer.</a:t>
            </a:r>
          </a:p>
          <a:p>
            <a:endParaRPr lang="en-US" i="1" dirty="0"/>
          </a:p>
          <a:p>
            <a:r>
              <a:rPr lang="en-US" i="1" dirty="0" smtClean="0"/>
              <a:t>Each output layer neuron fires (n = 1) if a nut is present in its corresponding field.</a:t>
            </a:r>
          </a:p>
          <a:p>
            <a:endParaRPr lang="en-US" i="1" dirty="0"/>
          </a:p>
          <a:p>
            <a:r>
              <a:rPr lang="en-US" i="1" dirty="0" smtClean="0"/>
              <a:t>If no nut is present in a neuron’s receptive field, that input layer neuron does not fire (n = 0).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06135" y="2927386"/>
            <a:ext cx="461665" cy="88261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OUTPUT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73" y="228600"/>
            <a:ext cx="3246327" cy="6441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929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Slid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7998465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47800" y="192773"/>
            <a:ext cx="626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Each input layer neuron is connected to each output layer neuron.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13431" y="3090285"/>
            <a:ext cx="461665" cy="67743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INPUT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06135" y="2927386"/>
            <a:ext cx="461665" cy="88261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OUTPUT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56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igures REVIS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533400"/>
            <a:ext cx="8423107" cy="632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304800"/>
            <a:ext cx="7837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The synaptic matrix consists of the weights of every input layer neuron onto every </a:t>
            </a:r>
          </a:p>
          <a:p>
            <a:r>
              <a:rPr lang="en-US" i="1" dirty="0"/>
              <a:t>o</a:t>
            </a:r>
            <a:r>
              <a:rPr lang="en-US" i="1" dirty="0" smtClean="0"/>
              <a:t>utput layer neuron.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3818370"/>
            <a:ext cx="461665" cy="67743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INPUT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838200"/>
            <a:ext cx="461665" cy="88261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OUTPUT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1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Learning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For every synapse:</a:t>
            </a:r>
          </a:p>
          <a:p>
            <a:pPr lvl="1"/>
            <a:r>
              <a:rPr lang="en-US" i="1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if the presynaptic cell and postsynaptic cell are both firing (1), the synapse between them should be strengthened (0-&gt;1).</a:t>
            </a:r>
          </a:p>
          <a:p>
            <a:r>
              <a:rPr lang="en-US" i="1" dirty="0" smtClean="0"/>
              <a:t>Note that if there are four trees in a map, that means there are four strong synapses onto each “nut” neuron.</a:t>
            </a:r>
          </a:p>
          <a:p>
            <a:pPr lvl="1"/>
            <a:r>
              <a:rPr lang="en-US" i="1" dirty="0" smtClean="0"/>
              <a:t>This redundancy in the distributed representation allows neural networks to recognize patterns even </a:t>
            </a:r>
            <a:r>
              <a:rPr lang="en-US" i="1" smtClean="0"/>
              <a:t>when inputs are </a:t>
            </a:r>
            <a:r>
              <a:rPr lang="en-US" i="1" dirty="0" smtClean="0"/>
              <a:t>missing or noisy.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86221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Figure 4 REVISE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63"/>
          <a:stretch/>
        </p:blipFill>
        <p:spPr bwMode="auto">
          <a:xfrm>
            <a:off x="838200" y="877824"/>
            <a:ext cx="7552782" cy="3634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381000"/>
            <a:ext cx="7908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To simulate recall, count the number of 1’s in each column that correspond to 1’s in</a:t>
            </a:r>
          </a:p>
          <a:p>
            <a:r>
              <a:rPr lang="en-US" i="1" dirty="0"/>
              <a:t>t</a:t>
            </a:r>
            <a:r>
              <a:rPr lang="en-US" i="1" dirty="0" smtClean="0"/>
              <a:t>he input pattern.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977" y="3613666"/>
            <a:ext cx="1126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integrator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2735" y="2133600"/>
            <a:ext cx="461665" cy="67743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INPUT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128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Figure 4 REVIS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77824"/>
            <a:ext cx="7552782" cy="5675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381000"/>
            <a:ext cx="835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Whenever a column sum is greater or equal than the number of 1’s in the input pattern,</a:t>
            </a:r>
          </a:p>
          <a:p>
            <a:r>
              <a:rPr lang="en-US" i="1" dirty="0" smtClean="0"/>
              <a:t>the corresponding output layer neuron fires.</a:t>
            </a:r>
          </a:p>
        </p:txBody>
      </p:sp>
      <p:sp>
        <p:nvSpPr>
          <p:cNvPr id="2" name="Rectangle 1"/>
          <p:cNvSpPr/>
          <p:nvPr/>
        </p:nvSpPr>
        <p:spPr>
          <a:xfrm>
            <a:off x="237146" y="3613666"/>
            <a:ext cx="1126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integrator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5029200"/>
            <a:ext cx="1285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comparator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2735" y="2133600"/>
            <a:ext cx="461665" cy="67743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INPUT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6368534"/>
            <a:ext cx="974947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OUTPUT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78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Pencil-and-Paper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/>
              <a:t>Input layer neurons are represented by ones and zeros to the left of the synaptic matrix.</a:t>
            </a:r>
          </a:p>
          <a:p>
            <a:r>
              <a:rPr lang="en-US" i="1" dirty="0" smtClean="0"/>
              <a:t>Output layer neurons are represented by ones and zeros at the top of the synaptic matrix.</a:t>
            </a:r>
          </a:p>
          <a:p>
            <a:r>
              <a:rPr lang="en-US" i="1" dirty="0" smtClean="0"/>
              <a:t>If an input layer neuron is firing at the same time as an output layer neuron, the synapse is strengthened.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45000" contras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4166566" cy="314171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45383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Pencil-and-Paper Neural Networks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5715000"/>
            <a:ext cx="6978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 network consisting of 6 input layer neurons and 6 output layer neurons</a:t>
            </a:r>
          </a:p>
          <a:p>
            <a:r>
              <a:rPr lang="en-US" i="1" dirty="0" smtClean="0"/>
              <a:t>is </a:t>
            </a:r>
            <a:r>
              <a:rPr lang="en-US" i="1" dirty="0" smtClean="0"/>
              <a:t>trained to associate the input “101010” with the output “010101”.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46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73204"/>
            <a:ext cx="5943600" cy="4311591"/>
          </a:xfrm>
          <a:prstGeom prst="snip2DiagRect">
            <a:avLst>
              <a:gd name="adj1" fmla="val 0"/>
              <a:gd name="adj2" fmla="val 13694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9138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Pencil-and-Paper Neural Networks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5704318"/>
            <a:ext cx="8288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The same network is now trained with a second association (“110100” with “001100”).</a:t>
            </a:r>
          </a:p>
          <a:p>
            <a:r>
              <a:rPr lang="en-US" i="1" dirty="0" smtClean="0"/>
              <a:t>Note that synapses are never weakened, or the network forgets what it learned before.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0"/>
            <a:ext cx="8962002" cy="428134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7427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</a:t>
            </a:r>
            <a:r>
              <a:rPr lang="en-US" dirty="0" smtClean="0"/>
              <a:t>iological Neuron</a:t>
            </a:r>
            <a:endParaRPr lang="en-US" dirty="0"/>
          </a:p>
        </p:txBody>
      </p:sp>
      <p:pic>
        <p:nvPicPr>
          <p:cNvPr id="1026" name="Picture 2" descr="Neuron - annotated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63" y="2286000"/>
            <a:ext cx="7546357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80713" y="1676400"/>
            <a:ext cx="4854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 neuron can be conceived as a simple device that</a:t>
            </a:r>
          </a:p>
          <a:p>
            <a:r>
              <a:rPr lang="en-US" i="1" dirty="0" smtClean="0"/>
              <a:t>produces an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output</a:t>
            </a:r>
            <a:r>
              <a:rPr lang="en-US" i="1" dirty="0" smtClean="0"/>
              <a:t> only when the net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i="1" dirty="0" smtClean="0"/>
              <a:t> is</a:t>
            </a:r>
          </a:p>
          <a:p>
            <a:r>
              <a:rPr lang="en-US" i="1" dirty="0" smtClean="0"/>
              <a:t>sufficiently intense.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0200" y="6642556"/>
            <a:ext cx="37338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https://commons.wikimedia.org/wiki/Neuron#/media/File:Neuron_-_annotated.svg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313431" y="3651286"/>
            <a:ext cx="461665" cy="67743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INPUT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06135" y="3651286"/>
            <a:ext cx="461665" cy="88261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OUTPUT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975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Pencil-and-Paper Neural Networks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5704318"/>
            <a:ext cx="827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Now that the network has learned a second association, can it still remember the first?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705600" y="2438400"/>
            <a:ext cx="2423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This process is repeated</a:t>
            </a:r>
          </a:p>
          <a:p>
            <a:r>
              <a:rPr lang="en-US" i="1" dirty="0" smtClean="0"/>
              <a:t>for each column.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7" y="1524000"/>
            <a:ext cx="6554464" cy="377900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96875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Pencil-and-Paper Neural Networks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5704318"/>
            <a:ext cx="8505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The output neuron corresponding to the column fires if the total is greater than the lesser</a:t>
            </a:r>
          </a:p>
          <a:p>
            <a:r>
              <a:rPr lang="en-US" i="1" dirty="0" smtClean="0"/>
              <a:t>of: the number of ones in the current input, or the number of ones in the original input.</a:t>
            </a:r>
          </a:p>
        </p:txBody>
      </p:sp>
      <p:sp>
        <p:nvSpPr>
          <p:cNvPr id="4" name="Rectangle 3"/>
          <p:cNvSpPr/>
          <p:nvPr/>
        </p:nvSpPr>
        <p:spPr>
          <a:xfrm>
            <a:off x="6248400" y="4378047"/>
            <a:ext cx="259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When all column sums have been calculated, the </a:t>
            </a:r>
            <a:r>
              <a:rPr lang="en-US" i="1" dirty="0" err="1" smtClean="0"/>
              <a:t>thresholding</a:t>
            </a:r>
            <a:r>
              <a:rPr lang="en-US" i="1" dirty="0" smtClean="0"/>
              <a:t> function is applied.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5704514" cy="42882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3733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While completing the lab exercises, you will:</a:t>
            </a:r>
          </a:p>
          <a:p>
            <a:pPr lvl="1"/>
            <a:r>
              <a:rPr lang="en-US" i="1" dirty="0" smtClean="0"/>
              <a:t>Train neural networks with multiple associative “memories”.</a:t>
            </a:r>
          </a:p>
          <a:p>
            <a:pPr lvl="1"/>
            <a:r>
              <a:rPr lang="en-US" i="1" dirty="0" smtClean="0"/>
              <a:t>Test the information capacity of artificial neural networks.</a:t>
            </a:r>
          </a:p>
          <a:p>
            <a:pPr lvl="1"/>
            <a:r>
              <a:rPr lang="en-US" i="1" dirty="0" smtClean="0"/>
              <a:t>Test the ability of networks to recall associations accurately even when the input cue is partial </a:t>
            </a:r>
            <a:r>
              <a:rPr lang="en-US" i="1" smtClean="0"/>
              <a:t>or noisy.</a:t>
            </a:r>
            <a:endParaRPr lang="en-US" i="1" dirty="0" smtClean="0"/>
          </a:p>
          <a:p>
            <a:pPr lvl="1"/>
            <a:r>
              <a:rPr lang="en-US" i="1" dirty="0" smtClean="0"/>
              <a:t>Explain mistakes your networks make in terms of the distinctiveness of the patterns you taught it!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6110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Artificial Neuron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3431" y="3651286"/>
            <a:ext cx="461665" cy="67743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INPUT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06135" y="3651286"/>
            <a:ext cx="461665" cy="88261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OUTPUT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200" y="1447800"/>
            <a:ext cx="609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Thus, an artificial neuron consists of two parts:</a:t>
            </a:r>
          </a:p>
          <a:p>
            <a:r>
              <a:rPr lang="en-US" i="1" dirty="0"/>
              <a:t> </a:t>
            </a:r>
            <a:r>
              <a:rPr lang="en-US" i="1" dirty="0" smtClean="0"/>
              <a:t> an </a:t>
            </a:r>
            <a:r>
              <a:rPr lang="en-US" i="1" dirty="0" smtClean="0">
                <a:solidFill>
                  <a:srgbClr val="FF0000"/>
                </a:solidFill>
              </a:rPr>
              <a:t>integrator</a:t>
            </a:r>
            <a:r>
              <a:rPr lang="en-US" i="1" dirty="0" smtClean="0"/>
              <a:t> that sums dendritic inputs from other neurons,</a:t>
            </a:r>
          </a:p>
          <a:p>
            <a:r>
              <a:rPr lang="en-US" i="1" dirty="0"/>
              <a:t> </a:t>
            </a:r>
            <a:r>
              <a:rPr lang="en-US" i="1" dirty="0" smtClean="0"/>
              <a:t> and a </a:t>
            </a:r>
            <a:r>
              <a:rPr lang="en-US" i="1" dirty="0" smtClean="0">
                <a:solidFill>
                  <a:srgbClr val="FF0000"/>
                </a:solidFill>
              </a:rPr>
              <a:t>comparator</a:t>
            </a:r>
            <a:r>
              <a:rPr lang="en-US" i="1" dirty="0" smtClean="0"/>
              <a:t> that compares the sum to a </a:t>
            </a:r>
            <a:r>
              <a:rPr lang="en-US" i="1" dirty="0" smtClean="0">
                <a:solidFill>
                  <a:srgbClr val="FF0000"/>
                </a:solidFill>
              </a:rPr>
              <a:t>threshold</a:t>
            </a:r>
            <a:r>
              <a:rPr lang="en-US" i="1" dirty="0" smtClean="0"/>
              <a:t> value.</a:t>
            </a:r>
          </a:p>
        </p:txBody>
      </p:sp>
      <p:sp>
        <p:nvSpPr>
          <p:cNvPr id="7" name="Rectangle 6"/>
          <p:cNvSpPr/>
          <p:nvPr/>
        </p:nvSpPr>
        <p:spPr>
          <a:xfrm>
            <a:off x="5105400" y="6642556"/>
            <a:ext cx="40386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https://commons.wikimedia.org/wiki/Neuron#/media/File:Computer.Science.AI.Neuron.svg</a:t>
            </a:r>
            <a:endParaRPr lang="en-US" sz="800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17" y="2743200"/>
            <a:ext cx="7691736" cy="3655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99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Integrator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1447800"/>
            <a:ext cx="65531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There may be many synaptic inputs onto a single neuron’s dendrites.</a:t>
            </a:r>
          </a:p>
          <a:p>
            <a:r>
              <a:rPr lang="en-US" i="1" dirty="0" smtClean="0"/>
              <a:t>At any moment, only some of these (</a:t>
            </a:r>
            <a:r>
              <a:rPr lang="en-US" b="1" i="1" dirty="0" err="1" smtClean="0"/>
              <a:t>n</a:t>
            </a:r>
            <a:r>
              <a:rPr lang="en-US" sz="1000" b="1" i="1" dirty="0" err="1" smtClean="0"/>
              <a:t>j</a:t>
            </a:r>
            <a:r>
              <a:rPr lang="en-US" i="1" dirty="0" smtClean="0"/>
              <a:t>) will be active and firing.</a:t>
            </a:r>
          </a:p>
          <a:p>
            <a:r>
              <a:rPr lang="en-US" i="1" dirty="0" smtClean="0"/>
              <a:t>Furthermore, individual synapses can be strong or weak, and their strength (</a:t>
            </a:r>
            <a:r>
              <a:rPr lang="en-US" b="1" i="1" dirty="0" err="1" smtClean="0"/>
              <a:t>w</a:t>
            </a:r>
            <a:r>
              <a:rPr lang="en-US" sz="1200" b="1" i="1" dirty="0" err="1" smtClean="0"/>
              <a:t>j</a:t>
            </a:r>
            <a:r>
              <a:rPr lang="en-US" i="1" dirty="0" smtClean="0"/>
              <a:t>; weight) can change with learning.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i="1" dirty="0" smtClean="0"/>
              <a:t>For binary artificial neurons (firing: </a:t>
            </a:r>
            <a:r>
              <a:rPr lang="en-US" i="1" dirty="0" err="1" smtClean="0"/>
              <a:t>n</a:t>
            </a:r>
            <a:r>
              <a:rPr lang="en-US" sz="1000" i="1" dirty="0" err="1" smtClean="0"/>
              <a:t>j</a:t>
            </a:r>
            <a:r>
              <a:rPr lang="en-US" i="1" dirty="0" smtClean="0"/>
              <a:t>=1; not firing: </a:t>
            </a:r>
            <a:r>
              <a:rPr lang="en-US" i="1" dirty="0" err="1" smtClean="0"/>
              <a:t>n</a:t>
            </a:r>
            <a:r>
              <a:rPr lang="en-US" sz="1000" i="1" dirty="0" err="1" smtClean="0"/>
              <a:t>j</a:t>
            </a:r>
            <a:r>
              <a:rPr lang="en-US" i="1" dirty="0" smtClean="0"/>
              <a:t>=0), the output of the </a:t>
            </a:r>
            <a:r>
              <a:rPr lang="en-US" i="1" dirty="0" smtClean="0">
                <a:solidFill>
                  <a:srgbClr val="FF0000"/>
                </a:solidFill>
              </a:rPr>
              <a:t>integrator</a:t>
            </a:r>
            <a:r>
              <a:rPr lang="en-US" i="1" dirty="0" smtClean="0"/>
              <a:t> is the sum of the weights of the firing synapses.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5105400" y="6642556"/>
            <a:ext cx="40386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https://commons.wikimedia.org/wiki/Neuron#/media/File:Computer.Science.AI.Neuron.svg</a:t>
            </a:r>
            <a:endParaRPr lang="en-US" sz="8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709592"/>
              </p:ext>
            </p:extLst>
          </p:nvPr>
        </p:nvGraphicFramePr>
        <p:xfrm>
          <a:off x="6494143" y="3709957"/>
          <a:ext cx="1261114" cy="853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4" imgW="520560" imgH="355320" progId="Equation.3">
                  <p:embed/>
                </p:oleObj>
              </mc:Choice>
              <mc:Fallback>
                <p:oleObj name="Equation" r:id="rId4" imgW="520560" imgH="3553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143" y="3709957"/>
                        <a:ext cx="1261114" cy="8535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13431" y="3651286"/>
            <a:ext cx="461665" cy="67743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INPUT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562599" y="3990001"/>
            <a:ext cx="914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87" b="31205"/>
          <a:stretch/>
        </p:blipFill>
        <p:spPr bwMode="auto">
          <a:xfrm>
            <a:off x="907117" y="2743200"/>
            <a:ext cx="4562191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33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Comparator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6189" y="1600200"/>
            <a:ext cx="60959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comparator</a:t>
            </a:r>
            <a:r>
              <a:rPr lang="en-US" i="1" dirty="0" smtClean="0"/>
              <a:t> compares the sum it receives from the integrator to a threshold value and produces a binary response:</a:t>
            </a:r>
          </a:p>
          <a:p>
            <a:r>
              <a:rPr lang="en-US" i="1" dirty="0"/>
              <a:t> </a:t>
            </a:r>
            <a:r>
              <a:rPr lang="en-US" i="1" dirty="0" smtClean="0"/>
              <a:t> 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i="1" dirty="0" err="1" smtClean="0"/>
              <a:t>n</a:t>
            </a:r>
            <a:r>
              <a:rPr lang="en-US" sz="1000" i="1" dirty="0" err="1" smtClean="0"/>
              <a:t>i</a:t>
            </a:r>
            <a:r>
              <a:rPr lang="en-US" i="1" dirty="0" smtClean="0"/>
              <a:t> = 1 if the sum &gt;= threshold</a:t>
            </a:r>
          </a:p>
          <a:p>
            <a:r>
              <a:rPr lang="en-US" i="1" dirty="0"/>
              <a:t> </a:t>
            </a:r>
            <a:r>
              <a:rPr lang="en-US" i="1" dirty="0" smtClean="0"/>
              <a:t>  (the artificial neuron is firing)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</a:p>
          <a:p>
            <a:r>
              <a:rPr lang="en-US" i="1" dirty="0" smtClean="0"/>
              <a:t>   </a:t>
            </a:r>
          </a:p>
          <a:p>
            <a:r>
              <a:rPr lang="en-US" i="1" dirty="0" err="1" smtClean="0"/>
              <a:t>n</a:t>
            </a:r>
            <a:r>
              <a:rPr lang="en-US" sz="1000" i="1" dirty="0" err="1" smtClean="0"/>
              <a:t>i</a:t>
            </a:r>
            <a:r>
              <a:rPr lang="en-US" i="1" dirty="0" smtClean="0"/>
              <a:t> = 0 if the sum &lt; threshold</a:t>
            </a:r>
          </a:p>
          <a:p>
            <a:r>
              <a:rPr lang="en-US" i="1" dirty="0"/>
              <a:t> </a:t>
            </a:r>
            <a:r>
              <a:rPr lang="en-US" i="1" dirty="0" smtClean="0"/>
              <a:t>  (the artificial neuron is not firing)</a:t>
            </a:r>
          </a:p>
        </p:txBody>
      </p:sp>
      <p:sp>
        <p:nvSpPr>
          <p:cNvPr id="7" name="Rectangle 6"/>
          <p:cNvSpPr/>
          <p:nvPr/>
        </p:nvSpPr>
        <p:spPr>
          <a:xfrm>
            <a:off x="5105400" y="6642556"/>
            <a:ext cx="40386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https://commons.wikimedia.org/wiki/Neuron#/media/File:Computer.Science.AI.Neuron.svg</a:t>
            </a:r>
            <a:endParaRPr lang="en-US" sz="800" dirty="0"/>
          </a:p>
        </p:txBody>
      </p:sp>
      <p:pic>
        <p:nvPicPr>
          <p:cNvPr id="2050" name="Picture 2" descr="Computer.Science.AI.Neuron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35"/>
          <a:stretch/>
        </p:blipFill>
        <p:spPr bwMode="auto">
          <a:xfrm>
            <a:off x="4503634" y="2743200"/>
            <a:ext cx="409878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19600" y="3200400"/>
            <a:ext cx="111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integrator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69066" y="3227338"/>
            <a:ext cx="127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comparator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7492" y="6082250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threshold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06135" y="3651286"/>
            <a:ext cx="461665" cy="88261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OUTPUT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77200" y="3886200"/>
            <a:ext cx="354283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77200" y="3733800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n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8335146" y="4038600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i</a:t>
            </a:r>
            <a:endParaRPr lang="en-US" b="1" dirty="0"/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8"/>
          <a:stretch/>
        </p:blipFill>
        <p:spPr bwMode="auto">
          <a:xfrm>
            <a:off x="4503633" y="2743200"/>
            <a:ext cx="4095219" cy="3655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60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McCulloch-Pitts Neuron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0" y="6642556"/>
            <a:ext cx="3810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https://commons.wikimedia.org/wiki/Neuron#/media/File:NeuronModel_deutsch.svg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313431" y="3651286"/>
            <a:ext cx="461665" cy="67743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INPUT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06135" y="3651286"/>
            <a:ext cx="461665" cy="88261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OUTPUT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2388193"/>
            <a:ext cx="1600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9154" y="2731092"/>
            <a:ext cx="533400" cy="3212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67600" y="4243339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7958435" y="3945308"/>
            <a:ext cx="6477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236485"/>
            <a:ext cx="7234238" cy="5105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20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in Hopfield Networks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0" y="6642556"/>
            <a:ext cx="3810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https://commons.wikimedia.org/wiki/Neuron#/media/File:NeuronModel_deutsch.svg</a:t>
            </a:r>
            <a:endParaRPr lang="en-US" sz="800" dirty="0"/>
          </a:p>
        </p:txBody>
      </p:sp>
      <p:sp>
        <p:nvSpPr>
          <p:cNvPr id="11" name="Rectangle 10"/>
          <p:cNvSpPr/>
          <p:nvPr/>
        </p:nvSpPr>
        <p:spPr>
          <a:xfrm>
            <a:off x="228600" y="2388193"/>
            <a:ext cx="1600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" y="1511093"/>
            <a:ext cx="8497888" cy="4965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23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Imagine a squirrel has cached nuts in a yard for winter.</a:t>
            </a:r>
          </a:p>
          <a:p>
            <a:r>
              <a:rPr lang="en-US" i="1" dirty="0" smtClean="0"/>
              <a:t>Trees in the yard serve as landmarks.</a:t>
            </a:r>
          </a:p>
          <a:p>
            <a:r>
              <a:rPr lang="en-US" i="1" dirty="0" smtClean="0"/>
              <a:t>A neural network uses the positions of trees to recall where nuts are cached.</a:t>
            </a:r>
          </a:p>
          <a:p>
            <a:endParaRPr lang="en-US" dirty="0"/>
          </a:p>
        </p:txBody>
      </p:sp>
      <p:pic>
        <p:nvPicPr>
          <p:cNvPr id="7170" name="Picture 2" descr="https://upload.wikimedia.org/wikipedia/commons/thumb/d/d7/Squirrel_Eating_a_peanut.jpg/1024px-Squirrel_Eating_a_pean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810" y="2209799"/>
            <a:ext cx="4299722" cy="348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62600" y="6636484"/>
            <a:ext cx="35814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https://en.wikipedia.org/wiki/Squirrel#/media/File:Squirrel_Eating_a_peanut.jpg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8527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lid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49" y="228600"/>
            <a:ext cx="7706919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431" y="4504170"/>
            <a:ext cx="461665" cy="67743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INPUT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6135" y="1752600"/>
            <a:ext cx="461665" cy="88261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OUTPUT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3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4503</TotalTime>
  <Words>1073</Words>
  <Application>Microsoft Office PowerPoint</Application>
  <PresentationFormat>On-screen Show (4:3)</PresentationFormat>
  <Paragraphs>137</Paragraphs>
  <Slides>22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Equation</vt:lpstr>
      <vt:lpstr>Pencil-and-Paper Neural Networks</vt:lpstr>
      <vt:lpstr>The Biological Neuron</vt:lpstr>
      <vt:lpstr>The Artificial Neuron</vt:lpstr>
      <vt:lpstr>The Integrator</vt:lpstr>
      <vt:lpstr>The Comparator</vt:lpstr>
      <vt:lpstr>The McCulloch-Pitts Neuron</vt:lpstr>
      <vt:lpstr>Learning in Hopfield Networks</vt:lpstr>
      <vt:lpstr>A Very Simple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Simple Learning Rule</vt:lpstr>
      <vt:lpstr>PowerPoint Presentation</vt:lpstr>
      <vt:lpstr>PowerPoint Presentation</vt:lpstr>
      <vt:lpstr>Pencil-and-Paper Neural Networks</vt:lpstr>
      <vt:lpstr>Pencil-and-Paper Neural Networks</vt:lpstr>
      <vt:lpstr>Pencil-and-Paper Neural Networks</vt:lpstr>
      <vt:lpstr>Pencil-and-Paper Neural Networks</vt:lpstr>
      <vt:lpstr>Pencil-and-Paper Neural Networks</vt:lpstr>
      <vt:lpstr>Exercises</vt:lpstr>
    </vt:vector>
  </TitlesOfParts>
  <Company>St. Olaf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Pencil-and-Paper Neural Networks</dc:title>
  <dc:creator>stobuild</dc:creator>
  <cp:lastModifiedBy>stobuild</cp:lastModifiedBy>
  <cp:revision>36</cp:revision>
  <cp:lastPrinted>2015-07-03T17:33:37Z</cp:lastPrinted>
  <dcterms:created xsi:type="dcterms:W3CDTF">2015-06-29T18:27:16Z</dcterms:created>
  <dcterms:modified xsi:type="dcterms:W3CDTF">2015-07-03T17:52:42Z</dcterms:modified>
</cp:coreProperties>
</file>