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60" r:id="rId3"/>
    <p:sldId id="261" r:id="rId4"/>
    <p:sldId id="259" r:id="rId5"/>
    <p:sldId id="262" r:id="rId6"/>
    <p:sldId id="263" r:id="rId7"/>
    <p:sldId id="264" r:id="rId8"/>
    <p:sldId id="265" r:id="rId9"/>
    <p:sldId id="266" r:id="rId10"/>
    <p:sldId id="267" r:id="rId11"/>
    <p:sldId id="268" r:id="rId12"/>
  </p:sldIdLst>
  <p:sldSz cx="9144000" cy="5143500" type="screen16x9"/>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86"/>
    <p:restoredTop sz="94763"/>
  </p:normalViewPr>
  <p:slideViewPr>
    <p:cSldViewPr>
      <p:cViewPr varScale="1">
        <p:scale>
          <a:sx n="72" d="100"/>
          <a:sy n="72" d="100"/>
        </p:scale>
        <p:origin x="72" y="12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94E4DC-B19D-4A04-87D7-6DB5B0D6F71C}" type="datetimeFigureOut">
              <a:rPr lang="en-GB" smtClean="0"/>
              <a:t>29/01/2018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881D49-882F-4C0B-842E-01BE5B353986}" type="slidenum">
              <a:rPr lang="en-GB" smtClean="0"/>
              <a:t>‹#›</a:t>
            </a:fld>
            <a:endParaRPr lang="en-GB"/>
          </a:p>
        </p:txBody>
      </p:sp>
    </p:spTree>
    <p:extLst>
      <p:ext uri="{BB962C8B-B14F-4D97-AF65-F5344CB8AC3E}">
        <p14:creationId xmlns:p14="http://schemas.microsoft.com/office/powerpoint/2010/main" val="1708607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smtClean="0"/>
          </a:p>
        </p:txBody>
      </p:sp>
    </p:spTree>
    <p:extLst>
      <p:ext uri="{BB962C8B-B14F-4D97-AF65-F5344CB8AC3E}">
        <p14:creationId xmlns:p14="http://schemas.microsoft.com/office/powerpoint/2010/main" val="300456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881D49-882F-4C0B-842E-01BE5B353986}" type="slidenum">
              <a:rPr lang="en-GB" smtClean="0"/>
              <a:t>2</a:t>
            </a:fld>
            <a:endParaRPr lang="en-GB"/>
          </a:p>
        </p:txBody>
      </p:sp>
    </p:spTree>
    <p:extLst>
      <p:ext uri="{BB962C8B-B14F-4D97-AF65-F5344CB8AC3E}">
        <p14:creationId xmlns:p14="http://schemas.microsoft.com/office/powerpoint/2010/main" val="1494166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6D207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685800" y="1597819"/>
            <a:ext cx="7772400" cy="1102519"/>
          </a:xfrm>
        </p:spPr>
        <p:txBody>
          <a:bodyPr/>
          <a:lstStyle>
            <a:lvl1pPr>
              <a:defRPr>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pic>
        <p:nvPicPr>
          <p:cNvPr id="5" name="Picture 4" descr="RGU Riverside Logo White Reverse AW.png"/>
          <p:cNvPicPr>
            <a:picLocks noChangeAspect="1"/>
          </p:cNvPicPr>
          <p:nvPr/>
        </p:nvPicPr>
        <p:blipFill>
          <a:blip r:embed="rId2" cstate="print"/>
          <a:stretch>
            <a:fillRect/>
          </a:stretch>
        </p:blipFill>
        <p:spPr>
          <a:xfrm>
            <a:off x="450003" y="337500"/>
            <a:ext cx="3926472" cy="535108"/>
          </a:xfrm>
          <a:prstGeom prst="rect">
            <a:avLst/>
          </a:prstGeom>
        </p:spPr>
      </p:pic>
    </p:spTree>
    <p:extLst>
      <p:ext uri="{BB962C8B-B14F-4D97-AF65-F5344CB8AC3E}">
        <p14:creationId xmlns:p14="http://schemas.microsoft.com/office/powerpoint/2010/main" val="314244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704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Logo">
    <p:spTree>
      <p:nvGrpSpPr>
        <p:cNvPr id="1" name=""/>
        <p:cNvGrpSpPr/>
        <p:nvPr/>
      </p:nvGrpSpPr>
      <p:grpSpPr>
        <a:xfrm>
          <a:off x="0" y="0"/>
          <a:ext cx="0" cy="0"/>
          <a:chOff x="0" y="0"/>
          <a:chExt cx="0" cy="0"/>
        </a:xfrm>
      </p:grpSpPr>
      <p:sp>
        <p:nvSpPr>
          <p:cNvPr id="4" name="Rectangle 3"/>
          <p:cNvSpPr/>
          <p:nvPr/>
        </p:nvSpPr>
        <p:spPr>
          <a:xfrm>
            <a:off x="0" y="696503"/>
            <a:ext cx="9144000" cy="375049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70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67448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D2077"/>
        </a:solidFill>
        <a:effectLst/>
      </p:bgPr>
    </p:bg>
    <p:spTree>
      <p:nvGrpSpPr>
        <p:cNvPr id="1" name=""/>
        <p:cNvGrpSpPr/>
        <p:nvPr/>
      </p:nvGrpSpPr>
      <p:grpSpPr>
        <a:xfrm>
          <a:off x="0" y="0"/>
          <a:ext cx="0" cy="0"/>
          <a:chOff x="0" y="0"/>
          <a:chExt cx="0" cy="0"/>
        </a:xfrm>
      </p:grpSpPr>
      <p:sp>
        <p:nvSpPr>
          <p:cNvPr id="6" name="Rectangle 5"/>
          <p:cNvSpPr/>
          <p:nvPr/>
        </p:nvSpPr>
        <p:spPr>
          <a:xfrm>
            <a:off x="0" y="696503"/>
            <a:ext cx="9144000" cy="375049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5" name="Picture 4" descr="RGU Riverside wave.jpg"/>
          <p:cNvPicPr>
            <a:picLocks noChangeAspect="1"/>
          </p:cNvPicPr>
          <p:nvPr/>
        </p:nvPicPr>
        <p:blipFill>
          <a:blip r:embed="rId6" cstate="print"/>
          <a:stretch>
            <a:fillRect/>
          </a:stretch>
        </p:blipFill>
        <p:spPr>
          <a:xfrm>
            <a:off x="216000" y="1393023"/>
            <a:ext cx="8712000" cy="2105715"/>
          </a:xfrm>
          <a:prstGeom prst="rect">
            <a:avLst/>
          </a:prstGeom>
        </p:spPr>
      </p:pic>
      <p:sp>
        <p:nvSpPr>
          <p:cNvPr id="2" name="Title Placeholder 1"/>
          <p:cNvSpPr>
            <a:spLocks noGrp="1"/>
          </p:cNvSpPr>
          <p:nvPr>
            <p:ph type="title"/>
          </p:nvPr>
        </p:nvSpPr>
        <p:spPr>
          <a:xfrm>
            <a:off x="457200" y="880845"/>
            <a:ext cx="8229600" cy="105701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032234"/>
            <a:ext cx="8229600" cy="2277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RGU Riverside Logo White Reverse AW.png"/>
          <p:cNvPicPr>
            <a:picLocks noChangeAspect="1"/>
          </p:cNvPicPr>
          <p:nvPr/>
        </p:nvPicPr>
        <p:blipFill>
          <a:blip r:embed="rId7" cstate="print"/>
          <a:stretch>
            <a:fillRect/>
          </a:stretch>
        </p:blipFill>
        <p:spPr>
          <a:xfrm>
            <a:off x="6357950" y="4630721"/>
            <a:ext cx="2571768" cy="350486"/>
          </a:xfrm>
          <a:prstGeom prst="rect">
            <a:avLst/>
          </a:prstGeom>
        </p:spPr>
      </p:pic>
    </p:spTree>
    <p:extLst>
      <p:ext uri="{BB962C8B-B14F-4D97-AF65-F5344CB8AC3E}">
        <p14:creationId xmlns:p14="http://schemas.microsoft.com/office/powerpoint/2010/main" val="4210921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hyperlink" Target="mailto:i.s.harris1@rgu.ac.uk?subject=CM4117%20Help!" TargetMode="Externa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1143000" y="1597819"/>
            <a:ext cx="6858000" cy="1102519"/>
          </a:xfrm>
        </p:spPr>
        <p:txBody>
          <a:bodyPr>
            <a:normAutofit/>
          </a:bodyPr>
          <a:lstStyle/>
          <a:p>
            <a:r>
              <a:rPr lang="en-AU" altLang="en-US" dirty="0" smtClean="0"/>
              <a:t>CM4103 Ethical Hacking</a:t>
            </a:r>
            <a:endParaRPr lang="en-AU" altLang="en-US" dirty="0" smtClean="0"/>
          </a:p>
        </p:txBody>
      </p:sp>
      <p:sp>
        <p:nvSpPr>
          <p:cNvPr id="3" name="Subtitle 2"/>
          <p:cNvSpPr>
            <a:spLocks noGrp="1"/>
          </p:cNvSpPr>
          <p:nvPr>
            <p:ph type="subTitle" idx="1"/>
          </p:nvPr>
        </p:nvSpPr>
        <p:spPr/>
        <p:txBody>
          <a:bodyPr>
            <a:normAutofit/>
          </a:bodyPr>
          <a:lstStyle/>
          <a:p>
            <a:r>
              <a:rPr lang="en-AU" altLang="en-US" dirty="0" smtClean="0">
                <a:solidFill>
                  <a:srgbClr val="898989"/>
                </a:solidFill>
              </a:rPr>
              <a:t>Ian Harris</a:t>
            </a:r>
          </a:p>
          <a:p>
            <a:r>
              <a:rPr lang="en-AU" altLang="en-US" dirty="0" smtClean="0">
                <a:solidFill>
                  <a:srgbClr val="898989"/>
                </a:solidFill>
              </a:rPr>
              <a:t>Semester </a:t>
            </a:r>
            <a:r>
              <a:rPr lang="en-AU" altLang="en-US" dirty="0">
                <a:solidFill>
                  <a:srgbClr val="898989"/>
                </a:solidFill>
              </a:rPr>
              <a:t>2</a:t>
            </a:r>
            <a:r>
              <a:rPr lang="en-AU" altLang="en-US" dirty="0" smtClean="0">
                <a:solidFill>
                  <a:srgbClr val="898989"/>
                </a:solidFill>
              </a:rPr>
              <a:t> </a:t>
            </a:r>
            <a:r>
              <a:rPr lang="en-AU" altLang="en-US" dirty="0" smtClean="0">
                <a:solidFill>
                  <a:srgbClr val="898989"/>
                </a:solidFill>
              </a:rPr>
              <a:t>2017-18</a:t>
            </a:r>
          </a:p>
        </p:txBody>
      </p:sp>
    </p:spTree>
    <p:custDataLst>
      <p:tags r:id="rId1"/>
    </p:custDataLst>
    <p:extLst>
      <p:ext uri="{BB962C8B-B14F-4D97-AF65-F5344CB8AC3E}">
        <p14:creationId xmlns:p14="http://schemas.microsoft.com/office/powerpoint/2010/main" val="3302494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57" y="0"/>
            <a:ext cx="8229600" cy="699542"/>
          </a:xfrm>
        </p:spPr>
        <p:txBody>
          <a:bodyPr/>
          <a:lstStyle/>
          <a:p>
            <a:r>
              <a:rPr lang="en-US" dirty="0" smtClean="0">
                <a:solidFill>
                  <a:schemeClr val="bg1"/>
                </a:solidFill>
              </a:rPr>
              <a:t>Ethical Hacking, </a:t>
            </a:r>
            <a:r>
              <a:rPr lang="en-US" dirty="0" smtClean="0">
                <a:solidFill>
                  <a:schemeClr val="bg1"/>
                </a:solidFill>
              </a:rPr>
              <a:t>Phases of Testing</a:t>
            </a:r>
            <a:endParaRPr lang="en-US" dirty="0">
              <a:solidFill>
                <a:schemeClr val="bg1"/>
              </a:solidFill>
            </a:endParaRPr>
          </a:p>
        </p:txBody>
      </p:sp>
      <p:sp>
        <p:nvSpPr>
          <p:cNvPr id="3" name="TextBox 2"/>
          <p:cNvSpPr txBox="1"/>
          <p:nvPr/>
        </p:nvSpPr>
        <p:spPr>
          <a:xfrm>
            <a:off x="104899" y="843558"/>
            <a:ext cx="4132703" cy="3416320"/>
          </a:xfrm>
          <a:prstGeom prst="rect">
            <a:avLst/>
          </a:prstGeom>
          <a:noFill/>
        </p:spPr>
        <p:txBody>
          <a:bodyPr wrap="square" rtlCol="0">
            <a:spAutoFit/>
          </a:bodyPr>
          <a:lstStyle/>
          <a:p>
            <a:pPr marL="285750" indent="-285750">
              <a:buFont typeface="Arial" charset="0"/>
              <a:buChar char="•"/>
            </a:pPr>
            <a:r>
              <a:rPr lang="en-US" dirty="0" smtClean="0"/>
              <a:t>Pre-Attack</a:t>
            </a:r>
          </a:p>
          <a:p>
            <a:pPr marL="742950" lvl="1" indent="-285750">
              <a:buFont typeface="Arial" charset="0"/>
              <a:buChar char="•"/>
            </a:pPr>
            <a:r>
              <a:rPr lang="en-US" dirty="0" smtClean="0"/>
              <a:t>Planning and Prep</a:t>
            </a:r>
          </a:p>
          <a:p>
            <a:pPr marL="742950" lvl="1" indent="-285750">
              <a:buFont typeface="Arial" charset="0"/>
              <a:buChar char="•"/>
            </a:pPr>
            <a:r>
              <a:rPr lang="en-US" dirty="0" smtClean="0"/>
              <a:t>Methodology Design</a:t>
            </a:r>
          </a:p>
          <a:p>
            <a:pPr marL="742950" lvl="1" indent="-285750">
              <a:buFont typeface="Arial" charset="0"/>
              <a:buChar char="•"/>
            </a:pPr>
            <a:r>
              <a:rPr lang="en-US" dirty="0" smtClean="0"/>
              <a:t>Information Gathering</a:t>
            </a:r>
            <a:endParaRPr lang="en-US" dirty="0"/>
          </a:p>
          <a:p>
            <a:pPr marL="285750" indent="-285750">
              <a:buFont typeface="Arial" charset="0"/>
              <a:buChar char="•"/>
            </a:pPr>
            <a:r>
              <a:rPr lang="en-US" dirty="0" smtClean="0"/>
              <a:t>Attack</a:t>
            </a:r>
          </a:p>
          <a:p>
            <a:pPr marL="742950" lvl="1" indent="-285750">
              <a:buFont typeface="Arial" charset="0"/>
              <a:buChar char="•"/>
            </a:pPr>
            <a:r>
              <a:rPr lang="en-US" dirty="0" smtClean="0"/>
              <a:t>Penetrate Perimeter</a:t>
            </a:r>
            <a:endParaRPr lang="en-US" dirty="0"/>
          </a:p>
          <a:p>
            <a:pPr marL="742950" lvl="1" indent="-285750">
              <a:buFont typeface="Arial" charset="0"/>
              <a:buChar char="•"/>
            </a:pPr>
            <a:r>
              <a:rPr lang="en-US" dirty="0" smtClean="0"/>
              <a:t>Acquire Target</a:t>
            </a:r>
          </a:p>
          <a:p>
            <a:pPr marL="742950" lvl="1" indent="-285750">
              <a:buFont typeface="Arial" charset="0"/>
              <a:buChar char="•"/>
            </a:pPr>
            <a:r>
              <a:rPr lang="en-US" dirty="0" smtClean="0"/>
              <a:t>Escalate Privileges</a:t>
            </a:r>
          </a:p>
          <a:p>
            <a:pPr marL="742950" lvl="1" indent="-285750">
              <a:buFont typeface="Arial" charset="0"/>
              <a:buChar char="•"/>
            </a:pPr>
            <a:r>
              <a:rPr lang="en-US" dirty="0" smtClean="0"/>
              <a:t>Execution, implanting</a:t>
            </a:r>
            <a:endParaRPr lang="en-US" dirty="0"/>
          </a:p>
          <a:p>
            <a:pPr marL="285750" indent="-285750">
              <a:buFont typeface="Arial" charset="0"/>
              <a:buChar char="•"/>
            </a:pPr>
            <a:r>
              <a:rPr lang="en-US" dirty="0" smtClean="0"/>
              <a:t>Post-Attack</a:t>
            </a:r>
          </a:p>
          <a:p>
            <a:pPr marL="742950" lvl="1" indent="-285750">
              <a:buFont typeface="Arial" charset="0"/>
              <a:buChar char="•"/>
            </a:pPr>
            <a:r>
              <a:rPr lang="en-US" dirty="0" smtClean="0"/>
              <a:t>Reporting</a:t>
            </a:r>
          </a:p>
          <a:p>
            <a:pPr marL="742950" lvl="1" indent="-285750">
              <a:buFont typeface="Arial" charset="0"/>
              <a:buChar char="•"/>
            </a:pPr>
            <a:r>
              <a:rPr lang="en-US" dirty="0" smtClean="0"/>
              <a:t>Cleanup</a:t>
            </a:r>
          </a:p>
        </p:txBody>
      </p:sp>
      <p:pic>
        <p:nvPicPr>
          <p:cNvPr id="4" name="Picture 3"/>
          <p:cNvPicPr>
            <a:picLocks noChangeAspect="1"/>
          </p:cNvPicPr>
          <p:nvPr/>
        </p:nvPicPr>
        <p:blipFill>
          <a:blip r:embed="rId3"/>
          <a:stretch>
            <a:fillRect/>
          </a:stretch>
        </p:blipFill>
        <p:spPr>
          <a:xfrm>
            <a:off x="3275856" y="987574"/>
            <a:ext cx="5724128" cy="2949515"/>
          </a:xfrm>
          <a:prstGeom prst="rect">
            <a:avLst/>
          </a:prstGeom>
        </p:spPr>
      </p:pic>
    </p:spTree>
    <p:custDataLst>
      <p:tags r:id="rId1"/>
    </p:custDataLst>
    <p:extLst>
      <p:ext uri="{BB962C8B-B14F-4D97-AF65-F5344CB8AC3E}">
        <p14:creationId xmlns:p14="http://schemas.microsoft.com/office/powerpoint/2010/main" val="708172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57" y="0"/>
            <a:ext cx="8229600" cy="699542"/>
          </a:xfrm>
        </p:spPr>
        <p:txBody>
          <a:bodyPr/>
          <a:lstStyle/>
          <a:p>
            <a:r>
              <a:rPr lang="en-US" dirty="0" smtClean="0">
                <a:solidFill>
                  <a:schemeClr val="bg1"/>
                </a:solidFill>
              </a:rPr>
              <a:t>Summary</a:t>
            </a:r>
            <a:endParaRPr lang="en-US" dirty="0">
              <a:solidFill>
                <a:schemeClr val="bg1"/>
              </a:solidFill>
            </a:endParaRPr>
          </a:p>
        </p:txBody>
      </p:sp>
      <p:sp>
        <p:nvSpPr>
          <p:cNvPr id="3" name="TextBox 2"/>
          <p:cNvSpPr txBox="1"/>
          <p:nvPr/>
        </p:nvSpPr>
        <p:spPr>
          <a:xfrm>
            <a:off x="251520" y="811614"/>
            <a:ext cx="8712968" cy="3416320"/>
          </a:xfrm>
          <a:prstGeom prst="rect">
            <a:avLst/>
          </a:prstGeom>
          <a:noFill/>
        </p:spPr>
        <p:txBody>
          <a:bodyPr wrap="square" rtlCol="0">
            <a:spAutoFit/>
          </a:bodyPr>
          <a:lstStyle/>
          <a:p>
            <a:pPr marL="285750" indent="-285750">
              <a:buFont typeface="Arial" charset="0"/>
              <a:buChar char="•"/>
            </a:pPr>
            <a:r>
              <a:rPr lang="en-US" dirty="0" smtClean="0"/>
              <a:t>Weekly Plan (subject to change!)</a:t>
            </a:r>
          </a:p>
          <a:p>
            <a:pPr marL="285750" indent="-285750">
              <a:buFont typeface="Arial" charset="0"/>
              <a:buChar char="•"/>
            </a:pPr>
            <a:r>
              <a:rPr lang="en-US" dirty="0" smtClean="0"/>
              <a:t>Supporting Materials, where to find things, where to get help</a:t>
            </a:r>
          </a:p>
          <a:p>
            <a:pPr marL="285750" indent="-285750">
              <a:buFont typeface="Arial" charset="0"/>
              <a:buChar char="•"/>
            </a:pPr>
            <a:r>
              <a:rPr lang="en-US" dirty="0" smtClean="0"/>
              <a:t>Ethics and Law (don</a:t>
            </a:r>
            <a:r>
              <a:rPr lang="uk-UA" dirty="0" smtClean="0"/>
              <a:t>’</a:t>
            </a:r>
            <a:r>
              <a:rPr lang="en-US" dirty="0" smtClean="0"/>
              <a:t>t be bad, ‘curious’ or help others do it)</a:t>
            </a:r>
          </a:p>
          <a:p>
            <a:pPr marL="285750" indent="-285750">
              <a:buFont typeface="Arial" charset="0"/>
              <a:buChar char="•"/>
            </a:pPr>
            <a:r>
              <a:rPr lang="en-US" dirty="0" smtClean="0"/>
              <a:t>RGU behaviors</a:t>
            </a:r>
          </a:p>
          <a:p>
            <a:pPr marL="285750" indent="-285750">
              <a:buFont typeface="Arial" charset="0"/>
              <a:buChar char="•"/>
            </a:pPr>
            <a:r>
              <a:rPr lang="en-US" dirty="0" smtClean="0"/>
              <a:t>Security Testing</a:t>
            </a:r>
          </a:p>
          <a:p>
            <a:pPr marL="285750" indent="-285750">
              <a:buFont typeface="Arial" charset="0"/>
              <a:buChar char="•"/>
            </a:pPr>
            <a:r>
              <a:rPr lang="en-US" dirty="0" smtClean="0"/>
              <a:t>Terms and Phases</a:t>
            </a:r>
          </a:p>
          <a:p>
            <a:pPr marL="285750" indent="-285750">
              <a:buFont typeface="Arial" charset="0"/>
              <a:buChar char="•"/>
            </a:pPr>
            <a:endParaRPr lang="en-US" dirty="0"/>
          </a:p>
          <a:p>
            <a:pPr marL="285750" indent="-285750">
              <a:buFont typeface="Arial" charset="0"/>
              <a:buChar char="•"/>
            </a:pPr>
            <a:r>
              <a:rPr lang="en-US" dirty="0" smtClean="0"/>
              <a:t>Ethical Hacking (security testing /penetration </a:t>
            </a:r>
            <a:r>
              <a:rPr lang="en-US" dirty="0" smtClean="0"/>
              <a:t>testing) should allow </a:t>
            </a:r>
            <a:r>
              <a:rPr lang="en-US" dirty="0" err="1" smtClean="0"/>
              <a:t>organisations</a:t>
            </a:r>
            <a:r>
              <a:rPr lang="en-US" dirty="0" smtClean="0"/>
              <a:t> to understand where vulnerabilities lie and if they are liable to exploitation.</a:t>
            </a:r>
          </a:p>
          <a:p>
            <a:pPr marL="285750" indent="-285750">
              <a:buFont typeface="Arial" charset="0"/>
              <a:buChar char="•"/>
            </a:pPr>
            <a:r>
              <a:rPr lang="en-US" dirty="0" smtClean="0"/>
              <a:t>Ethical Hackers (more accurately crackers) should posses the knowledge and skills to use the tools and techniques to find and exploit vulnerabilities.</a:t>
            </a:r>
          </a:p>
          <a:p>
            <a:pPr marL="285750" indent="-285750">
              <a:buFont typeface="Arial" charset="0"/>
              <a:buChar char="•"/>
            </a:pPr>
            <a:r>
              <a:rPr lang="en-US" dirty="0" smtClean="0"/>
              <a:t>Ethical reporting and disclosure is VITAL.</a:t>
            </a:r>
          </a:p>
        </p:txBody>
      </p:sp>
    </p:spTree>
    <p:custDataLst>
      <p:tags r:id="rId1"/>
    </p:custDataLst>
    <p:extLst>
      <p:ext uri="{BB962C8B-B14F-4D97-AF65-F5344CB8AC3E}">
        <p14:creationId xmlns:p14="http://schemas.microsoft.com/office/powerpoint/2010/main" val="1563619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57" y="0"/>
            <a:ext cx="8229600" cy="699542"/>
          </a:xfrm>
        </p:spPr>
        <p:txBody>
          <a:bodyPr/>
          <a:lstStyle/>
          <a:p>
            <a:r>
              <a:rPr lang="en-US" dirty="0" smtClean="0">
                <a:solidFill>
                  <a:schemeClr val="bg1"/>
                </a:solidFill>
              </a:rPr>
              <a:t>Weekly Outline</a:t>
            </a:r>
            <a:endParaRPr lang="en-US"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18706878"/>
              </p:ext>
            </p:extLst>
          </p:nvPr>
        </p:nvGraphicFramePr>
        <p:xfrm>
          <a:off x="179512" y="915566"/>
          <a:ext cx="5967884" cy="3384372"/>
        </p:xfrm>
        <a:graphic>
          <a:graphicData uri="http://schemas.openxmlformats.org/drawingml/2006/table">
            <a:tbl>
              <a:tblPr bandRow="1">
                <a:tableStyleId>{5C22544A-7EE6-4342-B048-85BDC9FD1C3A}</a:tableStyleId>
              </a:tblPr>
              <a:tblGrid>
                <a:gridCol w="792088"/>
                <a:gridCol w="2736304"/>
                <a:gridCol w="2439492"/>
              </a:tblGrid>
              <a:tr h="282031">
                <a:tc>
                  <a:txBody>
                    <a:bodyPr/>
                    <a:lstStyle/>
                    <a:p>
                      <a:r>
                        <a:rPr lang="en-GB" sz="1200" b="1" dirty="0" smtClean="0"/>
                        <a:t>Week 1 </a:t>
                      </a:r>
                      <a:endParaRPr lang="en-GB" sz="1200" b="1" dirty="0"/>
                    </a:p>
                  </a:txBody>
                  <a:tcPr anchor="ctr"/>
                </a:tc>
                <a:tc>
                  <a:txBody>
                    <a:bodyPr/>
                    <a:lstStyle/>
                    <a:p>
                      <a:r>
                        <a:rPr lang="en-GB" sz="1200" b="1" dirty="0" smtClean="0"/>
                        <a:t>Introductions &amp; </a:t>
                      </a:r>
                      <a:r>
                        <a:rPr lang="en-GB" sz="1200" b="1" dirty="0" smtClean="0"/>
                        <a:t>Ethical Hacking</a:t>
                      </a:r>
                      <a:endParaRPr lang="en-GB" sz="1200" b="1" dirty="0"/>
                    </a:p>
                  </a:txBody>
                  <a:tcPr anchor="ctr"/>
                </a:tc>
                <a:tc>
                  <a:txBody>
                    <a:bodyPr/>
                    <a:lstStyle/>
                    <a:p>
                      <a:r>
                        <a:rPr lang="en-GB" sz="1200" b="1" dirty="0" smtClean="0"/>
                        <a:t>Getting started in N523</a:t>
                      </a:r>
                      <a:endParaRPr lang="en-GB" sz="1200" b="1" dirty="0"/>
                    </a:p>
                  </a:txBody>
                  <a:tcPr anchor="ctr"/>
                </a:tc>
              </a:tr>
              <a:tr h="282031">
                <a:tc>
                  <a:txBody>
                    <a:bodyPr/>
                    <a:lstStyle/>
                    <a:p>
                      <a:r>
                        <a:rPr lang="en-GB" sz="1200" b="1" dirty="0" smtClean="0"/>
                        <a:t>Week 2</a:t>
                      </a:r>
                      <a:endParaRPr lang="en-GB" sz="1200" b="1" dirty="0"/>
                    </a:p>
                  </a:txBody>
                  <a:tcPr anchor="ctr"/>
                </a:tc>
                <a:tc>
                  <a:txBody>
                    <a:bodyPr/>
                    <a:lstStyle/>
                    <a:p>
                      <a:r>
                        <a:rPr lang="en-GB" sz="1200" b="1" dirty="0" err="1" smtClean="0"/>
                        <a:t>Footprinting</a:t>
                      </a:r>
                      <a:r>
                        <a:rPr lang="en-GB" sz="1200" b="1" dirty="0" smtClean="0"/>
                        <a:t> and Recon</a:t>
                      </a:r>
                      <a:endParaRPr lang="en-GB" sz="1200" b="1" dirty="0"/>
                    </a:p>
                  </a:txBody>
                  <a:tcPr anchor="ctr"/>
                </a:tc>
                <a:tc>
                  <a:txBody>
                    <a:bodyPr/>
                    <a:lstStyle/>
                    <a:p>
                      <a:r>
                        <a:rPr lang="en-GB" sz="1200" b="1" dirty="0" smtClean="0"/>
                        <a:t>Google Hacking, OS Sniffing</a:t>
                      </a:r>
                      <a:endParaRPr lang="en-GB" sz="1200" b="1" dirty="0"/>
                    </a:p>
                  </a:txBody>
                  <a:tcPr anchor="ctr"/>
                </a:tc>
              </a:tr>
              <a:tr h="282031">
                <a:tc>
                  <a:txBody>
                    <a:bodyPr/>
                    <a:lstStyle/>
                    <a:p>
                      <a:r>
                        <a:rPr lang="en-GB" sz="1200" b="1" dirty="0" smtClean="0"/>
                        <a:t>Week 3</a:t>
                      </a:r>
                      <a:endParaRPr lang="en-GB" sz="1200" b="1" dirty="0"/>
                    </a:p>
                  </a:txBody>
                  <a:tcPr anchor="ctr"/>
                </a:tc>
                <a:tc>
                  <a:txBody>
                    <a:bodyPr/>
                    <a:lstStyle/>
                    <a:p>
                      <a:r>
                        <a:rPr lang="en-GB" sz="1200" b="1" dirty="0" smtClean="0"/>
                        <a:t>Advanced Persistent Threats</a:t>
                      </a:r>
                      <a:endParaRPr lang="en-GB" sz="1200" b="1" dirty="0"/>
                    </a:p>
                  </a:txBody>
                  <a:tcPr anchor="ctr"/>
                </a:tc>
                <a:tc>
                  <a:txBody>
                    <a:bodyPr/>
                    <a:lstStyle/>
                    <a:p>
                      <a:r>
                        <a:rPr lang="en-GB" sz="1200" b="1" dirty="0" smtClean="0"/>
                        <a:t>Phishing</a:t>
                      </a:r>
                      <a:endParaRPr lang="en-GB" sz="1200" b="1" dirty="0"/>
                    </a:p>
                  </a:txBody>
                  <a:tcPr anchor="ctr"/>
                </a:tc>
              </a:tr>
              <a:tr h="282031">
                <a:tc>
                  <a:txBody>
                    <a:bodyPr/>
                    <a:lstStyle/>
                    <a:p>
                      <a:r>
                        <a:rPr lang="en-GB" sz="1200" b="1" dirty="0" smtClean="0"/>
                        <a:t>Week 4</a:t>
                      </a:r>
                      <a:endParaRPr lang="en-GB" sz="1200" b="1" dirty="0"/>
                    </a:p>
                  </a:txBody>
                  <a:tcPr anchor="ctr"/>
                </a:tc>
                <a:tc>
                  <a:txBody>
                    <a:bodyPr/>
                    <a:lstStyle/>
                    <a:p>
                      <a:r>
                        <a:rPr lang="en-GB" sz="1200" b="1" dirty="0" smtClean="0"/>
                        <a:t>Scanning Networks</a:t>
                      </a:r>
                      <a:endParaRPr lang="en-GB" sz="1200" b="1" dirty="0"/>
                    </a:p>
                  </a:txBody>
                  <a:tcPr anchor="ctr"/>
                </a:tc>
                <a:tc>
                  <a:txBody>
                    <a:bodyPr/>
                    <a:lstStyle/>
                    <a:p>
                      <a:r>
                        <a:rPr lang="en-GB" sz="1200" b="1" dirty="0" smtClean="0"/>
                        <a:t>Enumeration</a:t>
                      </a:r>
                      <a:endParaRPr lang="en-GB" sz="1200" b="1" dirty="0"/>
                    </a:p>
                  </a:txBody>
                  <a:tcPr anchor="ctr"/>
                </a:tc>
              </a:tr>
              <a:tr h="282031">
                <a:tc>
                  <a:txBody>
                    <a:bodyPr/>
                    <a:lstStyle/>
                    <a:p>
                      <a:r>
                        <a:rPr lang="en-GB" sz="1200" b="1" dirty="0" smtClean="0"/>
                        <a:t>Week 5</a:t>
                      </a:r>
                      <a:endParaRPr lang="en-GB" sz="1200" b="1" dirty="0"/>
                    </a:p>
                  </a:txBody>
                  <a:tcPr anchor="ctr"/>
                </a:tc>
                <a:tc>
                  <a:txBody>
                    <a:bodyPr/>
                    <a:lstStyle/>
                    <a:p>
                      <a:r>
                        <a:rPr lang="en-GB" sz="1200" b="1" dirty="0" smtClean="0"/>
                        <a:t>Vulnerability Identification</a:t>
                      </a:r>
                      <a:endParaRPr lang="en-GB" sz="1200" b="1" dirty="0"/>
                    </a:p>
                  </a:txBody>
                  <a:tcPr anchor="ctr"/>
                </a:tc>
                <a:tc>
                  <a:txBody>
                    <a:bodyPr/>
                    <a:lstStyle/>
                    <a:p>
                      <a:r>
                        <a:rPr lang="en-GB" sz="1200" b="1" dirty="0" smtClean="0"/>
                        <a:t>Social Engineering</a:t>
                      </a:r>
                      <a:endParaRPr lang="en-GB" sz="1200" b="1" dirty="0"/>
                    </a:p>
                  </a:txBody>
                  <a:tcPr anchor="ctr"/>
                </a:tc>
              </a:tr>
              <a:tr h="282031">
                <a:tc>
                  <a:txBody>
                    <a:bodyPr/>
                    <a:lstStyle/>
                    <a:p>
                      <a:r>
                        <a:rPr lang="en-GB" sz="1200" b="1" dirty="0" smtClean="0"/>
                        <a:t>Week 6</a:t>
                      </a:r>
                      <a:endParaRPr lang="en-GB" sz="1200" b="1" dirty="0"/>
                    </a:p>
                  </a:txBody>
                  <a:tcPr anchor="ct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GB" sz="1200" b="1" dirty="0" smtClean="0"/>
                        <a:t>System</a:t>
                      </a:r>
                      <a:r>
                        <a:rPr lang="en-GB" sz="1200" b="1" baseline="0" dirty="0" smtClean="0"/>
                        <a:t> Hacking</a:t>
                      </a:r>
                      <a:endParaRPr lang="en-GB" sz="1200" b="1" dirty="0" smtClean="0"/>
                    </a:p>
                  </a:txBody>
                  <a:tcPr anchor="ctr"/>
                </a:tc>
                <a:tc>
                  <a:txBody>
                    <a:bodyPr/>
                    <a:lstStyle/>
                    <a:p>
                      <a:r>
                        <a:rPr lang="en-GB" sz="1200" b="1" dirty="0" smtClean="0"/>
                        <a:t>Password Cracking</a:t>
                      </a:r>
                      <a:endParaRPr lang="en-GB" sz="1200" b="1" dirty="0"/>
                    </a:p>
                  </a:txBody>
                  <a:tcPr anchor="ctr"/>
                </a:tc>
              </a:tr>
              <a:tr h="282031">
                <a:tc>
                  <a:txBody>
                    <a:bodyPr/>
                    <a:lstStyle/>
                    <a:p>
                      <a:r>
                        <a:rPr lang="en-GB" sz="1200" b="1" dirty="0" smtClean="0"/>
                        <a:t>Week 7</a:t>
                      </a:r>
                      <a:endParaRPr lang="en-GB" sz="1200" b="1" dirty="0"/>
                    </a:p>
                  </a:txBody>
                  <a:tcPr anchor="ctr"/>
                </a:tc>
                <a:tc>
                  <a:txBody>
                    <a:bodyPr/>
                    <a:lstStyle/>
                    <a:p>
                      <a:pPr algn="l"/>
                      <a:r>
                        <a:rPr lang="en-GB" sz="1200" b="1" dirty="0" smtClean="0"/>
                        <a:t>Wireless Security</a:t>
                      </a:r>
                      <a:endParaRPr lang="en-GB" sz="1200" b="1" dirty="0"/>
                    </a:p>
                  </a:txBody>
                  <a:tcPr anchor="ctr"/>
                </a:tc>
                <a:tc>
                  <a:txBody>
                    <a:bodyPr/>
                    <a:lstStyle/>
                    <a:p>
                      <a:pPr algn="l"/>
                      <a:r>
                        <a:rPr lang="en-GB" sz="1200" b="1" dirty="0" smtClean="0"/>
                        <a:t>WEP Cracking</a:t>
                      </a:r>
                      <a:endParaRPr lang="en-GB" sz="1200" b="1" dirty="0"/>
                    </a:p>
                  </a:txBody>
                  <a:tcPr anchor="ctr"/>
                </a:tc>
              </a:tr>
              <a:tr h="282031">
                <a:tc>
                  <a:txBody>
                    <a:bodyPr/>
                    <a:lstStyle/>
                    <a:p>
                      <a:r>
                        <a:rPr lang="en-GB" sz="1200" b="1" dirty="0" smtClean="0"/>
                        <a:t>Week 8</a:t>
                      </a:r>
                      <a:endParaRPr lang="en-GB" sz="1200" b="1" dirty="0"/>
                    </a:p>
                  </a:txBody>
                  <a:tcPr anchor="ct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GB" sz="1200" b="1" dirty="0" smtClean="0"/>
                        <a:t>Assessment Week</a:t>
                      </a:r>
                    </a:p>
                  </a:txBody>
                  <a:tcPr anchor="ctr"/>
                </a:tc>
                <a:tc>
                  <a:txBody>
                    <a:bodyPr/>
                    <a:lstStyle/>
                    <a:p>
                      <a:pPr algn="ctr"/>
                      <a:r>
                        <a:rPr lang="en-GB" sz="1200" b="1" dirty="0" smtClean="0"/>
                        <a:t>No Lab</a:t>
                      </a:r>
                      <a:endParaRPr lang="en-GB" sz="1200" b="1" dirty="0"/>
                    </a:p>
                  </a:txBody>
                  <a:tcPr anchor="ctr"/>
                </a:tc>
              </a:tr>
              <a:tr h="282031">
                <a:tc>
                  <a:txBody>
                    <a:bodyPr/>
                    <a:lstStyle/>
                    <a:p>
                      <a:r>
                        <a:rPr lang="en-GB" sz="1200" b="1" dirty="0" smtClean="0"/>
                        <a:t>Week 9</a:t>
                      </a:r>
                      <a:endParaRPr lang="en-GB" sz="1200" b="1" dirty="0"/>
                    </a:p>
                  </a:txBody>
                  <a:tcPr anchor="ct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GB" sz="1200" b="1" dirty="0" smtClean="0"/>
                        <a:t>Network Security</a:t>
                      </a:r>
                      <a:endParaRPr lang="en-GB" sz="1200" b="1" dirty="0" smtClean="0"/>
                    </a:p>
                  </a:txBody>
                  <a:tcPr anchor="ct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GB" sz="1200" b="1" dirty="0" smtClean="0"/>
                        <a:t>IDS &amp; IPS</a:t>
                      </a:r>
                      <a:endParaRPr lang="en-GB" sz="1200" b="1" dirty="0" smtClean="0"/>
                    </a:p>
                  </a:txBody>
                  <a:tcPr anchor="ctr"/>
                </a:tc>
              </a:tr>
              <a:tr h="282031">
                <a:tc>
                  <a:txBody>
                    <a:bodyPr/>
                    <a:lstStyle/>
                    <a:p>
                      <a:r>
                        <a:rPr lang="en-GB" sz="1200" b="1" dirty="0" smtClean="0"/>
                        <a:t>Week 10</a:t>
                      </a:r>
                      <a:endParaRPr lang="en-GB" sz="1200" b="1" dirty="0"/>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GB" sz="1200" b="1" dirty="0" smtClean="0"/>
                        <a:t>Network Security</a:t>
                      </a: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GB" sz="1200" b="1" dirty="0" smtClean="0"/>
                        <a:t>Firewalls</a:t>
                      </a:r>
                    </a:p>
                  </a:txBody>
                  <a:tcPr anchor="ctr"/>
                </a:tc>
              </a:tr>
              <a:tr h="282031">
                <a:tc>
                  <a:txBody>
                    <a:bodyPr/>
                    <a:lstStyle/>
                    <a:p>
                      <a:r>
                        <a:rPr lang="en-GB" sz="1200" b="1" dirty="0" smtClean="0"/>
                        <a:t>Week 11</a:t>
                      </a:r>
                      <a:endParaRPr lang="en-GB" sz="1200" b="1" dirty="0"/>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GB" sz="1200" b="1" dirty="0" smtClean="0"/>
                        <a:t>Reporting Frameworks</a:t>
                      </a:r>
                    </a:p>
                  </a:txBody>
                  <a:tcPr anchor="ct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GB" sz="1200" b="1" dirty="0" smtClean="0"/>
                        <a:t>Ethical Disclosure</a:t>
                      </a:r>
                      <a:endParaRPr lang="en-GB" sz="1200" b="1" dirty="0" smtClean="0"/>
                    </a:p>
                  </a:txBody>
                  <a:tcPr anchor="ctr"/>
                </a:tc>
              </a:tr>
              <a:tr h="282031">
                <a:tc>
                  <a:txBody>
                    <a:bodyPr/>
                    <a:lstStyle/>
                    <a:p>
                      <a:r>
                        <a:rPr lang="en-GB" sz="1200" b="1" dirty="0" smtClean="0"/>
                        <a:t>Week 12</a:t>
                      </a:r>
                      <a:endParaRPr lang="en-GB" sz="1200" b="1" dirty="0"/>
                    </a:p>
                  </a:txBody>
                  <a:tcPr anchor="ctr"/>
                </a:tc>
                <a:tc>
                  <a:txBody>
                    <a:bodyPr/>
                    <a:lstStyle/>
                    <a:p>
                      <a:r>
                        <a:rPr lang="en-GB" sz="1200" b="1" dirty="0" smtClean="0"/>
                        <a:t>Certifications</a:t>
                      </a:r>
                      <a:endParaRPr lang="en-GB" sz="1200" b="1" dirty="0"/>
                    </a:p>
                  </a:txBody>
                  <a:tcPr anchor="ctr"/>
                </a:tc>
                <a:tc>
                  <a:txBody>
                    <a:bodyPr/>
                    <a:lstStyle/>
                    <a:p>
                      <a:r>
                        <a:rPr lang="en-GB" sz="1200" b="1" dirty="0" smtClean="0"/>
                        <a:t>Nessus </a:t>
                      </a:r>
                      <a:r>
                        <a:rPr lang="en-GB" sz="1200" b="1" dirty="0" smtClean="0"/>
                        <a:t>Reporting</a:t>
                      </a:r>
                      <a:endParaRPr lang="en-GB" sz="1200" b="1" dirty="0"/>
                    </a:p>
                  </a:txBody>
                  <a:tcPr anchor="ctr"/>
                </a:tc>
              </a:tr>
            </a:tbl>
          </a:graphicData>
        </a:graphic>
      </p:graphicFrame>
      <p:sp>
        <p:nvSpPr>
          <p:cNvPr id="4" name="TextBox 3"/>
          <p:cNvSpPr txBox="1"/>
          <p:nvPr/>
        </p:nvSpPr>
        <p:spPr>
          <a:xfrm rot="2943021">
            <a:off x="5733527" y="2279785"/>
            <a:ext cx="3879267" cy="584775"/>
          </a:xfrm>
          <a:prstGeom prst="rect">
            <a:avLst/>
          </a:prstGeom>
          <a:noFill/>
        </p:spPr>
        <p:txBody>
          <a:bodyPr wrap="none" rtlCol="0">
            <a:spAutoFit/>
          </a:bodyPr>
          <a:lstStyle/>
          <a:p>
            <a:r>
              <a:rPr lang="en-US" sz="3200" b="1" dirty="0" smtClean="0">
                <a:ln w="19050">
                  <a:solidFill>
                    <a:srgbClr val="FF0000"/>
                  </a:solidFill>
                </a:ln>
                <a:noFill/>
              </a:rPr>
              <a:t>SUBJECT TO CHANGE!</a:t>
            </a:r>
            <a:endParaRPr lang="en-US" sz="3200" b="1" dirty="0">
              <a:ln w="19050">
                <a:solidFill>
                  <a:srgbClr val="FF0000"/>
                </a:solidFill>
              </a:ln>
              <a:noFill/>
            </a:endParaRPr>
          </a:p>
        </p:txBody>
      </p:sp>
    </p:spTree>
    <p:custDataLst>
      <p:tags r:id="rId1"/>
    </p:custDataLst>
    <p:extLst>
      <p:ext uri="{BB962C8B-B14F-4D97-AF65-F5344CB8AC3E}">
        <p14:creationId xmlns:p14="http://schemas.microsoft.com/office/powerpoint/2010/main" val="1528483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57" y="0"/>
            <a:ext cx="8229600" cy="699542"/>
          </a:xfrm>
        </p:spPr>
        <p:txBody>
          <a:bodyPr/>
          <a:lstStyle/>
          <a:p>
            <a:r>
              <a:rPr lang="en-US" dirty="0" smtClean="0">
                <a:solidFill>
                  <a:schemeClr val="bg1"/>
                </a:solidFill>
              </a:rPr>
              <a:t>Supporting Materials</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110921025"/>
              </p:ext>
            </p:extLst>
          </p:nvPr>
        </p:nvGraphicFramePr>
        <p:xfrm>
          <a:off x="177103" y="771550"/>
          <a:ext cx="4322889" cy="1341120"/>
        </p:xfrm>
        <a:graphic>
          <a:graphicData uri="http://schemas.openxmlformats.org/drawingml/2006/table">
            <a:tbl>
              <a:tblPr bandRow="1">
                <a:tableStyleId>{5C22544A-7EE6-4342-B048-85BDC9FD1C3A}</a:tableStyleId>
              </a:tblPr>
              <a:tblGrid>
                <a:gridCol w="4322889"/>
              </a:tblGrid>
              <a:tr h="191490">
                <a:tc>
                  <a:txBody>
                    <a:bodyPr/>
                    <a:lstStyle/>
                    <a:p>
                      <a:r>
                        <a:rPr lang="en-GB" sz="1400" b="1" dirty="0" smtClean="0"/>
                        <a:t>Lecture : </a:t>
                      </a:r>
                      <a:r>
                        <a:rPr lang="en-GB" sz="1400" b="1" dirty="0" smtClean="0"/>
                        <a:t>1 </a:t>
                      </a:r>
                      <a:r>
                        <a:rPr lang="en-GB" sz="1400" b="1" dirty="0" smtClean="0"/>
                        <a:t>Hour :</a:t>
                      </a:r>
                      <a:r>
                        <a:rPr lang="en-GB" sz="1400" b="1" baseline="0" dirty="0" smtClean="0"/>
                        <a:t> </a:t>
                      </a:r>
                      <a:r>
                        <a:rPr lang="en-GB" sz="1400" b="1" baseline="0" dirty="0" smtClean="0"/>
                        <a:t>Monday 14:00 </a:t>
                      </a:r>
                      <a:r>
                        <a:rPr lang="en-GB" sz="1400" b="1" baseline="0" dirty="0" smtClean="0"/>
                        <a:t>- </a:t>
                      </a:r>
                      <a:r>
                        <a:rPr lang="en-GB" sz="1400" b="1" baseline="0" dirty="0" smtClean="0"/>
                        <a:t>15:00 (ABS 124)</a:t>
                      </a:r>
                      <a:endParaRPr lang="en-GB" sz="1400" b="1" u="sng" dirty="0"/>
                    </a:p>
                  </a:txBody>
                  <a:tcPr anchor="ctr"/>
                </a:tc>
              </a:tr>
              <a:tr h="192553">
                <a:tc>
                  <a:txBody>
                    <a:bodyPr/>
                    <a:lstStyle/>
                    <a:p>
                      <a:r>
                        <a:rPr lang="en-GB" sz="1400" b="1" dirty="0" smtClean="0"/>
                        <a:t>Lab</a:t>
                      </a:r>
                      <a:r>
                        <a:rPr lang="en-GB" sz="1400" b="1" baseline="0" dirty="0" smtClean="0"/>
                        <a:t>1 : </a:t>
                      </a:r>
                      <a:r>
                        <a:rPr lang="en-GB" sz="1400" b="1" baseline="0" dirty="0" smtClean="0"/>
                        <a:t>2 </a:t>
                      </a:r>
                      <a:r>
                        <a:rPr lang="en-GB" sz="1400" b="1" baseline="0" dirty="0" smtClean="0"/>
                        <a:t>Hour : </a:t>
                      </a:r>
                      <a:endParaRPr lang="en-GB" sz="1400" b="1" baseline="0" dirty="0" smtClean="0"/>
                    </a:p>
                    <a:p>
                      <a:r>
                        <a:rPr lang="en-GB" sz="1400" b="1" baseline="0" dirty="0" smtClean="0"/>
                        <a:t>Monday : 15:00 – 17:00 (CNMD4 – N523)</a:t>
                      </a:r>
                    </a:p>
                    <a:p>
                      <a:r>
                        <a:rPr lang="en-US" sz="1400" b="1" baseline="0" dirty="0" smtClean="0"/>
                        <a:t>Tuesday : 13:00 </a:t>
                      </a:r>
                      <a:r>
                        <a:rPr lang="en-US" sz="1400" b="1" baseline="0" dirty="0" smtClean="0"/>
                        <a:t>- </a:t>
                      </a:r>
                      <a:r>
                        <a:rPr lang="en-US" sz="1400" b="1" baseline="0" dirty="0" smtClean="0"/>
                        <a:t>15:00 or 15:00 – 17:00 (CS5 N523</a:t>
                      </a:r>
                      <a:r>
                        <a:rPr lang="en-US" sz="1400" b="1" baseline="0" dirty="0" smtClean="0"/>
                        <a:t>)</a:t>
                      </a:r>
                    </a:p>
                  </a:txBody>
                  <a:tcPr anchor="ctr"/>
                </a:tc>
              </a:tr>
              <a:tr h="192553">
                <a:tc>
                  <a:txBody>
                    <a:bodyPr/>
                    <a:lstStyle/>
                    <a:p>
                      <a:r>
                        <a:rPr lang="en-GB" sz="1400" b="1" dirty="0" smtClean="0">
                          <a:hlinkClick r:id="rId3"/>
                        </a:rPr>
                        <a:t>i.s.harris1@rgu.ac.uk</a:t>
                      </a:r>
                      <a:endParaRPr lang="en-GB" sz="1400" b="1" dirty="0"/>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93961805"/>
              </p:ext>
            </p:extLst>
          </p:nvPr>
        </p:nvGraphicFramePr>
        <p:xfrm>
          <a:off x="177103" y="2355726"/>
          <a:ext cx="4322889" cy="914400"/>
        </p:xfrm>
        <a:graphic>
          <a:graphicData uri="http://schemas.openxmlformats.org/drawingml/2006/table">
            <a:tbl>
              <a:tblPr bandRow="1">
                <a:tableStyleId>{5C22544A-7EE6-4342-B048-85BDC9FD1C3A}</a:tableStyleId>
              </a:tblPr>
              <a:tblGrid>
                <a:gridCol w="4322889"/>
              </a:tblGrid>
              <a:tr h="191490">
                <a:tc>
                  <a:txBody>
                    <a:bodyPr/>
                    <a:lstStyle/>
                    <a:p>
                      <a:r>
                        <a:rPr lang="en-GB" sz="1400" b="1" dirty="0" err="1" smtClean="0"/>
                        <a:t>CampusMoodle</a:t>
                      </a:r>
                      <a:r>
                        <a:rPr lang="en-GB" sz="1400" b="1" dirty="0" smtClean="0"/>
                        <a:t> CM4103 (when it’s working!)</a:t>
                      </a:r>
                      <a:endParaRPr lang="en-GB" sz="1400" b="1" dirty="0"/>
                    </a:p>
                  </a:txBody>
                  <a:tcPr anchor="ctr"/>
                </a:tc>
              </a:tr>
              <a:tr h="192553">
                <a:tc>
                  <a:txBody>
                    <a:bodyPr/>
                    <a:lstStyle/>
                    <a:p>
                      <a:endParaRPr lang="en-GB" sz="1400" b="1" dirty="0"/>
                    </a:p>
                  </a:txBody>
                  <a:tcPr anchor="ctr"/>
                </a:tc>
              </a:tr>
              <a:tr h="192553">
                <a:tc>
                  <a:txBody>
                    <a:bodyPr/>
                    <a:lstStyle/>
                    <a:p>
                      <a:r>
                        <a:rPr lang="en-GB" sz="1400" b="1" dirty="0" smtClean="0"/>
                        <a:t>The Internet,</a:t>
                      </a:r>
                      <a:r>
                        <a:rPr lang="en-GB" sz="1400" b="1" baseline="0" dirty="0" smtClean="0"/>
                        <a:t> Google, Wikipedia, </a:t>
                      </a:r>
                      <a:r>
                        <a:rPr lang="en-GB" sz="1400" b="1" baseline="0" dirty="0" err="1" smtClean="0"/>
                        <a:t>etc</a:t>
                      </a:r>
                      <a:r>
                        <a:rPr lang="en-GB" sz="1400" b="1" baseline="0" dirty="0" smtClean="0"/>
                        <a:t>..etc..</a:t>
                      </a:r>
                      <a:endParaRPr lang="en-GB" sz="1400" b="1" dirty="0"/>
                    </a:p>
                  </a:txBody>
                  <a:tcPr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56398489"/>
              </p:ext>
            </p:extLst>
          </p:nvPr>
        </p:nvGraphicFramePr>
        <p:xfrm>
          <a:off x="177103" y="3479516"/>
          <a:ext cx="4322889" cy="914400"/>
        </p:xfrm>
        <a:graphic>
          <a:graphicData uri="http://schemas.openxmlformats.org/drawingml/2006/table">
            <a:tbl>
              <a:tblPr bandRow="1">
                <a:tableStyleId>{5C22544A-7EE6-4342-B048-85BDC9FD1C3A}</a:tableStyleId>
              </a:tblPr>
              <a:tblGrid>
                <a:gridCol w="4322889"/>
              </a:tblGrid>
              <a:tr h="191490">
                <a:tc>
                  <a:txBody>
                    <a:bodyPr/>
                    <a:lstStyle/>
                    <a:p>
                      <a:r>
                        <a:rPr lang="en-GB" sz="1400" b="1" dirty="0" err="1" smtClean="0"/>
                        <a:t>Vmware</a:t>
                      </a:r>
                      <a:r>
                        <a:rPr lang="en-GB" sz="1400" b="1" dirty="0" smtClean="0"/>
                        <a:t>, </a:t>
                      </a:r>
                      <a:r>
                        <a:rPr lang="en-GB" sz="1400" b="1" dirty="0" err="1" smtClean="0"/>
                        <a:t>VirtualBox</a:t>
                      </a:r>
                      <a:endParaRPr lang="en-GB" sz="1400" b="1" dirty="0"/>
                    </a:p>
                  </a:txBody>
                  <a:tcPr anchor="ctr"/>
                </a:tc>
              </a:tr>
              <a:tr h="192553">
                <a:tc>
                  <a:txBody>
                    <a:bodyPr/>
                    <a:lstStyle/>
                    <a:p>
                      <a:r>
                        <a:rPr lang="en-GB" sz="1400" b="1" dirty="0" smtClean="0"/>
                        <a:t>Windows 7/8/10, Ubuntu Linux, Kali</a:t>
                      </a:r>
                      <a:r>
                        <a:rPr lang="en-GB" sz="1400" b="1" baseline="0" dirty="0" smtClean="0"/>
                        <a:t> Linux</a:t>
                      </a:r>
                      <a:endParaRPr lang="en-GB" sz="1400" b="1" dirty="0"/>
                    </a:p>
                  </a:txBody>
                  <a:tcPr anchor="ctr"/>
                </a:tc>
              </a:tr>
              <a:tr h="192553">
                <a:tc>
                  <a:txBody>
                    <a:bodyPr/>
                    <a:lstStyle/>
                    <a:p>
                      <a:r>
                        <a:rPr lang="en-GB" sz="1400" b="1" dirty="0" err="1" smtClean="0"/>
                        <a:t>Metasploit</a:t>
                      </a:r>
                      <a:r>
                        <a:rPr lang="en-GB" sz="1400" b="1" dirty="0" smtClean="0"/>
                        <a:t>. Nessus.</a:t>
                      </a:r>
                      <a:endParaRPr lang="en-GB" sz="1400" b="1" dirty="0"/>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17139816"/>
              </p:ext>
            </p:extLst>
          </p:nvPr>
        </p:nvGraphicFramePr>
        <p:xfrm>
          <a:off x="4644008" y="1967325"/>
          <a:ext cx="4322889" cy="1737360"/>
        </p:xfrm>
        <a:graphic>
          <a:graphicData uri="http://schemas.openxmlformats.org/drawingml/2006/table">
            <a:tbl>
              <a:tblPr bandRow="1">
                <a:tableStyleId>{5C22544A-7EE6-4342-B048-85BDC9FD1C3A}</a:tableStyleId>
              </a:tblPr>
              <a:tblGrid>
                <a:gridCol w="4322889"/>
              </a:tblGrid>
              <a:tr h="191490">
                <a:tc>
                  <a:txBody>
                    <a:bodyPr/>
                    <a:lstStyle/>
                    <a:p>
                      <a:r>
                        <a:rPr lang="en-GB" sz="1400" b="1" dirty="0" smtClean="0"/>
                        <a:t>Assessment : Coursework </a:t>
                      </a:r>
                      <a:r>
                        <a:rPr lang="en-GB" sz="1400" b="1" dirty="0" smtClean="0"/>
                        <a:t>100%</a:t>
                      </a:r>
                      <a:endParaRPr lang="en-GB" sz="1400" b="1" dirty="0"/>
                    </a:p>
                  </a:txBody>
                  <a:tcPr anchor="ctr"/>
                </a:tc>
              </a:tr>
              <a:tr h="192553">
                <a:tc>
                  <a:txBody>
                    <a:bodyPr/>
                    <a:lstStyle/>
                    <a:p>
                      <a:pPr marL="171450" indent="-171450">
                        <a:buFont typeface="Arial" panose="020B0604020202020204" pitchFamily="34" charset="0"/>
                        <a:buChar char="•"/>
                      </a:pPr>
                      <a:r>
                        <a:rPr lang="en-GB" sz="1400" b="1" dirty="0" smtClean="0"/>
                        <a:t>Part 1 </a:t>
                      </a:r>
                      <a:r>
                        <a:rPr lang="en-GB" sz="1400" b="1" dirty="0" smtClean="0"/>
                        <a:t>(50</a:t>
                      </a:r>
                      <a:r>
                        <a:rPr lang="en-GB" sz="1400" b="1" dirty="0" smtClean="0"/>
                        <a:t>%) Assessed </a:t>
                      </a:r>
                      <a:r>
                        <a:rPr lang="en-GB" sz="1400" b="1" dirty="0" smtClean="0"/>
                        <a:t>Lab / Quiz</a:t>
                      </a:r>
                      <a:endParaRPr lang="en-GB" sz="1400" b="1" dirty="0"/>
                    </a:p>
                  </a:txBody>
                  <a:tcPr anchor="ctr"/>
                </a:tc>
              </a:tr>
              <a:tr h="192553">
                <a:tc>
                  <a:txBody>
                    <a:bodyPr/>
                    <a:lstStyle/>
                    <a:p>
                      <a:r>
                        <a:rPr lang="en-GB" sz="1400" b="1" dirty="0" smtClean="0"/>
                        <a:t>Time limited practical assessment in the lab.  Details only revealed on the day.</a:t>
                      </a:r>
                      <a:endParaRPr lang="en-GB" sz="1400" b="1" dirty="0"/>
                    </a:p>
                  </a:txBody>
                  <a:tcPr anchor="ctr"/>
                </a:tc>
              </a:tr>
              <a:tr h="232783">
                <a:tc>
                  <a:txBody>
                    <a:bodyPr/>
                    <a:lstStyle/>
                    <a:p>
                      <a:pPr marL="171450" indent="-171450">
                        <a:buFont typeface="Arial" panose="020B0604020202020204" pitchFamily="34" charset="0"/>
                        <a:buChar char="•"/>
                      </a:pPr>
                      <a:r>
                        <a:rPr lang="en-GB" sz="1400" b="1" dirty="0" smtClean="0"/>
                        <a:t>Part 2 </a:t>
                      </a:r>
                      <a:r>
                        <a:rPr lang="en-GB" sz="1400" b="1" dirty="0" smtClean="0"/>
                        <a:t>(50</a:t>
                      </a:r>
                      <a:r>
                        <a:rPr lang="en-GB" sz="1400" b="1" dirty="0" smtClean="0"/>
                        <a:t>%) Coursework</a:t>
                      </a:r>
                      <a:endParaRPr lang="en-GB" sz="1400" b="1" baseline="0" dirty="0" smtClean="0"/>
                    </a:p>
                  </a:txBody>
                  <a:tcPr anchor="ctr"/>
                </a:tc>
              </a:tr>
              <a:tr h="232783">
                <a:tc>
                  <a:txBody>
                    <a:bodyPr/>
                    <a:lstStyle/>
                    <a:p>
                      <a:pPr marL="0" indent="0">
                        <a:buFont typeface="Arial" panose="020B0604020202020204" pitchFamily="34" charset="0"/>
                        <a:buNone/>
                      </a:pPr>
                      <a:r>
                        <a:rPr lang="en-GB" sz="1400" b="1" baseline="0" dirty="0" smtClean="0"/>
                        <a:t>Traditional technical report.</a:t>
                      </a:r>
                      <a:endParaRPr lang="en-GB" sz="1400" b="1" baseline="0" dirty="0" smtClean="0"/>
                    </a:p>
                  </a:txBody>
                  <a:tcPr anchor="ctr"/>
                </a:tc>
              </a:tr>
            </a:tbl>
          </a:graphicData>
        </a:graphic>
      </p:graphicFrame>
    </p:spTree>
    <p:custDataLst>
      <p:tags r:id="rId1"/>
    </p:custDataLst>
    <p:extLst>
      <p:ext uri="{BB962C8B-B14F-4D97-AF65-F5344CB8AC3E}">
        <p14:creationId xmlns:p14="http://schemas.microsoft.com/office/powerpoint/2010/main" val="1387690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57" y="0"/>
            <a:ext cx="8229600" cy="699542"/>
          </a:xfrm>
        </p:spPr>
        <p:txBody>
          <a:bodyPr/>
          <a:lstStyle/>
          <a:p>
            <a:r>
              <a:rPr lang="en-US" dirty="0" smtClean="0">
                <a:solidFill>
                  <a:schemeClr val="bg1"/>
                </a:solidFill>
              </a:rPr>
              <a:t>Ethical Hacking (Ethics </a:t>
            </a:r>
            <a:r>
              <a:rPr lang="en-US" dirty="0" smtClean="0">
                <a:solidFill>
                  <a:schemeClr val="bg1"/>
                </a:solidFill>
              </a:rPr>
              <a:t>and Law)</a:t>
            </a:r>
            <a:endParaRPr lang="en-US" dirty="0">
              <a:solidFill>
                <a:schemeClr val="bg1"/>
              </a:solidFill>
            </a:endParaRPr>
          </a:p>
        </p:txBody>
      </p:sp>
      <p:sp>
        <p:nvSpPr>
          <p:cNvPr id="3" name="TextBox 2"/>
          <p:cNvSpPr txBox="1"/>
          <p:nvPr/>
        </p:nvSpPr>
        <p:spPr>
          <a:xfrm>
            <a:off x="363782" y="2211710"/>
            <a:ext cx="8355514" cy="2031325"/>
          </a:xfrm>
          <a:prstGeom prst="rect">
            <a:avLst/>
          </a:prstGeom>
          <a:noFill/>
        </p:spPr>
        <p:txBody>
          <a:bodyPr wrap="square" rtlCol="0">
            <a:spAutoFit/>
          </a:bodyPr>
          <a:lstStyle/>
          <a:p>
            <a:pPr marL="285750" indent="-285750">
              <a:buFont typeface="Arial" charset="0"/>
              <a:buChar char="•"/>
            </a:pPr>
            <a:r>
              <a:rPr lang="en-US" dirty="0" smtClean="0"/>
              <a:t>Unauthorized access to computer material</a:t>
            </a:r>
          </a:p>
          <a:p>
            <a:pPr marL="285750" indent="-285750">
              <a:buFont typeface="Arial" charset="0"/>
              <a:buChar char="•"/>
            </a:pPr>
            <a:r>
              <a:rPr lang="en-US" dirty="0" smtClean="0"/>
              <a:t>Unauthorized modification of computer material</a:t>
            </a:r>
          </a:p>
          <a:p>
            <a:pPr marL="285750" indent="-285750">
              <a:buFont typeface="Arial" charset="0"/>
              <a:buChar char="•"/>
            </a:pPr>
            <a:r>
              <a:rPr lang="en-US" dirty="0" smtClean="0"/>
              <a:t>Unauthorized access with intent to commit or facilitate commission of further offences.</a:t>
            </a:r>
          </a:p>
          <a:p>
            <a:endParaRPr lang="en-US" dirty="0"/>
          </a:p>
          <a:p>
            <a:r>
              <a:rPr lang="en-US" dirty="0" smtClean="0"/>
              <a:t>6 month prison sentence, £5000 fine.  And worse for repeat offense.</a:t>
            </a:r>
          </a:p>
          <a:p>
            <a:r>
              <a:rPr lang="en-US" dirty="0" smtClean="0"/>
              <a:t>Applies to UK citizens, locally and attacking local material from abroad.</a:t>
            </a:r>
          </a:p>
        </p:txBody>
      </p:sp>
      <p:pic>
        <p:nvPicPr>
          <p:cNvPr id="4" name="Picture 3"/>
          <p:cNvPicPr>
            <a:picLocks noChangeAspect="1"/>
          </p:cNvPicPr>
          <p:nvPr/>
        </p:nvPicPr>
        <p:blipFill>
          <a:blip r:embed="rId3"/>
          <a:stretch>
            <a:fillRect/>
          </a:stretch>
        </p:blipFill>
        <p:spPr>
          <a:xfrm>
            <a:off x="5220072" y="814275"/>
            <a:ext cx="3251200" cy="1282700"/>
          </a:xfrm>
          <a:prstGeom prst="rect">
            <a:avLst/>
          </a:prstGeom>
        </p:spPr>
      </p:pic>
      <p:sp>
        <p:nvSpPr>
          <p:cNvPr id="5" name="Rectangle 4"/>
          <p:cNvSpPr/>
          <p:nvPr/>
        </p:nvSpPr>
        <p:spPr>
          <a:xfrm>
            <a:off x="363782" y="855461"/>
            <a:ext cx="4572000" cy="1200329"/>
          </a:xfrm>
          <a:prstGeom prst="rect">
            <a:avLst/>
          </a:prstGeom>
        </p:spPr>
        <p:txBody>
          <a:bodyPr>
            <a:spAutoFit/>
          </a:bodyPr>
          <a:lstStyle/>
          <a:p>
            <a:r>
              <a:rPr lang="en-US" dirty="0"/>
              <a:t>Computer Misuse Act 1990</a:t>
            </a:r>
          </a:p>
          <a:p>
            <a:r>
              <a:rPr lang="en-US" dirty="0"/>
              <a:t>Provision for securing computer material against unauthorized access or modification (and related purposes)</a:t>
            </a:r>
          </a:p>
        </p:txBody>
      </p:sp>
    </p:spTree>
    <p:custDataLst>
      <p:tags r:id="rId1"/>
    </p:custDataLst>
    <p:extLst>
      <p:ext uri="{BB962C8B-B14F-4D97-AF65-F5344CB8AC3E}">
        <p14:creationId xmlns:p14="http://schemas.microsoft.com/office/powerpoint/2010/main" val="630493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57" y="0"/>
            <a:ext cx="8229600" cy="699542"/>
          </a:xfrm>
        </p:spPr>
        <p:txBody>
          <a:bodyPr/>
          <a:lstStyle/>
          <a:p>
            <a:r>
              <a:rPr lang="en-US" dirty="0" smtClean="0">
                <a:solidFill>
                  <a:schemeClr val="bg1"/>
                </a:solidFill>
              </a:rPr>
              <a:t>Getting Caught</a:t>
            </a:r>
            <a:endParaRPr lang="en-US"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512842013"/>
              </p:ext>
            </p:extLst>
          </p:nvPr>
        </p:nvGraphicFramePr>
        <p:xfrm>
          <a:off x="177103" y="771550"/>
          <a:ext cx="8787385" cy="3543300"/>
        </p:xfrm>
        <a:graphic>
          <a:graphicData uri="http://schemas.openxmlformats.org/drawingml/2006/table">
            <a:tbl>
              <a:tblPr bandRow="1">
                <a:tableStyleId>{5C22544A-7EE6-4342-B048-85BDC9FD1C3A}</a:tableStyleId>
              </a:tblPr>
              <a:tblGrid>
                <a:gridCol w="880943"/>
                <a:gridCol w="1171324"/>
                <a:gridCol w="6735118"/>
              </a:tblGrid>
              <a:tr h="191490">
                <a:tc>
                  <a:txBody>
                    <a:bodyPr/>
                    <a:lstStyle/>
                    <a:p>
                      <a:r>
                        <a:rPr lang="en-GB" sz="1200" b="1" u="none" dirty="0" smtClean="0"/>
                        <a:t>July</a:t>
                      </a:r>
                      <a:r>
                        <a:rPr lang="en-GB" sz="1200" b="1" u="none" baseline="0" dirty="0" smtClean="0"/>
                        <a:t> 2006</a:t>
                      </a:r>
                      <a:endParaRPr lang="en-GB" sz="1200" b="1" u="none" dirty="0"/>
                    </a:p>
                  </a:txBody>
                  <a:tcPr anchor="ctr"/>
                </a:tc>
                <a:tc>
                  <a:txBody>
                    <a:bodyPr/>
                    <a:lstStyle/>
                    <a:p>
                      <a:r>
                        <a:rPr lang="en-GB" sz="1200" b="1" u="none" dirty="0" smtClean="0"/>
                        <a:t>Carl</a:t>
                      </a:r>
                      <a:r>
                        <a:rPr lang="en-GB" sz="1200" b="1" u="none" baseline="0" dirty="0" smtClean="0"/>
                        <a:t> </a:t>
                      </a:r>
                      <a:r>
                        <a:rPr lang="en-GB" sz="1200" b="1" u="none" baseline="0" dirty="0" err="1" smtClean="0"/>
                        <a:t>Leeming</a:t>
                      </a:r>
                      <a:endParaRPr lang="en-GB" sz="1200" b="1" u="none" dirty="0"/>
                    </a:p>
                  </a:txBody>
                  <a:tcPr anchor="ctr"/>
                </a:tc>
                <a:tc>
                  <a:txBody>
                    <a:bodyPr/>
                    <a:lstStyle/>
                    <a:p>
                      <a:r>
                        <a:rPr lang="en-US" sz="1350" b="0" i="0" kern="1200" dirty="0" smtClean="0">
                          <a:solidFill>
                            <a:schemeClr val="dk1"/>
                          </a:solidFill>
                          <a:effectLst/>
                          <a:latin typeface="+mn-lt"/>
                          <a:ea typeface="+mn-ea"/>
                          <a:cs typeface="+mn-cs"/>
                        </a:rPr>
                        <a:t>UKs youngest convicted hacker, charged at age 12 for computer misuse and deception. Several years later, convicted for hacking into several </a:t>
                      </a:r>
                      <a:r>
                        <a:rPr lang="en-US" sz="1350" b="0" i="0" kern="1200" dirty="0" err="1" smtClean="0">
                          <a:solidFill>
                            <a:schemeClr val="dk1"/>
                          </a:solidFill>
                          <a:effectLst/>
                          <a:latin typeface="+mn-lt"/>
                          <a:ea typeface="+mn-ea"/>
                          <a:cs typeface="+mn-cs"/>
                        </a:rPr>
                        <a:t>organisations</a:t>
                      </a:r>
                      <a:r>
                        <a:rPr lang="en-US" sz="1350" b="0" i="0" kern="1200" dirty="0" smtClean="0">
                          <a:solidFill>
                            <a:schemeClr val="dk1"/>
                          </a:solidFill>
                          <a:effectLst/>
                          <a:latin typeface="+mn-lt"/>
                          <a:ea typeface="+mn-ea"/>
                          <a:cs typeface="+mn-cs"/>
                        </a:rPr>
                        <a:t> and committing fraud to the sum of £750k. 15 month jail sentence, served 5 months + home curfew, license and probation.</a:t>
                      </a:r>
                      <a:endParaRPr lang="en-GB" sz="1200" b="1" u="sng" dirty="0"/>
                    </a:p>
                  </a:txBody>
                  <a:tcPr anchor="ctr"/>
                </a:tc>
              </a:tr>
              <a:tr h="192553">
                <a:tc>
                  <a:txBody>
                    <a:bodyPr/>
                    <a:lstStyle/>
                    <a:p>
                      <a:r>
                        <a:rPr lang="en-US" sz="1200" b="1" baseline="0" dirty="0" smtClean="0"/>
                        <a:t>Jan 2003</a:t>
                      </a:r>
                    </a:p>
                  </a:txBody>
                  <a:tcPr anchor="ctr"/>
                </a:tc>
                <a:tc>
                  <a:txBody>
                    <a:bodyPr/>
                    <a:lstStyle/>
                    <a:p>
                      <a:r>
                        <a:rPr lang="en-US" sz="1200" b="1" baseline="0" dirty="0" smtClean="0"/>
                        <a:t>Simon </a:t>
                      </a:r>
                      <a:r>
                        <a:rPr lang="en-US" sz="1200" b="1" baseline="0" dirty="0" err="1" smtClean="0"/>
                        <a:t>Vallor</a:t>
                      </a:r>
                      <a:endParaRPr lang="en-US" sz="1200" b="1" baseline="0" dirty="0" smtClean="0"/>
                    </a:p>
                  </a:txBody>
                  <a:tcPr anchor="ctr"/>
                </a:tc>
                <a:tc>
                  <a:txBody>
                    <a:bodyPr/>
                    <a:lstStyle/>
                    <a:p>
                      <a:r>
                        <a:rPr lang="en-US" sz="1350" b="0" i="0" kern="1200" dirty="0" smtClean="0">
                          <a:solidFill>
                            <a:schemeClr val="dk1"/>
                          </a:solidFill>
                          <a:effectLst/>
                          <a:latin typeface="+mn-lt"/>
                          <a:ea typeface="+mn-ea"/>
                          <a:cs typeface="+mn-cs"/>
                        </a:rPr>
                        <a:t>Writing and distributing three </a:t>
                      </a:r>
                      <a:r>
                        <a:rPr lang="en-US" sz="1350" b="0" i="0" u="none" strike="noStrike" kern="1200" dirty="0" smtClean="0">
                          <a:solidFill>
                            <a:schemeClr val="dk1"/>
                          </a:solidFill>
                          <a:effectLst/>
                          <a:latin typeface="+mn-lt"/>
                          <a:ea typeface="+mn-ea"/>
                          <a:cs typeface="+mn-cs"/>
                        </a:rPr>
                        <a:t>computer viruses. </a:t>
                      </a:r>
                      <a:r>
                        <a:rPr lang="en-US" sz="1350" b="0" i="0" kern="1200" dirty="0" smtClean="0">
                          <a:solidFill>
                            <a:schemeClr val="dk1"/>
                          </a:solidFill>
                          <a:effectLst/>
                          <a:latin typeface="+mn-lt"/>
                          <a:ea typeface="+mn-ea"/>
                          <a:cs typeface="+mn-cs"/>
                        </a:rPr>
                        <a:t>Two-year jail sentence.</a:t>
                      </a:r>
                      <a:endParaRPr lang="en-US" sz="1200" b="1" baseline="0" dirty="0" smtClean="0"/>
                    </a:p>
                  </a:txBody>
                  <a:tcPr anchor="ctr"/>
                </a:tc>
              </a:tr>
              <a:tr h="192553">
                <a:tc>
                  <a:txBody>
                    <a:bodyPr/>
                    <a:lstStyle/>
                    <a:p>
                      <a:r>
                        <a:rPr lang="en-GB" sz="1200" b="1" dirty="0" smtClean="0"/>
                        <a:t>May 2013</a:t>
                      </a:r>
                      <a:endParaRPr lang="en-GB" sz="1200" b="1" dirty="0"/>
                    </a:p>
                  </a:txBody>
                  <a:tcPr anchor="ctr"/>
                </a:tc>
                <a:tc>
                  <a:txBody>
                    <a:bodyPr/>
                    <a:lstStyle/>
                    <a:p>
                      <a:r>
                        <a:rPr lang="en-GB" sz="1200" b="1" dirty="0" err="1" smtClean="0"/>
                        <a:t>Lewys</a:t>
                      </a:r>
                      <a:r>
                        <a:rPr lang="en-GB" sz="1200" b="1" baseline="0" dirty="0" smtClean="0"/>
                        <a:t> Martin</a:t>
                      </a:r>
                      <a:endParaRPr lang="en-GB" sz="1200" b="1" dirty="0"/>
                    </a:p>
                  </a:txBody>
                  <a:tcPr anchor="ctr"/>
                </a:tc>
                <a:tc>
                  <a:txBody>
                    <a:bodyPr/>
                    <a:lstStyle/>
                    <a:p>
                      <a:r>
                        <a:rPr lang="en-US" sz="1350" b="0" i="0" kern="1200" dirty="0" smtClean="0">
                          <a:solidFill>
                            <a:schemeClr val="dk1"/>
                          </a:solidFill>
                          <a:effectLst/>
                          <a:latin typeface="+mn-lt"/>
                          <a:ea typeface="+mn-ea"/>
                          <a:cs typeface="+mn-cs"/>
                        </a:rPr>
                        <a:t>Hacking attempt on the websites of Kent Police, Cambridge University and Oxford University. Former member of </a:t>
                      </a:r>
                      <a:r>
                        <a:rPr lang="en-US" sz="1350" b="0" i="0" u="none" strike="noStrike" kern="1200" dirty="0" err="1" smtClean="0">
                          <a:solidFill>
                            <a:schemeClr val="dk1"/>
                          </a:solidFill>
                          <a:effectLst/>
                          <a:latin typeface="+mn-lt"/>
                          <a:ea typeface="+mn-ea"/>
                          <a:cs typeface="+mn-cs"/>
                        </a:rPr>
                        <a:t>NullCrew</a:t>
                      </a:r>
                      <a:r>
                        <a:rPr lang="en-US" sz="1350" b="0" i="0" kern="1200" dirty="0" smtClean="0">
                          <a:solidFill>
                            <a:schemeClr val="dk1"/>
                          </a:solidFill>
                          <a:effectLst/>
                          <a:latin typeface="+mn-lt"/>
                          <a:ea typeface="+mn-ea"/>
                          <a:cs typeface="+mn-cs"/>
                        </a:rPr>
                        <a:t> and said to have penetrated the servers of Department of Defense (DoD), Pentagon, NASA, NSA, other UK government websites. Two years imprisonment.</a:t>
                      </a:r>
                      <a:endParaRPr lang="en-GB" sz="1200" b="1" dirty="0"/>
                    </a:p>
                  </a:txBody>
                  <a:tcPr anchor="ctr"/>
                </a:tc>
              </a:tr>
              <a:tr h="192553">
                <a:tc>
                  <a:txBody>
                    <a:bodyPr/>
                    <a:lstStyle/>
                    <a:p>
                      <a:r>
                        <a:rPr lang="en-GB" sz="1200" b="1" dirty="0" smtClean="0"/>
                        <a:t>April 2012</a:t>
                      </a:r>
                      <a:endParaRPr lang="en-GB" sz="1200" b="1" dirty="0"/>
                    </a:p>
                  </a:txBody>
                  <a:tcPr anchor="ctr"/>
                </a:tc>
                <a:tc>
                  <a:txBody>
                    <a:bodyPr/>
                    <a:lstStyle/>
                    <a:p>
                      <a:r>
                        <a:rPr lang="en-GB" sz="1200" b="1" dirty="0" smtClean="0"/>
                        <a:t>James Jeffery</a:t>
                      </a:r>
                      <a:endParaRPr lang="en-GB" sz="1200" b="1" dirty="0"/>
                    </a:p>
                  </a:txBody>
                  <a:tcPr anchor="ctr"/>
                </a:tc>
                <a:tc>
                  <a:txBody>
                    <a:bodyPr/>
                    <a:lstStyle/>
                    <a:p>
                      <a:r>
                        <a:rPr lang="en-US" sz="1350" b="0" i="0" kern="1200" dirty="0" smtClean="0">
                          <a:solidFill>
                            <a:schemeClr val="dk1"/>
                          </a:solidFill>
                          <a:effectLst/>
                          <a:latin typeface="+mn-lt"/>
                          <a:ea typeface="+mn-ea"/>
                          <a:cs typeface="+mn-cs"/>
                        </a:rPr>
                        <a:t>Hacked into the British Pregnancy Advisory Service, stole patient information and defaced the webpage. pleaded guilty to 2 counts of computer misuse. 32 months imprisonment.</a:t>
                      </a:r>
                      <a:endParaRPr lang="en-GB" sz="1200" b="1" dirty="0"/>
                    </a:p>
                  </a:txBody>
                  <a:tcPr anchor="ctr"/>
                </a:tc>
              </a:tr>
              <a:tr h="192553">
                <a:tc>
                  <a:txBody>
                    <a:bodyPr/>
                    <a:lstStyle/>
                    <a:p>
                      <a:r>
                        <a:rPr lang="en-GB" sz="1200" b="1" dirty="0" smtClean="0"/>
                        <a:t>July 2001</a:t>
                      </a:r>
                      <a:endParaRPr lang="en-GB" sz="1200" b="1" dirty="0"/>
                    </a:p>
                  </a:txBody>
                  <a:tcPr anchor="ctr"/>
                </a:tc>
                <a:tc>
                  <a:txBody>
                    <a:bodyPr/>
                    <a:lstStyle/>
                    <a:p>
                      <a:r>
                        <a:rPr lang="en-GB" sz="1200" b="1" dirty="0" smtClean="0"/>
                        <a:t>Raphael </a:t>
                      </a:r>
                      <a:r>
                        <a:rPr lang="en-GB" sz="1200" b="1" dirty="0" err="1" smtClean="0"/>
                        <a:t>Gray</a:t>
                      </a:r>
                      <a:endParaRPr lang="en-GB" sz="1200" b="1" dirty="0"/>
                    </a:p>
                  </a:txBody>
                  <a:tcPr anchor="ctr"/>
                </a:tc>
                <a:tc>
                  <a:txBody>
                    <a:bodyPr/>
                    <a:lstStyle/>
                    <a:p>
                      <a:r>
                        <a:rPr lang="en-US" sz="1350" b="0" i="0" kern="1200" dirty="0" smtClean="0">
                          <a:solidFill>
                            <a:schemeClr val="dk1"/>
                          </a:solidFill>
                          <a:effectLst/>
                          <a:latin typeface="+mn-lt"/>
                          <a:ea typeface="+mn-ea"/>
                          <a:cs typeface="+mn-cs"/>
                        </a:rPr>
                        <a:t>Pled guilty to theft and hacking offenses which fall under the Computer Misuse Act and six charges of intentionally accessing sites containing credit card details and using this information for financial gain. Three years of psychiatric treatment after evidence emerged that he was suffering from a mental condition.</a:t>
                      </a:r>
                      <a:endParaRPr lang="en-GB" sz="1200" b="1" dirty="0"/>
                    </a:p>
                  </a:txBody>
                  <a:tcPr anchor="ctr"/>
                </a:tc>
              </a:tr>
            </a:tbl>
          </a:graphicData>
        </a:graphic>
      </p:graphicFrame>
    </p:spTree>
    <p:custDataLst>
      <p:tags r:id="rId1"/>
    </p:custDataLst>
    <p:extLst>
      <p:ext uri="{BB962C8B-B14F-4D97-AF65-F5344CB8AC3E}">
        <p14:creationId xmlns:p14="http://schemas.microsoft.com/office/powerpoint/2010/main" val="957620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57" y="0"/>
            <a:ext cx="8229600" cy="699542"/>
          </a:xfrm>
        </p:spPr>
        <p:txBody>
          <a:bodyPr/>
          <a:lstStyle/>
          <a:p>
            <a:r>
              <a:rPr lang="en-US" dirty="0" smtClean="0">
                <a:solidFill>
                  <a:schemeClr val="bg1"/>
                </a:solidFill>
              </a:rPr>
              <a:t>Ethical Hacking Professional Issues</a:t>
            </a:r>
            <a:endParaRPr lang="en-US" dirty="0">
              <a:solidFill>
                <a:schemeClr val="bg1"/>
              </a:solidFill>
            </a:endParaRPr>
          </a:p>
        </p:txBody>
      </p:sp>
      <p:sp>
        <p:nvSpPr>
          <p:cNvPr id="3" name="TextBox 2"/>
          <p:cNvSpPr txBox="1"/>
          <p:nvPr/>
        </p:nvSpPr>
        <p:spPr>
          <a:xfrm>
            <a:off x="179512" y="771550"/>
            <a:ext cx="8712968" cy="3693319"/>
          </a:xfrm>
          <a:prstGeom prst="rect">
            <a:avLst/>
          </a:prstGeom>
          <a:noFill/>
        </p:spPr>
        <p:txBody>
          <a:bodyPr wrap="square" rtlCol="0">
            <a:spAutoFit/>
          </a:bodyPr>
          <a:lstStyle/>
          <a:p>
            <a:r>
              <a:rPr lang="en-US" dirty="0" smtClean="0"/>
              <a:t>Computer Misuse Act Amendments (Police and Justice Act 2006)</a:t>
            </a:r>
          </a:p>
          <a:p>
            <a:endParaRPr lang="en-US" dirty="0"/>
          </a:p>
          <a:p>
            <a:pPr marL="285750" indent="-285750">
              <a:buFont typeface="Arial" charset="0"/>
              <a:buChar char="•"/>
            </a:pPr>
            <a:r>
              <a:rPr lang="en-US" dirty="0" smtClean="0"/>
              <a:t>Unauthorized </a:t>
            </a:r>
            <a:r>
              <a:rPr lang="en-US" dirty="0"/>
              <a:t>acts with intent to impair operation of computer, etc. punishable by up to 10 years in prison or a fine or both</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Making</a:t>
            </a:r>
            <a:r>
              <a:rPr lang="en-US" b="1" dirty="0"/>
              <a:t>, supplying or obtaining articles for </a:t>
            </a:r>
            <a:r>
              <a:rPr lang="en-US" b="1" dirty="0" smtClean="0"/>
              <a:t>use</a:t>
            </a:r>
            <a:r>
              <a:rPr lang="is-IS" b="1" dirty="0" smtClean="0"/>
              <a:t>…</a:t>
            </a:r>
          </a:p>
          <a:p>
            <a:pPr marL="285750" indent="-285750">
              <a:buFont typeface="Arial" charset="0"/>
              <a:buChar char="•"/>
            </a:pPr>
            <a:r>
              <a:rPr lang="en-US" b="1" dirty="0" smtClean="0"/>
              <a:t>punishable </a:t>
            </a:r>
            <a:r>
              <a:rPr lang="en-US" b="1" dirty="0"/>
              <a:t>by up to </a:t>
            </a:r>
            <a:r>
              <a:rPr lang="en-US" b="1" dirty="0" smtClean="0"/>
              <a:t>2yrs </a:t>
            </a:r>
            <a:r>
              <a:rPr lang="en-US" b="1" dirty="0"/>
              <a:t>in </a:t>
            </a:r>
            <a:r>
              <a:rPr lang="en-US" b="1" dirty="0" smtClean="0"/>
              <a:t>prison, </a:t>
            </a:r>
            <a:r>
              <a:rPr lang="en-US" b="1" dirty="0"/>
              <a:t>fine or both</a:t>
            </a:r>
            <a:r>
              <a:rPr lang="en-US" b="1" dirty="0" smtClean="0"/>
              <a:t>.</a:t>
            </a:r>
          </a:p>
          <a:p>
            <a:endParaRPr lang="en-US" dirty="0"/>
          </a:p>
          <a:p>
            <a:r>
              <a:rPr lang="en-US" dirty="0"/>
              <a:t>Computer Misuse Act Amendments </a:t>
            </a:r>
            <a:r>
              <a:rPr lang="en-US" dirty="0" smtClean="0"/>
              <a:t>(Serious Crime Act 2015)</a:t>
            </a:r>
          </a:p>
          <a:p>
            <a:endParaRPr lang="en-US" dirty="0"/>
          </a:p>
          <a:p>
            <a:pPr marL="285750" indent="-285750">
              <a:buFont typeface="Arial" charset="0"/>
              <a:buChar char="•"/>
            </a:pPr>
            <a:r>
              <a:rPr lang="en-US" dirty="0" smtClean="0"/>
              <a:t>Unauthorized </a:t>
            </a:r>
            <a:r>
              <a:rPr lang="en-US" dirty="0"/>
              <a:t>acts causing, or creating risk of, serious damage - punishable by up to 14 years in prison or a fine or both, possible life imprisonment where human welfare or national security were endangered</a:t>
            </a:r>
            <a:r>
              <a:rPr lang="en-US" dirty="0" smtClean="0"/>
              <a:t>.</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27000" contrast="-27000"/>
                    </a14:imgEffect>
                  </a14:imgLayer>
                </a14:imgProps>
              </a:ext>
            </a:extLst>
          </a:blip>
          <a:stretch>
            <a:fillRect/>
          </a:stretch>
        </p:blipFill>
        <p:spPr>
          <a:xfrm>
            <a:off x="6156176" y="1779662"/>
            <a:ext cx="2394221" cy="1584176"/>
          </a:xfrm>
          <a:prstGeom prst="rect">
            <a:avLst/>
          </a:prstGeom>
        </p:spPr>
      </p:pic>
    </p:spTree>
    <p:custDataLst>
      <p:tags r:id="rId1"/>
    </p:custDataLst>
    <p:extLst>
      <p:ext uri="{BB962C8B-B14F-4D97-AF65-F5344CB8AC3E}">
        <p14:creationId xmlns:p14="http://schemas.microsoft.com/office/powerpoint/2010/main" val="148383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57" y="0"/>
            <a:ext cx="8229600" cy="699542"/>
          </a:xfrm>
        </p:spPr>
        <p:txBody>
          <a:bodyPr/>
          <a:lstStyle/>
          <a:p>
            <a:r>
              <a:rPr lang="en-US" dirty="0" smtClean="0">
                <a:solidFill>
                  <a:schemeClr val="bg1"/>
                </a:solidFill>
              </a:rPr>
              <a:t>RGU Policies (In Summary)</a:t>
            </a:r>
            <a:endParaRPr lang="en-US" dirty="0">
              <a:solidFill>
                <a:schemeClr val="bg1"/>
              </a:solidFill>
            </a:endParaRPr>
          </a:p>
        </p:txBody>
      </p:sp>
      <p:sp>
        <p:nvSpPr>
          <p:cNvPr id="3" name="TextBox 2"/>
          <p:cNvSpPr txBox="1"/>
          <p:nvPr/>
        </p:nvSpPr>
        <p:spPr>
          <a:xfrm>
            <a:off x="107504" y="771550"/>
            <a:ext cx="8928992" cy="3693319"/>
          </a:xfrm>
          <a:prstGeom prst="rect">
            <a:avLst/>
          </a:prstGeom>
          <a:noFill/>
        </p:spPr>
        <p:txBody>
          <a:bodyPr wrap="square" rtlCol="0">
            <a:spAutoFit/>
          </a:bodyPr>
          <a:lstStyle/>
          <a:p>
            <a:pPr marL="285750" indent="-285750">
              <a:buFont typeface="Arial" charset="0"/>
              <a:buChar char="•"/>
            </a:pPr>
            <a:r>
              <a:rPr lang="en-US" b="1" dirty="0" smtClean="0"/>
              <a:t>Governance</a:t>
            </a:r>
            <a:r>
              <a:rPr lang="en-US" dirty="0" smtClean="0"/>
              <a:t>: Abide </a:t>
            </a:r>
            <a:r>
              <a:rPr lang="en-US" dirty="0"/>
              <a:t>by the law, and by RGU’s regulations and </a:t>
            </a:r>
            <a:r>
              <a:rPr lang="en-US" dirty="0" smtClean="0"/>
              <a:t>policies.</a:t>
            </a:r>
          </a:p>
          <a:p>
            <a:pPr marL="285750" indent="-285750">
              <a:buFont typeface="Arial" charset="0"/>
              <a:buChar char="•"/>
            </a:pPr>
            <a:endParaRPr lang="en-US" dirty="0"/>
          </a:p>
          <a:p>
            <a:pPr marL="285750" indent="-285750">
              <a:buFont typeface="Arial" charset="0"/>
              <a:buChar char="•"/>
            </a:pPr>
            <a:r>
              <a:rPr lang="en-US" b="1" dirty="0" smtClean="0"/>
              <a:t>Identity</a:t>
            </a:r>
            <a:r>
              <a:rPr lang="en-US" dirty="0" smtClean="0"/>
              <a:t>: Safeguard </a:t>
            </a:r>
            <a:r>
              <a:rPr lang="en-US" dirty="0"/>
              <a:t>your IT credentials by using your own identity (username and password) and by ensuring yours is not used by others. Only ever use your own </a:t>
            </a:r>
            <a:r>
              <a:rPr lang="en-US" dirty="0" smtClean="0"/>
              <a:t>identity.</a:t>
            </a:r>
          </a:p>
          <a:p>
            <a:pPr marL="285750" indent="-285750">
              <a:buFont typeface="Arial" charset="0"/>
              <a:buChar char="•"/>
            </a:pPr>
            <a:endParaRPr lang="en-US" dirty="0" smtClean="0"/>
          </a:p>
          <a:p>
            <a:pPr marL="285750" indent="-285750">
              <a:buFont typeface="Arial" charset="0"/>
              <a:buChar char="•"/>
            </a:pPr>
            <a:r>
              <a:rPr lang="en-US" b="1" dirty="0" smtClean="0"/>
              <a:t>Infrastructure</a:t>
            </a:r>
            <a:r>
              <a:rPr lang="en-US" dirty="0" smtClean="0"/>
              <a:t>: Keep </a:t>
            </a:r>
            <a:r>
              <a:rPr lang="en-US" dirty="0"/>
              <a:t>the institution’s IT facilities safe for yourself and others by not introducing malware, interfering with hardware or loading </a:t>
            </a:r>
            <a:r>
              <a:rPr lang="en-US" dirty="0" smtClean="0"/>
              <a:t>unauthorized </a:t>
            </a:r>
            <a:r>
              <a:rPr lang="en-US" dirty="0"/>
              <a:t>software</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Information</a:t>
            </a:r>
            <a:r>
              <a:rPr lang="en-US" dirty="0" smtClean="0"/>
              <a:t>: Safeguard </a:t>
            </a:r>
            <a:r>
              <a:rPr lang="en-US" dirty="0"/>
              <a:t>personal data, respect other people’s information and don’t abuse copyright material</a:t>
            </a:r>
            <a:r>
              <a:rPr lang="en-US" dirty="0" smtClean="0"/>
              <a:t>.</a:t>
            </a:r>
          </a:p>
          <a:p>
            <a:pPr marL="285750" indent="-285750">
              <a:buFont typeface="Arial" charset="0"/>
              <a:buChar char="•"/>
            </a:pPr>
            <a:endParaRPr lang="en-US" dirty="0" smtClean="0"/>
          </a:p>
          <a:p>
            <a:pPr marL="285750" indent="-285750">
              <a:buFont typeface="Arial" charset="0"/>
              <a:buChar char="•"/>
            </a:pPr>
            <a:r>
              <a:rPr lang="en-US" b="1" dirty="0" smtClean="0"/>
              <a:t>Behavior</a:t>
            </a:r>
            <a:r>
              <a:rPr lang="en-US" dirty="0" smtClean="0"/>
              <a:t>: The </a:t>
            </a:r>
            <a:r>
              <a:rPr lang="en-US" dirty="0"/>
              <a:t>way you behave when using IT should be no different to how you would behave under other circumstances</a:t>
            </a:r>
            <a:r>
              <a:rPr lang="en-US" dirty="0" smtClean="0"/>
              <a:t>.</a:t>
            </a:r>
            <a:endParaRPr lang="en-US" dirty="0"/>
          </a:p>
        </p:txBody>
      </p:sp>
    </p:spTree>
    <p:custDataLst>
      <p:tags r:id="rId1"/>
    </p:custDataLst>
    <p:extLst>
      <p:ext uri="{BB962C8B-B14F-4D97-AF65-F5344CB8AC3E}">
        <p14:creationId xmlns:p14="http://schemas.microsoft.com/office/powerpoint/2010/main" val="1113787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57" y="0"/>
            <a:ext cx="8229600" cy="699542"/>
          </a:xfrm>
        </p:spPr>
        <p:txBody>
          <a:bodyPr/>
          <a:lstStyle/>
          <a:p>
            <a:r>
              <a:rPr lang="en-US" dirty="0" smtClean="0">
                <a:solidFill>
                  <a:schemeClr val="bg1"/>
                </a:solidFill>
              </a:rPr>
              <a:t>Ethical Hacking, </a:t>
            </a:r>
            <a:r>
              <a:rPr lang="en-US" dirty="0" smtClean="0">
                <a:solidFill>
                  <a:schemeClr val="bg1"/>
                </a:solidFill>
              </a:rPr>
              <a:t>What is it?</a:t>
            </a:r>
            <a:endParaRPr lang="en-US" dirty="0">
              <a:solidFill>
                <a:schemeClr val="bg1"/>
              </a:solidFill>
            </a:endParaRPr>
          </a:p>
        </p:txBody>
      </p:sp>
      <p:sp>
        <p:nvSpPr>
          <p:cNvPr id="3" name="TextBox 2"/>
          <p:cNvSpPr txBox="1"/>
          <p:nvPr/>
        </p:nvSpPr>
        <p:spPr>
          <a:xfrm>
            <a:off x="203516" y="987574"/>
            <a:ext cx="4536503" cy="2862322"/>
          </a:xfrm>
          <a:prstGeom prst="rect">
            <a:avLst/>
          </a:prstGeom>
          <a:noFill/>
        </p:spPr>
        <p:txBody>
          <a:bodyPr wrap="square" rtlCol="0">
            <a:spAutoFit/>
          </a:bodyPr>
          <a:lstStyle/>
          <a:p>
            <a:pPr marL="285750" indent="-285750">
              <a:buFont typeface="Arial" charset="0"/>
              <a:buChar char="•"/>
            </a:pPr>
            <a:r>
              <a:rPr lang="en-US" dirty="0" smtClean="0"/>
              <a:t>Allows the host organization (it’s always about a business/entity) to:</a:t>
            </a:r>
          </a:p>
          <a:p>
            <a:pPr marL="742950" lvl="1" indent="-285750">
              <a:buFont typeface="Arial" charset="0"/>
              <a:buChar char="•"/>
            </a:pPr>
            <a:r>
              <a:rPr lang="en-US" dirty="0" smtClean="0"/>
              <a:t>Identify the threats to information</a:t>
            </a:r>
          </a:p>
          <a:p>
            <a:pPr marL="742950" lvl="1" indent="-285750">
              <a:buFont typeface="Arial" charset="0"/>
              <a:buChar char="•"/>
            </a:pPr>
            <a:r>
              <a:rPr lang="en-US" dirty="0" smtClean="0"/>
              <a:t>Reduce (?) ‘Enhance’ the Return on Security Investment</a:t>
            </a:r>
          </a:p>
          <a:p>
            <a:pPr marL="742950" lvl="1" indent="-285750">
              <a:buFont typeface="Arial" charset="0"/>
              <a:buChar char="•"/>
            </a:pPr>
            <a:r>
              <a:rPr lang="en-US" dirty="0" smtClean="0"/>
              <a:t>Assess the organizations security</a:t>
            </a:r>
          </a:p>
          <a:p>
            <a:pPr marL="742950" lvl="1" indent="-285750">
              <a:buFont typeface="Arial" charset="0"/>
              <a:buChar char="•"/>
            </a:pPr>
            <a:r>
              <a:rPr lang="en-US" dirty="0" smtClean="0"/>
              <a:t>Industry Certifications (ISO, HIPPA)</a:t>
            </a:r>
          </a:p>
          <a:p>
            <a:pPr marL="742950" lvl="1" indent="-285750">
              <a:buFont typeface="Arial" charset="0"/>
              <a:buChar char="•"/>
            </a:pPr>
            <a:r>
              <a:rPr lang="en-US" dirty="0" smtClean="0"/>
              <a:t>Validation of Security Process &amp; Controls</a:t>
            </a:r>
          </a:p>
          <a:p>
            <a:pPr marL="742950" lvl="1" indent="-285750">
              <a:buFont typeface="Arial" charset="0"/>
              <a:buChar char="•"/>
            </a:pPr>
            <a:r>
              <a:rPr lang="en-US" dirty="0" smtClean="0"/>
              <a:t>Evaluate Security Defenses</a:t>
            </a:r>
          </a:p>
        </p:txBody>
      </p:sp>
      <p:pic>
        <p:nvPicPr>
          <p:cNvPr id="4" name="Picture 3"/>
          <p:cNvPicPr>
            <a:picLocks noChangeAspect="1"/>
          </p:cNvPicPr>
          <p:nvPr/>
        </p:nvPicPr>
        <p:blipFill>
          <a:blip r:embed="rId3"/>
          <a:stretch>
            <a:fillRect/>
          </a:stretch>
        </p:blipFill>
        <p:spPr>
          <a:xfrm>
            <a:off x="4572000" y="915566"/>
            <a:ext cx="4392488" cy="3294366"/>
          </a:xfrm>
          <a:prstGeom prst="rect">
            <a:avLst/>
          </a:prstGeom>
        </p:spPr>
      </p:pic>
    </p:spTree>
    <p:custDataLst>
      <p:tags r:id="rId1"/>
    </p:custDataLst>
    <p:extLst>
      <p:ext uri="{BB962C8B-B14F-4D97-AF65-F5344CB8AC3E}">
        <p14:creationId xmlns:p14="http://schemas.microsoft.com/office/powerpoint/2010/main" val="2095163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57" y="0"/>
            <a:ext cx="8229600" cy="699542"/>
          </a:xfrm>
        </p:spPr>
        <p:txBody>
          <a:bodyPr/>
          <a:lstStyle/>
          <a:p>
            <a:r>
              <a:rPr lang="en-US" dirty="0" smtClean="0">
                <a:solidFill>
                  <a:schemeClr val="bg1"/>
                </a:solidFill>
              </a:rPr>
              <a:t>Ethical Hacking, </a:t>
            </a:r>
            <a:r>
              <a:rPr lang="en-US" dirty="0" smtClean="0">
                <a:solidFill>
                  <a:schemeClr val="bg1"/>
                </a:solidFill>
              </a:rPr>
              <a:t>Some Terms</a:t>
            </a:r>
            <a:endParaRPr lang="en-US" dirty="0">
              <a:solidFill>
                <a:schemeClr val="bg1"/>
              </a:solidFill>
            </a:endParaRPr>
          </a:p>
        </p:txBody>
      </p:sp>
      <p:sp>
        <p:nvSpPr>
          <p:cNvPr id="3" name="TextBox 2"/>
          <p:cNvSpPr txBox="1"/>
          <p:nvPr/>
        </p:nvSpPr>
        <p:spPr>
          <a:xfrm>
            <a:off x="223273" y="843558"/>
            <a:ext cx="8712968" cy="3416320"/>
          </a:xfrm>
          <a:prstGeom prst="rect">
            <a:avLst/>
          </a:prstGeom>
          <a:noFill/>
        </p:spPr>
        <p:txBody>
          <a:bodyPr wrap="square" rtlCol="0">
            <a:spAutoFit/>
          </a:bodyPr>
          <a:lstStyle/>
          <a:p>
            <a:pPr marL="285750" indent="-285750">
              <a:buFont typeface="Arial" charset="0"/>
              <a:buChar char="•"/>
            </a:pPr>
            <a:r>
              <a:rPr lang="en-US" dirty="0" smtClean="0"/>
              <a:t>Audit – Check Policies and Procedures</a:t>
            </a:r>
          </a:p>
          <a:p>
            <a:pPr marL="285750" indent="-285750">
              <a:buFont typeface="Arial" charset="0"/>
              <a:buChar char="•"/>
            </a:pPr>
            <a:r>
              <a:rPr lang="en-US" dirty="0" smtClean="0"/>
              <a:t>Assessment</a:t>
            </a:r>
            <a:r>
              <a:rPr lang="en-US" dirty="0"/>
              <a:t> </a:t>
            </a:r>
            <a:r>
              <a:rPr lang="en-US" dirty="0" smtClean="0"/>
              <a:t>– Discover Vulnerabilities</a:t>
            </a:r>
            <a:endParaRPr lang="en-US" dirty="0"/>
          </a:p>
          <a:p>
            <a:pPr marL="285750" indent="-285750">
              <a:buFont typeface="Arial" charset="0"/>
              <a:buChar char="•"/>
            </a:pPr>
            <a:r>
              <a:rPr lang="en-US" dirty="0" smtClean="0"/>
              <a:t>Testing – Use the Audit and Assessment to Prove if Vulnerabilities are a viable weakness</a:t>
            </a:r>
          </a:p>
          <a:p>
            <a:pPr marL="285750" indent="-285750">
              <a:buFont typeface="Arial" charset="0"/>
              <a:buChar char="•"/>
            </a:pPr>
            <a:endParaRPr lang="en-US" dirty="0"/>
          </a:p>
          <a:p>
            <a:pPr marL="285750" indent="-285750">
              <a:buFont typeface="Arial" charset="0"/>
              <a:buChar char="•"/>
            </a:pPr>
            <a:r>
              <a:rPr lang="en-US" dirty="0" smtClean="0"/>
              <a:t>Red vs Blue – Red Team (a group of ethical hackers with little to no information about an organization or its infrastructure) perform the attack. While the Blue Team (with all infrastructure information) detect and mitigate the attack.</a:t>
            </a:r>
          </a:p>
          <a:p>
            <a:pPr marL="285750" indent="-285750">
              <a:buFont typeface="Arial" charset="0"/>
              <a:buChar char="•"/>
            </a:pPr>
            <a:r>
              <a:rPr lang="en-US" dirty="0" smtClean="0"/>
              <a:t>Results of the attack are used to update security controls.</a:t>
            </a:r>
          </a:p>
          <a:p>
            <a:pPr marL="285750" indent="-285750">
              <a:buFont typeface="Arial" charset="0"/>
              <a:buChar char="•"/>
            </a:pPr>
            <a:endParaRPr lang="en-US" dirty="0"/>
          </a:p>
          <a:p>
            <a:pPr marL="285750" indent="-285750">
              <a:buFont typeface="Arial" charset="0"/>
              <a:buChar char="•"/>
            </a:pPr>
            <a:r>
              <a:rPr lang="en-US" dirty="0" smtClean="0"/>
              <a:t>Black-Box : Blind testing with no knowledge of infrastructure</a:t>
            </a:r>
          </a:p>
          <a:p>
            <a:pPr marL="285750" indent="-285750">
              <a:buFont typeface="Arial" charset="0"/>
              <a:buChar char="•"/>
            </a:pPr>
            <a:r>
              <a:rPr lang="en-US" dirty="0" smtClean="0"/>
              <a:t>White-Box : Complete knowledge of the infrastructure to be tested</a:t>
            </a:r>
          </a:p>
          <a:p>
            <a:pPr marL="285750" indent="-285750">
              <a:buFont typeface="Arial" charset="0"/>
              <a:buChar char="•"/>
            </a:pPr>
            <a:r>
              <a:rPr lang="en-US" dirty="0" smtClean="0"/>
              <a:t>Grey-Box : Limited knowledge (not very imaginative!)</a:t>
            </a:r>
          </a:p>
        </p:txBody>
      </p:sp>
    </p:spTree>
    <p:custDataLst>
      <p:tags r:id="rId1"/>
    </p:custDataLst>
    <p:extLst>
      <p:ext uri="{BB962C8B-B14F-4D97-AF65-F5344CB8AC3E}">
        <p14:creationId xmlns:p14="http://schemas.microsoft.com/office/powerpoint/2010/main" val="3281322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GU Rivers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RGU Riverside</Template>
  <TotalTime>9604</TotalTime>
  <Words>984</Words>
  <Application>Microsoft Office PowerPoint</Application>
  <PresentationFormat>On-screen Show (16:9)</PresentationFormat>
  <Paragraphs>147</Paragraphs>
  <Slides>11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RGU Riverside</vt:lpstr>
      <vt:lpstr>CM4103 Ethical Hacking</vt:lpstr>
      <vt:lpstr>Weekly Outline</vt:lpstr>
      <vt:lpstr>Supporting Materials</vt:lpstr>
      <vt:lpstr>Ethical Hacking (Ethics and Law)</vt:lpstr>
      <vt:lpstr>Getting Caught</vt:lpstr>
      <vt:lpstr>Ethical Hacking Professional Issues</vt:lpstr>
      <vt:lpstr>RGU Policies (In Summary)</vt:lpstr>
      <vt:lpstr>Ethical Hacking, What is it?</vt:lpstr>
      <vt:lpstr>Ethical Hacking, Some Terms</vt:lpstr>
      <vt:lpstr>Ethical Hacking, Phases of Testing</vt:lpstr>
      <vt:lpstr>Summary</vt:lpstr>
    </vt:vector>
  </TitlesOfParts>
  <Company>Robert Gordon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lr6486</dc:creator>
  <cp:lastModifiedBy>Ian Harris (csdm)</cp:lastModifiedBy>
  <cp:revision>78</cp:revision>
  <dcterms:created xsi:type="dcterms:W3CDTF">2013-02-21T11:25:55Z</dcterms:created>
  <dcterms:modified xsi:type="dcterms:W3CDTF">2018-01-29T11:44:27Z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109CD258-CF02-4FD2-9024-C70AE07BCB24</vt:lpwstr>
  </property>
  <property fmtid="{D5CDD505-2E9C-101B-9397-08002B2CF9AE}" pid="3" name="ArticulatePath">
    <vt:lpwstr>DegreePrep1</vt:lpwstr>
  </property>
</Properties>
</file>