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C900C9"/>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76" autoAdjust="0"/>
  </p:normalViewPr>
  <p:slideViewPr>
    <p:cSldViewPr>
      <p:cViewPr>
        <p:scale>
          <a:sx n="25" d="100"/>
          <a:sy n="25" d="100"/>
        </p:scale>
        <p:origin x="2394" y="-684"/>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516FE6-5E6F-994A-BF04-FE1535BE7529}"/>
              </a:ext>
            </a:extLst>
          </p:cNvPr>
          <p:cNvSpPr>
            <a:spLocks noGrp="1"/>
          </p:cNvSpPr>
          <p:nvPr>
            <p:ph type="ctrTitle"/>
          </p:nvPr>
        </p:nvSpPr>
        <p:spPr>
          <a:xfrm>
            <a:off x="3783410" y="7003597"/>
            <a:ext cx="22700456" cy="14898735"/>
          </a:xfrm>
        </p:spPr>
        <p:txBody>
          <a:bodyPr anchor="b"/>
          <a:lstStyle>
            <a:lvl1pPr algn="ctr">
              <a:defRPr sz="14896"/>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D718D300-C598-A641-9343-3310D199322B}"/>
              </a:ext>
            </a:extLst>
          </p:cNvPr>
          <p:cNvSpPr>
            <a:spLocks noGrp="1"/>
          </p:cNvSpPr>
          <p:nvPr>
            <p:ph type="subTitle" idx="1"/>
          </p:nvPr>
        </p:nvSpPr>
        <p:spPr>
          <a:xfrm>
            <a:off x="3783410" y="22476884"/>
            <a:ext cx="22700456" cy="10332032"/>
          </a:xfrm>
        </p:spPr>
        <p:txBody>
          <a:bodyPr/>
          <a:lstStyle>
            <a:lvl1pPr marL="0" indent="0" algn="ctr">
              <a:buNone/>
              <a:defRPr sz="5958"/>
            </a:lvl1pPr>
            <a:lvl2pPr marL="1135045" indent="0" algn="ctr">
              <a:buNone/>
              <a:defRPr sz="4965"/>
            </a:lvl2pPr>
            <a:lvl3pPr marL="2270089" indent="0" algn="ctr">
              <a:buNone/>
              <a:defRPr sz="4469"/>
            </a:lvl3pPr>
            <a:lvl4pPr marL="3405134" indent="0" algn="ctr">
              <a:buNone/>
              <a:defRPr sz="3972"/>
            </a:lvl4pPr>
            <a:lvl5pPr marL="4540179" indent="0" algn="ctr">
              <a:buNone/>
              <a:defRPr sz="3972"/>
            </a:lvl5pPr>
            <a:lvl6pPr marL="5675224" indent="0" algn="ctr">
              <a:buNone/>
              <a:defRPr sz="3972"/>
            </a:lvl6pPr>
            <a:lvl7pPr marL="6810268" indent="0" algn="ctr">
              <a:buNone/>
              <a:defRPr sz="3972"/>
            </a:lvl7pPr>
            <a:lvl8pPr marL="7945313" indent="0" algn="ctr">
              <a:buNone/>
              <a:defRPr sz="3972"/>
            </a:lvl8pPr>
            <a:lvl9pPr marL="9080358" indent="0" algn="ctr">
              <a:buNone/>
              <a:defRPr sz="3972"/>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C7527FAA-2F55-F443-982D-2D768E99427E}"/>
              </a:ext>
            </a:extLst>
          </p:cNvPr>
          <p:cNvSpPr>
            <a:spLocks noGrp="1"/>
          </p:cNvSpPr>
          <p:nvPr>
            <p:ph type="dt" sz="half" idx="10"/>
          </p:nvPr>
        </p:nvSpPr>
        <p:spPr/>
        <p:txBody>
          <a:bodyPr/>
          <a:lstStyle/>
          <a:p>
            <a:fld id="{985D6BDF-9D0E-4E2B-85B8-D8F4790360C9}" type="datetimeFigureOut">
              <a:rPr lang="en-US" smtClean="0"/>
              <a:t>4/12/2018</a:t>
            </a:fld>
            <a:endParaRPr lang="en-US" dirty="0"/>
          </a:p>
        </p:txBody>
      </p:sp>
      <p:sp>
        <p:nvSpPr>
          <p:cNvPr id="5" name="Footer Placeholder 4">
            <a:extLst>
              <a:ext uri="{FF2B5EF4-FFF2-40B4-BE49-F238E27FC236}">
                <a16:creationId xmlns:a16="http://schemas.microsoft.com/office/drawing/2014/main" xmlns="" id="{BC2812A7-FB98-AA4B-81A6-26BE0FCAA7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79802A0-927E-6441-854A-3E76ACCEC6D9}"/>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22807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C60348-87A2-0846-9CB1-13CC264DA7EC}"/>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4EB0F887-92B6-B346-8BF7-A4878DCF0690}"/>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321C25D9-B58F-B245-B8B3-A97F9EF9B7F5}"/>
              </a:ext>
            </a:extLst>
          </p:cNvPr>
          <p:cNvSpPr>
            <a:spLocks noGrp="1"/>
          </p:cNvSpPr>
          <p:nvPr>
            <p:ph type="dt" sz="half" idx="10"/>
          </p:nvPr>
        </p:nvSpPr>
        <p:spPr/>
        <p:txBody>
          <a:bodyPr/>
          <a:lstStyle/>
          <a:p>
            <a:fld id="{985D6BDF-9D0E-4E2B-85B8-D8F4790360C9}" type="datetimeFigureOut">
              <a:rPr lang="en-US" smtClean="0"/>
              <a:t>4/12/2018</a:t>
            </a:fld>
            <a:endParaRPr lang="en-US" dirty="0"/>
          </a:p>
        </p:txBody>
      </p:sp>
      <p:sp>
        <p:nvSpPr>
          <p:cNvPr id="5" name="Footer Placeholder 4">
            <a:extLst>
              <a:ext uri="{FF2B5EF4-FFF2-40B4-BE49-F238E27FC236}">
                <a16:creationId xmlns:a16="http://schemas.microsoft.com/office/drawing/2014/main" xmlns="" id="{D22FDE0A-BC7E-6B49-86D0-ED11150CCD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78EC080-7CB9-8C40-9DA4-1EBB1FB1D06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609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C0031DC-72BF-8A49-9B51-881F56E6D029}"/>
              </a:ext>
            </a:extLst>
          </p:cNvPr>
          <p:cNvSpPr>
            <a:spLocks noGrp="1"/>
          </p:cNvSpPr>
          <p:nvPr>
            <p:ph type="title" orient="vert"/>
          </p:nvPr>
        </p:nvSpPr>
        <p:spPr>
          <a:xfrm>
            <a:off x="21660019" y="2278397"/>
            <a:ext cx="6526381" cy="36266139"/>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DDC5DA02-7B93-2F43-8DE6-B483A3441138}"/>
              </a:ext>
            </a:extLst>
          </p:cNvPr>
          <p:cNvSpPr>
            <a:spLocks noGrp="1"/>
          </p:cNvSpPr>
          <p:nvPr>
            <p:ph type="body" orient="vert" idx="1"/>
          </p:nvPr>
        </p:nvSpPr>
        <p:spPr>
          <a:xfrm>
            <a:off x="2080875"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C51EF0EB-3814-ED4C-A9EC-01FF304E4A94}"/>
              </a:ext>
            </a:extLst>
          </p:cNvPr>
          <p:cNvSpPr>
            <a:spLocks noGrp="1"/>
          </p:cNvSpPr>
          <p:nvPr>
            <p:ph type="dt" sz="half" idx="10"/>
          </p:nvPr>
        </p:nvSpPr>
        <p:spPr/>
        <p:txBody>
          <a:bodyPr/>
          <a:lstStyle/>
          <a:p>
            <a:fld id="{985D6BDF-9D0E-4E2B-85B8-D8F4790360C9}" type="datetimeFigureOut">
              <a:rPr lang="en-US" smtClean="0"/>
              <a:t>4/12/2018</a:t>
            </a:fld>
            <a:endParaRPr lang="en-US" dirty="0"/>
          </a:p>
        </p:txBody>
      </p:sp>
      <p:sp>
        <p:nvSpPr>
          <p:cNvPr id="5" name="Footer Placeholder 4">
            <a:extLst>
              <a:ext uri="{FF2B5EF4-FFF2-40B4-BE49-F238E27FC236}">
                <a16:creationId xmlns:a16="http://schemas.microsoft.com/office/drawing/2014/main" xmlns="" id="{1CAC6F94-A19B-BA47-875B-4BB159AEE1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74237D9-C941-7C4F-A750-42016B87B7E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39158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This poster template is set up for A0</a:t>
            </a:r>
            <a:r>
              <a:rPr lang="en-US" sz="6000" baseline="0" dirty="0">
                <a:solidFill>
                  <a:srgbClr val="7F7F7F"/>
                </a:solidFill>
                <a:latin typeface="Calibri" pitchFamily="34" charset="0"/>
                <a:cs typeface="Calibri" panose="020F0502020204030204" pitchFamily="34" charset="0"/>
              </a:rPr>
              <a:t> international paper size of 1189 mm x 841 mm</a:t>
            </a:r>
            <a:r>
              <a:rPr lang="en-US" sz="6000" dirty="0">
                <a:solidFill>
                  <a:srgbClr val="7F7F7F"/>
                </a:solidFill>
                <a:latin typeface="Calibri" pitchFamily="34" charset="0"/>
                <a:cs typeface="Calibri" panose="020F0502020204030204" pitchFamily="34" charset="0"/>
              </a:rPr>
              <a:t> (46.8” high by 33.1” wide). It can be printed at</a:t>
            </a:r>
            <a:r>
              <a:rPr lang="en-US" sz="6000" baseline="0" dirty="0">
                <a:solidFill>
                  <a:srgbClr val="7F7F7F"/>
                </a:solidFill>
                <a:latin typeface="Calibri" pitchFamily="34" charset="0"/>
                <a:cs typeface="Calibri" panose="020F0502020204030204" pitchFamily="34" charset="0"/>
              </a:rPr>
              <a:t> 70.6% for an A1 poster of 841 mm x 594 mm.</a:t>
            </a:r>
            <a:endParaRPr lang="en-US" sz="60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r>
              <a:rPr lang="en-US" sz="4400" dirty="0">
                <a:solidFill>
                  <a:srgbClr val="7F7F7F"/>
                </a:solidFill>
                <a:latin typeface="Calibri" pitchFamily="34" charset="0"/>
                <a:cs typeface="Calibri" panose="020F0502020204030204" pitchFamily="34" charset="0"/>
              </a:rPr>
              <a:t/>
            </a: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International: +(1) 913-441-1410</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400" dirty="0">
                  <a:solidFill>
                    <a:schemeClr val="bg1">
                      <a:lumMod val="50000"/>
                    </a:schemeClr>
                  </a:solidFill>
                  <a:latin typeface="Calibri" pitchFamily="34" charset="0"/>
                  <a:cs typeface="Calibri" panose="020F0502020204030204" pitchFamily="34" charset="0"/>
                </a:rPr>
                <a:t/>
              </a: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1375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34AFD7-36CC-6D40-B158-24FE830E0E7C}"/>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B80B9F38-468B-4540-9899-D05870035DF1}"/>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DAB25082-8C45-2F41-AE5C-055444684480}"/>
              </a:ext>
            </a:extLst>
          </p:cNvPr>
          <p:cNvSpPr>
            <a:spLocks noGrp="1"/>
          </p:cNvSpPr>
          <p:nvPr>
            <p:ph type="dt" sz="half" idx="10"/>
          </p:nvPr>
        </p:nvSpPr>
        <p:spPr/>
        <p:txBody>
          <a:bodyPr/>
          <a:lstStyle/>
          <a:p>
            <a:fld id="{985D6BDF-9D0E-4E2B-85B8-D8F4790360C9}" type="datetimeFigureOut">
              <a:rPr lang="en-US" smtClean="0"/>
              <a:t>4/12/2018</a:t>
            </a:fld>
            <a:endParaRPr lang="en-US" dirty="0"/>
          </a:p>
        </p:txBody>
      </p:sp>
      <p:sp>
        <p:nvSpPr>
          <p:cNvPr id="5" name="Footer Placeholder 4">
            <a:extLst>
              <a:ext uri="{FF2B5EF4-FFF2-40B4-BE49-F238E27FC236}">
                <a16:creationId xmlns:a16="http://schemas.microsoft.com/office/drawing/2014/main" xmlns="" id="{9FCB06C7-36E7-724F-85B7-3DD0082467D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4267524-C921-BA4C-888B-1A1944938192}"/>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59655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05BE81-FD43-3D4A-845E-F0196C1CCBA2}"/>
              </a:ext>
            </a:extLst>
          </p:cNvPr>
          <p:cNvSpPr>
            <a:spLocks noGrp="1"/>
          </p:cNvSpPr>
          <p:nvPr>
            <p:ph type="title"/>
          </p:nvPr>
        </p:nvSpPr>
        <p:spPr>
          <a:xfrm>
            <a:off x="2065111" y="10668848"/>
            <a:ext cx="26105525" cy="17801211"/>
          </a:xfrm>
        </p:spPr>
        <p:txBody>
          <a:bodyPr anchor="b"/>
          <a:lstStyle>
            <a:lvl1pPr>
              <a:defRPr sz="14896"/>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6634A983-42D9-9648-B3D3-8FDD557854CF}"/>
              </a:ext>
            </a:extLst>
          </p:cNvPr>
          <p:cNvSpPr>
            <a:spLocks noGrp="1"/>
          </p:cNvSpPr>
          <p:nvPr>
            <p:ph type="body" idx="1"/>
          </p:nvPr>
        </p:nvSpPr>
        <p:spPr>
          <a:xfrm>
            <a:off x="2065111" y="28638465"/>
            <a:ext cx="26105525" cy="9361236"/>
          </a:xfrm>
        </p:spPr>
        <p:txBody>
          <a:bodyPr/>
          <a:lstStyle>
            <a:lvl1pPr marL="0" indent="0">
              <a:buNone/>
              <a:defRPr sz="5958">
                <a:solidFill>
                  <a:schemeClr val="tx1">
                    <a:tint val="75000"/>
                  </a:schemeClr>
                </a:solidFill>
              </a:defRPr>
            </a:lvl1pPr>
            <a:lvl2pPr marL="1135045" indent="0">
              <a:buNone/>
              <a:defRPr sz="4965">
                <a:solidFill>
                  <a:schemeClr val="tx1">
                    <a:tint val="75000"/>
                  </a:schemeClr>
                </a:solidFill>
              </a:defRPr>
            </a:lvl2pPr>
            <a:lvl3pPr marL="2270089" indent="0">
              <a:buNone/>
              <a:defRPr sz="4469">
                <a:solidFill>
                  <a:schemeClr val="tx1">
                    <a:tint val="75000"/>
                  </a:schemeClr>
                </a:solidFill>
              </a:defRPr>
            </a:lvl3pPr>
            <a:lvl4pPr marL="3405134" indent="0">
              <a:buNone/>
              <a:defRPr sz="3972">
                <a:solidFill>
                  <a:schemeClr val="tx1">
                    <a:tint val="75000"/>
                  </a:schemeClr>
                </a:solidFill>
              </a:defRPr>
            </a:lvl4pPr>
            <a:lvl5pPr marL="4540179" indent="0">
              <a:buNone/>
              <a:defRPr sz="3972">
                <a:solidFill>
                  <a:schemeClr val="tx1">
                    <a:tint val="75000"/>
                  </a:schemeClr>
                </a:solidFill>
              </a:defRPr>
            </a:lvl5pPr>
            <a:lvl6pPr marL="5675224" indent="0">
              <a:buNone/>
              <a:defRPr sz="3972">
                <a:solidFill>
                  <a:schemeClr val="tx1">
                    <a:tint val="75000"/>
                  </a:schemeClr>
                </a:solidFill>
              </a:defRPr>
            </a:lvl6pPr>
            <a:lvl7pPr marL="6810268" indent="0">
              <a:buNone/>
              <a:defRPr sz="3972">
                <a:solidFill>
                  <a:schemeClr val="tx1">
                    <a:tint val="75000"/>
                  </a:schemeClr>
                </a:solidFill>
              </a:defRPr>
            </a:lvl7pPr>
            <a:lvl8pPr marL="7945313" indent="0">
              <a:buNone/>
              <a:defRPr sz="3972">
                <a:solidFill>
                  <a:schemeClr val="tx1">
                    <a:tint val="75000"/>
                  </a:schemeClr>
                </a:solidFill>
              </a:defRPr>
            </a:lvl8pPr>
            <a:lvl9pPr marL="9080358" indent="0">
              <a:buNone/>
              <a:defRPr sz="3972">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2A6623C5-BA17-0A45-869F-95686ABADF4B}"/>
              </a:ext>
            </a:extLst>
          </p:cNvPr>
          <p:cNvSpPr>
            <a:spLocks noGrp="1"/>
          </p:cNvSpPr>
          <p:nvPr>
            <p:ph type="dt" sz="half" idx="10"/>
          </p:nvPr>
        </p:nvSpPr>
        <p:spPr/>
        <p:txBody>
          <a:bodyPr/>
          <a:lstStyle/>
          <a:p>
            <a:fld id="{985D6BDF-9D0E-4E2B-85B8-D8F4790360C9}" type="datetimeFigureOut">
              <a:rPr lang="en-US" smtClean="0"/>
              <a:t>4/12/2018</a:t>
            </a:fld>
            <a:endParaRPr lang="en-US" dirty="0"/>
          </a:p>
        </p:txBody>
      </p:sp>
      <p:sp>
        <p:nvSpPr>
          <p:cNvPr id="5" name="Footer Placeholder 4">
            <a:extLst>
              <a:ext uri="{FF2B5EF4-FFF2-40B4-BE49-F238E27FC236}">
                <a16:creationId xmlns:a16="http://schemas.microsoft.com/office/drawing/2014/main" xmlns="" id="{D556952D-5903-4644-8C1D-006F5BA116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C8C1DB5-8EB7-9949-ADEA-7D2B965B6BDD}"/>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050322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33F66-82D6-9145-8DD2-355693B59D42}"/>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AD1EE82B-025A-0942-8C71-8681B0CA896C}"/>
              </a:ext>
            </a:extLst>
          </p:cNvPr>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92C96081-F58A-1A40-99EC-6571EB871B2D}"/>
              </a:ext>
            </a:extLst>
          </p:cNvPr>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61B3AD01-5CE7-1C43-B2B4-DDDBC31D81F8}"/>
              </a:ext>
            </a:extLst>
          </p:cNvPr>
          <p:cNvSpPr>
            <a:spLocks noGrp="1"/>
          </p:cNvSpPr>
          <p:nvPr>
            <p:ph type="dt" sz="half" idx="10"/>
          </p:nvPr>
        </p:nvSpPr>
        <p:spPr/>
        <p:txBody>
          <a:bodyPr/>
          <a:lstStyle/>
          <a:p>
            <a:fld id="{985D6BDF-9D0E-4E2B-85B8-D8F4790360C9}" type="datetimeFigureOut">
              <a:rPr lang="en-US" smtClean="0"/>
              <a:t>4/12/2018</a:t>
            </a:fld>
            <a:endParaRPr lang="en-US" dirty="0"/>
          </a:p>
        </p:txBody>
      </p:sp>
      <p:sp>
        <p:nvSpPr>
          <p:cNvPr id="6" name="Footer Placeholder 5">
            <a:extLst>
              <a:ext uri="{FF2B5EF4-FFF2-40B4-BE49-F238E27FC236}">
                <a16:creationId xmlns:a16="http://schemas.microsoft.com/office/drawing/2014/main" xmlns="" id="{EC089A64-6960-914D-BAEE-B7E87C116B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01A28F2-CE28-B841-B6AE-F913E7B8689A}"/>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619313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16C66D-F6A8-9844-9FA3-E2E8DDD14F28}"/>
              </a:ext>
            </a:extLst>
          </p:cNvPr>
          <p:cNvSpPr>
            <a:spLocks noGrp="1"/>
          </p:cNvSpPr>
          <p:nvPr>
            <p:ph type="title"/>
          </p:nvPr>
        </p:nvSpPr>
        <p:spPr>
          <a:xfrm>
            <a:off x="2084817" y="2278400"/>
            <a:ext cx="26105525" cy="8271575"/>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4F6E69C8-16DD-454C-B696-9BF6B68F3754}"/>
              </a:ext>
            </a:extLst>
          </p:cNvPr>
          <p:cNvSpPr>
            <a:spLocks noGrp="1"/>
          </p:cNvSpPr>
          <p:nvPr>
            <p:ph type="body" idx="1"/>
          </p:nvPr>
        </p:nvSpPr>
        <p:spPr>
          <a:xfrm>
            <a:off x="2084819" y="10490535"/>
            <a:ext cx="12804475" cy="5141249"/>
          </a:xfrm>
        </p:spPr>
        <p:txBody>
          <a:bodyPr anchor="b"/>
          <a:lstStyle>
            <a:lvl1pPr marL="0" indent="0">
              <a:buNone/>
              <a:defRPr sz="5958" b="1"/>
            </a:lvl1pPr>
            <a:lvl2pPr marL="1135045" indent="0">
              <a:buNone/>
              <a:defRPr sz="4965" b="1"/>
            </a:lvl2pPr>
            <a:lvl3pPr marL="2270089" indent="0">
              <a:buNone/>
              <a:defRPr sz="4469" b="1"/>
            </a:lvl3pPr>
            <a:lvl4pPr marL="3405134" indent="0">
              <a:buNone/>
              <a:defRPr sz="3972" b="1"/>
            </a:lvl4pPr>
            <a:lvl5pPr marL="4540179" indent="0">
              <a:buNone/>
              <a:defRPr sz="3972" b="1"/>
            </a:lvl5pPr>
            <a:lvl6pPr marL="5675224" indent="0">
              <a:buNone/>
              <a:defRPr sz="3972" b="1"/>
            </a:lvl6pPr>
            <a:lvl7pPr marL="6810268" indent="0">
              <a:buNone/>
              <a:defRPr sz="3972" b="1"/>
            </a:lvl7pPr>
            <a:lvl8pPr marL="7945313" indent="0">
              <a:buNone/>
              <a:defRPr sz="3972" b="1"/>
            </a:lvl8pPr>
            <a:lvl9pPr marL="9080358" indent="0">
              <a:buNone/>
              <a:defRPr sz="3972"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8359FDB2-C404-0240-ADDE-590757215234}"/>
              </a:ext>
            </a:extLst>
          </p:cNvPr>
          <p:cNvSpPr>
            <a:spLocks noGrp="1"/>
          </p:cNvSpPr>
          <p:nvPr>
            <p:ph sz="half" idx="2"/>
          </p:nvPr>
        </p:nvSpPr>
        <p:spPr>
          <a:xfrm>
            <a:off x="2084819" y="15631784"/>
            <a:ext cx="12804475"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E6B96990-0F73-3945-BF13-09043B4AC324}"/>
              </a:ext>
            </a:extLst>
          </p:cNvPr>
          <p:cNvSpPr>
            <a:spLocks noGrp="1"/>
          </p:cNvSpPr>
          <p:nvPr>
            <p:ph type="body" sz="quarter" idx="3"/>
          </p:nvPr>
        </p:nvSpPr>
        <p:spPr>
          <a:xfrm>
            <a:off x="15322808" y="10490535"/>
            <a:ext cx="12867534" cy="5141249"/>
          </a:xfrm>
        </p:spPr>
        <p:txBody>
          <a:bodyPr anchor="b"/>
          <a:lstStyle>
            <a:lvl1pPr marL="0" indent="0">
              <a:buNone/>
              <a:defRPr sz="5958" b="1"/>
            </a:lvl1pPr>
            <a:lvl2pPr marL="1135045" indent="0">
              <a:buNone/>
              <a:defRPr sz="4965" b="1"/>
            </a:lvl2pPr>
            <a:lvl3pPr marL="2270089" indent="0">
              <a:buNone/>
              <a:defRPr sz="4469" b="1"/>
            </a:lvl3pPr>
            <a:lvl4pPr marL="3405134" indent="0">
              <a:buNone/>
              <a:defRPr sz="3972" b="1"/>
            </a:lvl4pPr>
            <a:lvl5pPr marL="4540179" indent="0">
              <a:buNone/>
              <a:defRPr sz="3972" b="1"/>
            </a:lvl5pPr>
            <a:lvl6pPr marL="5675224" indent="0">
              <a:buNone/>
              <a:defRPr sz="3972" b="1"/>
            </a:lvl6pPr>
            <a:lvl7pPr marL="6810268" indent="0">
              <a:buNone/>
              <a:defRPr sz="3972" b="1"/>
            </a:lvl7pPr>
            <a:lvl8pPr marL="7945313" indent="0">
              <a:buNone/>
              <a:defRPr sz="3972" b="1"/>
            </a:lvl8pPr>
            <a:lvl9pPr marL="9080358" indent="0">
              <a:buNone/>
              <a:defRPr sz="3972"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1EC3D7C3-DDC5-D249-9CA2-865143F35FF6}"/>
              </a:ext>
            </a:extLst>
          </p:cNvPr>
          <p:cNvSpPr>
            <a:spLocks noGrp="1"/>
          </p:cNvSpPr>
          <p:nvPr>
            <p:ph sz="quarter" idx="4"/>
          </p:nvPr>
        </p:nvSpPr>
        <p:spPr>
          <a:xfrm>
            <a:off x="15322808"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F468364C-68DD-7B49-BA6B-1E58CC8D7F8A}"/>
              </a:ext>
            </a:extLst>
          </p:cNvPr>
          <p:cNvSpPr>
            <a:spLocks noGrp="1"/>
          </p:cNvSpPr>
          <p:nvPr>
            <p:ph type="dt" sz="half" idx="10"/>
          </p:nvPr>
        </p:nvSpPr>
        <p:spPr/>
        <p:txBody>
          <a:bodyPr/>
          <a:lstStyle/>
          <a:p>
            <a:fld id="{985D6BDF-9D0E-4E2B-85B8-D8F4790360C9}" type="datetimeFigureOut">
              <a:rPr lang="en-US" smtClean="0"/>
              <a:t>4/12/2018</a:t>
            </a:fld>
            <a:endParaRPr lang="en-US" dirty="0"/>
          </a:p>
        </p:txBody>
      </p:sp>
      <p:sp>
        <p:nvSpPr>
          <p:cNvPr id="8" name="Footer Placeholder 7">
            <a:extLst>
              <a:ext uri="{FF2B5EF4-FFF2-40B4-BE49-F238E27FC236}">
                <a16:creationId xmlns:a16="http://schemas.microsoft.com/office/drawing/2014/main" xmlns="" id="{605D129A-91BE-354F-A1AD-572FCCBF5DB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120ADA68-2232-1E49-A6D5-55EF390E1DD9}"/>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108380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6F912A-DCC9-1B41-9EB2-EBF4AABCD63C}"/>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68878506-779F-3D4D-BCC1-5BD5742D0F34}"/>
              </a:ext>
            </a:extLst>
          </p:cNvPr>
          <p:cNvSpPr>
            <a:spLocks noGrp="1"/>
          </p:cNvSpPr>
          <p:nvPr>
            <p:ph type="dt" sz="half" idx="10"/>
          </p:nvPr>
        </p:nvSpPr>
        <p:spPr/>
        <p:txBody>
          <a:bodyPr/>
          <a:lstStyle/>
          <a:p>
            <a:fld id="{985D6BDF-9D0E-4E2B-85B8-D8F4790360C9}" type="datetimeFigureOut">
              <a:rPr lang="en-US" smtClean="0"/>
              <a:t>4/12/2018</a:t>
            </a:fld>
            <a:endParaRPr lang="en-US" dirty="0"/>
          </a:p>
        </p:txBody>
      </p:sp>
      <p:sp>
        <p:nvSpPr>
          <p:cNvPr id="4" name="Footer Placeholder 3">
            <a:extLst>
              <a:ext uri="{FF2B5EF4-FFF2-40B4-BE49-F238E27FC236}">
                <a16:creationId xmlns:a16="http://schemas.microsoft.com/office/drawing/2014/main" xmlns="" id="{4AB20F24-8FCB-DF46-9A38-FBBA71E08E1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C0454651-48D2-5E42-9A00-64A6C3CC3E8F}"/>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908070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FF9D351-633A-7B4B-9617-EF879D3299BD}"/>
              </a:ext>
            </a:extLst>
          </p:cNvPr>
          <p:cNvSpPr>
            <a:spLocks noGrp="1"/>
          </p:cNvSpPr>
          <p:nvPr>
            <p:ph type="dt" sz="half" idx="10"/>
          </p:nvPr>
        </p:nvSpPr>
        <p:spPr/>
        <p:txBody>
          <a:bodyPr/>
          <a:lstStyle/>
          <a:p>
            <a:fld id="{985D6BDF-9D0E-4E2B-85B8-D8F4790360C9}" type="datetimeFigureOut">
              <a:rPr lang="en-US" smtClean="0"/>
              <a:t>4/12/2018</a:t>
            </a:fld>
            <a:endParaRPr lang="en-US" dirty="0"/>
          </a:p>
        </p:txBody>
      </p:sp>
      <p:sp>
        <p:nvSpPr>
          <p:cNvPr id="3" name="Footer Placeholder 2">
            <a:extLst>
              <a:ext uri="{FF2B5EF4-FFF2-40B4-BE49-F238E27FC236}">
                <a16:creationId xmlns:a16="http://schemas.microsoft.com/office/drawing/2014/main" xmlns="" id="{3FB83984-5A3D-0A48-83AE-5F416132929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3A92A9E4-D212-2647-B07F-108019D79C5B}"/>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68783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00C5DC-938C-F04D-9393-9C09FDAC7609}"/>
              </a:ext>
            </a:extLst>
          </p:cNvPr>
          <p:cNvSpPr>
            <a:spLocks noGrp="1"/>
          </p:cNvSpPr>
          <p:nvPr>
            <p:ph type="title"/>
          </p:nvPr>
        </p:nvSpPr>
        <p:spPr>
          <a:xfrm>
            <a:off x="2084819" y="2852949"/>
            <a:ext cx="9761983" cy="9985322"/>
          </a:xfrm>
        </p:spPr>
        <p:txBody>
          <a:bodyPr anchor="b"/>
          <a:lstStyle>
            <a:lvl1pPr>
              <a:defRPr sz="7944"/>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9F66B026-0600-9C42-B651-72B005F6BC62}"/>
              </a:ext>
            </a:extLst>
          </p:cNvPr>
          <p:cNvSpPr>
            <a:spLocks noGrp="1"/>
          </p:cNvSpPr>
          <p:nvPr>
            <p:ph idx="1"/>
          </p:nvPr>
        </p:nvSpPr>
        <p:spPr>
          <a:xfrm>
            <a:off x="12867534" y="6161581"/>
            <a:ext cx="15322808" cy="30411646"/>
          </a:xfrm>
        </p:spPr>
        <p:txBody>
          <a:bodyPr/>
          <a:lstStyle>
            <a:lvl1pPr>
              <a:defRPr sz="7944"/>
            </a:lvl1pPr>
            <a:lvl2pPr>
              <a:defRPr sz="6951"/>
            </a:lvl2pPr>
            <a:lvl3pPr>
              <a:defRPr sz="5958"/>
            </a:lvl3pPr>
            <a:lvl4pPr>
              <a:defRPr sz="4965"/>
            </a:lvl4pPr>
            <a:lvl5pPr>
              <a:defRPr sz="4965"/>
            </a:lvl5pPr>
            <a:lvl6pPr>
              <a:defRPr sz="4965"/>
            </a:lvl6pPr>
            <a:lvl7pPr>
              <a:defRPr sz="4965"/>
            </a:lvl7pPr>
            <a:lvl8pPr>
              <a:defRPr sz="4965"/>
            </a:lvl8pPr>
            <a:lvl9pPr>
              <a:defRPr sz="496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49287B73-94F7-3D46-81CD-C8276B348ACD}"/>
              </a:ext>
            </a:extLst>
          </p:cNvPr>
          <p:cNvSpPr>
            <a:spLocks noGrp="1"/>
          </p:cNvSpPr>
          <p:nvPr>
            <p:ph type="body" sz="half" idx="2"/>
          </p:nvPr>
        </p:nvSpPr>
        <p:spPr>
          <a:xfrm>
            <a:off x="2084819" y="12838271"/>
            <a:ext cx="9761983" cy="23784486"/>
          </a:xfrm>
        </p:spPr>
        <p:txBody>
          <a:bodyPr/>
          <a:lstStyle>
            <a:lvl1pPr marL="0" indent="0">
              <a:buNone/>
              <a:defRPr sz="3972"/>
            </a:lvl1pPr>
            <a:lvl2pPr marL="1135045" indent="0">
              <a:buNone/>
              <a:defRPr sz="3476"/>
            </a:lvl2pPr>
            <a:lvl3pPr marL="2270089" indent="0">
              <a:buNone/>
              <a:defRPr sz="2979"/>
            </a:lvl3pPr>
            <a:lvl4pPr marL="3405134" indent="0">
              <a:buNone/>
              <a:defRPr sz="2483"/>
            </a:lvl4pPr>
            <a:lvl5pPr marL="4540179" indent="0">
              <a:buNone/>
              <a:defRPr sz="2483"/>
            </a:lvl5pPr>
            <a:lvl6pPr marL="5675224" indent="0">
              <a:buNone/>
              <a:defRPr sz="2483"/>
            </a:lvl6pPr>
            <a:lvl7pPr marL="6810268" indent="0">
              <a:buNone/>
              <a:defRPr sz="2483"/>
            </a:lvl7pPr>
            <a:lvl8pPr marL="7945313" indent="0">
              <a:buNone/>
              <a:defRPr sz="2483"/>
            </a:lvl8pPr>
            <a:lvl9pPr marL="9080358" indent="0">
              <a:buNone/>
              <a:defRPr sz="2483"/>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9CBFCC9-FF27-2C4B-BCFF-898721C880FE}"/>
              </a:ext>
            </a:extLst>
          </p:cNvPr>
          <p:cNvSpPr>
            <a:spLocks noGrp="1"/>
          </p:cNvSpPr>
          <p:nvPr>
            <p:ph type="dt" sz="half" idx="10"/>
          </p:nvPr>
        </p:nvSpPr>
        <p:spPr/>
        <p:txBody>
          <a:bodyPr/>
          <a:lstStyle/>
          <a:p>
            <a:fld id="{985D6BDF-9D0E-4E2B-85B8-D8F4790360C9}" type="datetimeFigureOut">
              <a:rPr lang="en-US" smtClean="0"/>
              <a:t>4/12/2018</a:t>
            </a:fld>
            <a:endParaRPr lang="en-US" dirty="0"/>
          </a:p>
        </p:txBody>
      </p:sp>
      <p:sp>
        <p:nvSpPr>
          <p:cNvPr id="6" name="Footer Placeholder 5">
            <a:extLst>
              <a:ext uri="{FF2B5EF4-FFF2-40B4-BE49-F238E27FC236}">
                <a16:creationId xmlns:a16="http://schemas.microsoft.com/office/drawing/2014/main" xmlns="" id="{363C70E3-F619-A543-B8D0-B850025C80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003D6C45-D9E0-8046-AB06-507E97C4CF4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746135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37D833-D882-FA46-88D5-744EBD312C2B}"/>
              </a:ext>
            </a:extLst>
          </p:cNvPr>
          <p:cNvSpPr>
            <a:spLocks noGrp="1"/>
          </p:cNvSpPr>
          <p:nvPr>
            <p:ph type="title"/>
          </p:nvPr>
        </p:nvSpPr>
        <p:spPr>
          <a:xfrm>
            <a:off x="2084819" y="2852949"/>
            <a:ext cx="9761983" cy="9985322"/>
          </a:xfrm>
        </p:spPr>
        <p:txBody>
          <a:bodyPr anchor="b"/>
          <a:lstStyle>
            <a:lvl1pPr>
              <a:defRPr sz="7944"/>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59BCC681-4456-9241-B033-893882762FBD}"/>
              </a:ext>
            </a:extLst>
          </p:cNvPr>
          <p:cNvSpPr>
            <a:spLocks noGrp="1"/>
          </p:cNvSpPr>
          <p:nvPr>
            <p:ph type="pic" idx="1"/>
          </p:nvPr>
        </p:nvSpPr>
        <p:spPr>
          <a:xfrm>
            <a:off x="12867534" y="6161581"/>
            <a:ext cx="15322808" cy="30411646"/>
          </a:xfrm>
        </p:spPr>
        <p:txBody>
          <a:bodyPr/>
          <a:lstStyle>
            <a:lvl1pPr marL="0" indent="0">
              <a:buNone/>
              <a:defRPr sz="7944"/>
            </a:lvl1pPr>
            <a:lvl2pPr marL="1135045" indent="0">
              <a:buNone/>
              <a:defRPr sz="6951"/>
            </a:lvl2pPr>
            <a:lvl3pPr marL="2270089" indent="0">
              <a:buNone/>
              <a:defRPr sz="5958"/>
            </a:lvl3pPr>
            <a:lvl4pPr marL="3405134" indent="0">
              <a:buNone/>
              <a:defRPr sz="4965"/>
            </a:lvl4pPr>
            <a:lvl5pPr marL="4540179" indent="0">
              <a:buNone/>
              <a:defRPr sz="4965"/>
            </a:lvl5pPr>
            <a:lvl6pPr marL="5675224" indent="0">
              <a:buNone/>
              <a:defRPr sz="4965"/>
            </a:lvl6pPr>
            <a:lvl7pPr marL="6810268" indent="0">
              <a:buNone/>
              <a:defRPr sz="4965"/>
            </a:lvl7pPr>
            <a:lvl8pPr marL="7945313" indent="0">
              <a:buNone/>
              <a:defRPr sz="4965"/>
            </a:lvl8pPr>
            <a:lvl9pPr marL="9080358" indent="0">
              <a:buNone/>
              <a:defRPr sz="4965"/>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xmlns="" id="{42638F79-9896-B54E-9111-892AEA057FB2}"/>
              </a:ext>
            </a:extLst>
          </p:cNvPr>
          <p:cNvSpPr>
            <a:spLocks noGrp="1"/>
          </p:cNvSpPr>
          <p:nvPr>
            <p:ph type="body" sz="half" idx="2"/>
          </p:nvPr>
        </p:nvSpPr>
        <p:spPr>
          <a:xfrm>
            <a:off x="2084819" y="12838271"/>
            <a:ext cx="9761983" cy="23784486"/>
          </a:xfrm>
        </p:spPr>
        <p:txBody>
          <a:bodyPr/>
          <a:lstStyle>
            <a:lvl1pPr marL="0" indent="0">
              <a:buNone/>
              <a:defRPr sz="3972"/>
            </a:lvl1pPr>
            <a:lvl2pPr marL="1135045" indent="0">
              <a:buNone/>
              <a:defRPr sz="3476"/>
            </a:lvl2pPr>
            <a:lvl3pPr marL="2270089" indent="0">
              <a:buNone/>
              <a:defRPr sz="2979"/>
            </a:lvl3pPr>
            <a:lvl4pPr marL="3405134" indent="0">
              <a:buNone/>
              <a:defRPr sz="2483"/>
            </a:lvl4pPr>
            <a:lvl5pPr marL="4540179" indent="0">
              <a:buNone/>
              <a:defRPr sz="2483"/>
            </a:lvl5pPr>
            <a:lvl6pPr marL="5675224" indent="0">
              <a:buNone/>
              <a:defRPr sz="2483"/>
            </a:lvl6pPr>
            <a:lvl7pPr marL="6810268" indent="0">
              <a:buNone/>
              <a:defRPr sz="2483"/>
            </a:lvl7pPr>
            <a:lvl8pPr marL="7945313" indent="0">
              <a:buNone/>
              <a:defRPr sz="2483"/>
            </a:lvl8pPr>
            <a:lvl9pPr marL="9080358" indent="0">
              <a:buNone/>
              <a:defRPr sz="2483"/>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3328B9BE-DDCE-8F49-80D7-54EC35B87B8F}"/>
              </a:ext>
            </a:extLst>
          </p:cNvPr>
          <p:cNvSpPr>
            <a:spLocks noGrp="1"/>
          </p:cNvSpPr>
          <p:nvPr>
            <p:ph type="dt" sz="half" idx="10"/>
          </p:nvPr>
        </p:nvSpPr>
        <p:spPr/>
        <p:txBody>
          <a:bodyPr/>
          <a:lstStyle/>
          <a:p>
            <a:fld id="{985D6BDF-9D0E-4E2B-85B8-D8F4790360C9}" type="datetimeFigureOut">
              <a:rPr lang="en-US" smtClean="0"/>
              <a:t>4/12/2018</a:t>
            </a:fld>
            <a:endParaRPr lang="en-US" dirty="0"/>
          </a:p>
        </p:txBody>
      </p:sp>
      <p:sp>
        <p:nvSpPr>
          <p:cNvPr id="6" name="Footer Placeholder 5">
            <a:extLst>
              <a:ext uri="{FF2B5EF4-FFF2-40B4-BE49-F238E27FC236}">
                <a16:creationId xmlns:a16="http://schemas.microsoft.com/office/drawing/2014/main" xmlns="" id="{A887F430-4424-4D4D-8930-8CDF3E375A5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67EB447C-F52D-0B41-B819-8F840FA57A36}"/>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327538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E5F3B3C-EA66-714E-96F6-323266DDD008}"/>
              </a:ext>
            </a:extLst>
          </p:cNvPr>
          <p:cNvSpPr>
            <a:spLocks noGrp="1"/>
          </p:cNvSpPr>
          <p:nvPr>
            <p:ph type="title"/>
          </p:nvPr>
        </p:nvSpPr>
        <p:spPr>
          <a:xfrm>
            <a:off x="2080875" y="2278400"/>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CB454DBF-12F1-6647-89EE-204D19032B3C}"/>
              </a:ext>
            </a:extLst>
          </p:cNvPr>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E3137EF-0753-9644-A06B-394DFED2E723}"/>
              </a:ext>
            </a:extLst>
          </p:cNvPr>
          <p:cNvSpPr>
            <a:spLocks noGrp="1"/>
          </p:cNvSpPr>
          <p:nvPr>
            <p:ph type="dt" sz="half" idx="2"/>
          </p:nvPr>
        </p:nvSpPr>
        <p:spPr>
          <a:xfrm>
            <a:off x="2080875" y="39663922"/>
            <a:ext cx="6810137" cy="2278397"/>
          </a:xfrm>
          <a:prstGeom prst="rect">
            <a:avLst/>
          </a:prstGeom>
        </p:spPr>
        <p:txBody>
          <a:bodyPr vert="horz" lIns="91440" tIns="45720" rIns="91440" bIns="45720" rtlCol="0" anchor="ctr"/>
          <a:lstStyle>
            <a:lvl1pPr algn="l">
              <a:defRPr sz="2979">
                <a:solidFill>
                  <a:schemeClr val="tx1">
                    <a:tint val="75000"/>
                  </a:schemeClr>
                </a:solidFill>
              </a:defRPr>
            </a:lvl1pPr>
          </a:lstStyle>
          <a:p>
            <a:fld id="{985D6BDF-9D0E-4E2B-85B8-D8F4790360C9}" type="datetimeFigureOut">
              <a:rPr lang="en-US" smtClean="0"/>
              <a:t>4/12/2018</a:t>
            </a:fld>
            <a:endParaRPr lang="en-US" dirty="0"/>
          </a:p>
        </p:txBody>
      </p:sp>
      <p:sp>
        <p:nvSpPr>
          <p:cNvPr id="5" name="Footer Placeholder 4">
            <a:extLst>
              <a:ext uri="{FF2B5EF4-FFF2-40B4-BE49-F238E27FC236}">
                <a16:creationId xmlns:a16="http://schemas.microsoft.com/office/drawing/2014/main" xmlns="" id="{EB420708-7B0C-E04E-9070-77A33BBF710B}"/>
              </a:ext>
            </a:extLst>
          </p:cNvPr>
          <p:cNvSpPr>
            <a:spLocks noGrp="1"/>
          </p:cNvSpPr>
          <p:nvPr>
            <p:ph type="ftr" sz="quarter" idx="3"/>
          </p:nvPr>
        </p:nvSpPr>
        <p:spPr>
          <a:xfrm>
            <a:off x="10026035" y="39663922"/>
            <a:ext cx="10215205" cy="2278397"/>
          </a:xfrm>
          <a:prstGeom prst="rect">
            <a:avLst/>
          </a:prstGeom>
        </p:spPr>
        <p:txBody>
          <a:bodyPr vert="horz" lIns="91440" tIns="45720" rIns="91440" bIns="45720" rtlCol="0" anchor="ctr"/>
          <a:lstStyle>
            <a:lvl1pPr algn="ctr">
              <a:defRPr sz="2979">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3093D907-58C2-F043-83BC-1855C6D57CE5}"/>
              </a:ext>
            </a:extLst>
          </p:cNvPr>
          <p:cNvSpPr>
            <a:spLocks noGrp="1"/>
          </p:cNvSpPr>
          <p:nvPr>
            <p:ph type="sldNum" sz="quarter" idx="4"/>
          </p:nvPr>
        </p:nvSpPr>
        <p:spPr>
          <a:xfrm>
            <a:off x="21376263" y="39663922"/>
            <a:ext cx="6810137" cy="2278397"/>
          </a:xfrm>
          <a:prstGeom prst="rect">
            <a:avLst/>
          </a:prstGeom>
        </p:spPr>
        <p:txBody>
          <a:bodyPr vert="horz" lIns="91440" tIns="45720" rIns="91440" bIns="45720" rtlCol="0" anchor="ctr"/>
          <a:lstStyle>
            <a:lvl1pPr algn="r">
              <a:defRPr sz="2979">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760823815"/>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Lst>
  <p:txStyles>
    <p:titleStyle>
      <a:lvl1pPr algn="l" defTabSz="2270089" rtl="0" eaLnBrk="1" latinLnBrk="0" hangingPunct="1">
        <a:lnSpc>
          <a:spcPct val="90000"/>
        </a:lnSpc>
        <a:spcBef>
          <a:spcPct val="0"/>
        </a:spcBef>
        <a:buNone/>
        <a:defRPr sz="10923" kern="1200">
          <a:solidFill>
            <a:schemeClr val="tx1"/>
          </a:solidFill>
          <a:latin typeface="+mj-lt"/>
          <a:ea typeface="+mj-ea"/>
          <a:cs typeface="+mj-cs"/>
        </a:defRPr>
      </a:lvl1pPr>
    </p:titleStyle>
    <p:bodyStyle>
      <a:lvl1pPr marL="567522" indent="-567522" algn="l" defTabSz="2270089" rtl="0" eaLnBrk="1" latinLnBrk="0" hangingPunct="1">
        <a:lnSpc>
          <a:spcPct val="90000"/>
        </a:lnSpc>
        <a:spcBef>
          <a:spcPts val="2483"/>
        </a:spcBef>
        <a:buFont typeface="Arial" panose="020B0604020202020204" pitchFamily="34" charset="0"/>
        <a:buChar char="•"/>
        <a:defRPr sz="6951" kern="1200">
          <a:solidFill>
            <a:schemeClr val="tx1"/>
          </a:solidFill>
          <a:latin typeface="+mn-lt"/>
          <a:ea typeface="+mn-ea"/>
          <a:cs typeface="+mn-cs"/>
        </a:defRPr>
      </a:lvl1pPr>
      <a:lvl2pPr marL="1702567" indent="-567522" algn="l" defTabSz="2270089" rtl="0" eaLnBrk="1" latinLnBrk="0" hangingPunct="1">
        <a:lnSpc>
          <a:spcPct val="90000"/>
        </a:lnSpc>
        <a:spcBef>
          <a:spcPts val="1241"/>
        </a:spcBef>
        <a:buFont typeface="Arial" panose="020B0604020202020204" pitchFamily="34" charset="0"/>
        <a:buChar char="•"/>
        <a:defRPr sz="5958" kern="1200">
          <a:solidFill>
            <a:schemeClr val="tx1"/>
          </a:solidFill>
          <a:latin typeface="+mn-lt"/>
          <a:ea typeface="+mn-ea"/>
          <a:cs typeface="+mn-cs"/>
        </a:defRPr>
      </a:lvl2pPr>
      <a:lvl3pPr marL="2837612" indent="-567522" algn="l" defTabSz="2270089" rtl="0" eaLnBrk="1" latinLnBrk="0" hangingPunct="1">
        <a:lnSpc>
          <a:spcPct val="90000"/>
        </a:lnSpc>
        <a:spcBef>
          <a:spcPts val="1241"/>
        </a:spcBef>
        <a:buFont typeface="Arial" panose="020B0604020202020204" pitchFamily="34" charset="0"/>
        <a:buChar char="•"/>
        <a:defRPr sz="4965" kern="1200">
          <a:solidFill>
            <a:schemeClr val="tx1"/>
          </a:solidFill>
          <a:latin typeface="+mn-lt"/>
          <a:ea typeface="+mn-ea"/>
          <a:cs typeface="+mn-cs"/>
        </a:defRPr>
      </a:lvl3pPr>
      <a:lvl4pPr marL="3972657"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4pPr>
      <a:lvl5pPr marL="5107701"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5pPr>
      <a:lvl6pPr marL="6242746"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6pPr>
      <a:lvl7pPr marL="7377791"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7pPr>
      <a:lvl8pPr marL="8512835"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8pPr>
      <a:lvl9pPr marL="9647880"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9pPr>
    </p:bodyStyle>
    <p:otherStyle>
      <a:defPPr>
        <a:defRPr lang="en-US"/>
      </a:defPPr>
      <a:lvl1pPr marL="0" algn="l" defTabSz="2270089" rtl="0" eaLnBrk="1" latinLnBrk="0" hangingPunct="1">
        <a:defRPr sz="4469" kern="1200">
          <a:solidFill>
            <a:schemeClr val="tx1"/>
          </a:solidFill>
          <a:latin typeface="+mn-lt"/>
          <a:ea typeface="+mn-ea"/>
          <a:cs typeface="+mn-cs"/>
        </a:defRPr>
      </a:lvl1pPr>
      <a:lvl2pPr marL="1135045" algn="l" defTabSz="2270089" rtl="0" eaLnBrk="1" latinLnBrk="0" hangingPunct="1">
        <a:defRPr sz="4469" kern="1200">
          <a:solidFill>
            <a:schemeClr val="tx1"/>
          </a:solidFill>
          <a:latin typeface="+mn-lt"/>
          <a:ea typeface="+mn-ea"/>
          <a:cs typeface="+mn-cs"/>
        </a:defRPr>
      </a:lvl2pPr>
      <a:lvl3pPr marL="2270089" algn="l" defTabSz="2270089" rtl="0" eaLnBrk="1" latinLnBrk="0" hangingPunct="1">
        <a:defRPr sz="4469" kern="1200">
          <a:solidFill>
            <a:schemeClr val="tx1"/>
          </a:solidFill>
          <a:latin typeface="+mn-lt"/>
          <a:ea typeface="+mn-ea"/>
          <a:cs typeface="+mn-cs"/>
        </a:defRPr>
      </a:lvl3pPr>
      <a:lvl4pPr marL="3405134" algn="l" defTabSz="2270089" rtl="0" eaLnBrk="1" latinLnBrk="0" hangingPunct="1">
        <a:defRPr sz="4469" kern="1200">
          <a:solidFill>
            <a:schemeClr val="tx1"/>
          </a:solidFill>
          <a:latin typeface="+mn-lt"/>
          <a:ea typeface="+mn-ea"/>
          <a:cs typeface="+mn-cs"/>
        </a:defRPr>
      </a:lvl4pPr>
      <a:lvl5pPr marL="4540179" algn="l" defTabSz="2270089" rtl="0" eaLnBrk="1" latinLnBrk="0" hangingPunct="1">
        <a:defRPr sz="4469" kern="1200">
          <a:solidFill>
            <a:schemeClr val="tx1"/>
          </a:solidFill>
          <a:latin typeface="+mn-lt"/>
          <a:ea typeface="+mn-ea"/>
          <a:cs typeface="+mn-cs"/>
        </a:defRPr>
      </a:lvl5pPr>
      <a:lvl6pPr marL="5675224" algn="l" defTabSz="2270089" rtl="0" eaLnBrk="1" latinLnBrk="0" hangingPunct="1">
        <a:defRPr sz="4469" kern="1200">
          <a:solidFill>
            <a:schemeClr val="tx1"/>
          </a:solidFill>
          <a:latin typeface="+mn-lt"/>
          <a:ea typeface="+mn-ea"/>
          <a:cs typeface="+mn-cs"/>
        </a:defRPr>
      </a:lvl6pPr>
      <a:lvl7pPr marL="6810268" algn="l" defTabSz="2270089" rtl="0" eaLnBrk="1" latinLnBrk="0" hangingPunct="1">
        <a:defRPr sz="4469" kern="1200">
          <a:solidFill>
            <a:schemeClr val="tx1"/>
          </a:solidFill>
          <a:latin typeface="+mn-lt"/>
          <a:ea typeface="+mn-ea"/>
          <a:cs typeface="+mn-cs"/>
        </a:defRPr>
      </a:lvl7pPr>
      <a:lvl8pPr marL="7945313" algn="l" defTabSz="2270089" rtl="0" eaLnBrk="1" latinLnBrk="0" hangingPunct="1">
        <a:defRPr sz="4469" kern="1200">
          <a:solidFill>
            <a:schemeClr val="tx1"/>
          </a:solidFill>
          <a:latin typeface="+mn-lt"/>
          <a:ea typeface="+mn-ea"/>
          <a:cs typeface="+mn-cs"/>
        </a:defRPr>
      </a:lvl8pPr>
      <a:lvl9pPr marL="9080358" algn="l" defTabSz="2270089" rtl="0" eaLnBrk="1" latinLnBrk="0" hangingPunct="1">
        <a:defRPr sz="44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3000" r="-3000"/>
          </a:stretch>
        </a:blip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6478113D-4E66-304C-8773-209D1BBC4A1C}"/>
              </a:ext>
            </a:extLst>
          </p:cNvPr>
          <p:cNvSpPr/>
          <p:nvPr/>
        </p:nvSpPr>
        <p:spPr>
          <a:xfrm>
            <a:off x="0" y="0"/>
            <a:ext cx="30267275" cy="5360658"/>
          </a:xfrm>
          <a:prstGeom prst="rect">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89"/>
          <p:cNvSpPr txBox="1">
            <a:spLocks noChangeArrowheads="1"/>
          </p:cNvSpPr>
          <p:nvPr/>
        </p:nvSpPr>
        <p:spPr bwMode="auto">
          <a:xfrm>
            <a:off x="1681515" y="7132373"/>
            <a:ext cx="8407576" cy="8969021"/>
          </a:xfrm>
          <a:prstGeom prst="rect">
            <a:avLst/>
          </a:prstGeom>
          <a:solidFill>
            <a:schemeClr val="bg1"/>
          </a:solidFill>
          <a:ln w="12700">
            <a:solidFill>
              <a:srgbClr val="660066"/>
            </a:solidFill>
          </a:ln>
          <a:effectLst>
            <a:outerShdw blurRad="50800" dist="38100" dir="2700000" algn="tl" rotWithShape="0">
              <a:prstClr val="black">
                <a:alpha val="40000"/>
              </a:prstClr>
            </a:outerShdw>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Social Media Intelligence (SOCMINT) is a relatively unexplored source </a:t>
            </a:r>
            <a:r>
              <a:rPr lang="en-US" sz="2800" dirty="0" smtClean="0">
                <a:latin typeface="Verdana" panose="020B0604030504040204" pitchFamily="34" charset="0"/>
                <a:ea typeface="Verdana" panose="020B0604030504040204" pitchFamily="34" charset="0"/>
                <a:cs typeface="Verdana" panose="020B0604030504040204" pitchFamily="34" charset="0"/>
              </a:rPr>
              <a:t>of </a:t>
            </a:r>
            <a:r>
              <a:rPr lang="en-US" sz="2800" dirty="0" smtClean="0">
                <a:latin typeface="Verdana" panose="020B0604030504040204" pitchFamily="34" charset="0"/>
                <a:ea typeface="Verdana" panose="020B0604030504040204" pitchFamily="34" charset="0"/>
                <a:cs typeface="Verdana" panose="020B0604030504040204" pitchFamily="34" charset="0"/>
              </a:rPr>
              <a:t>intelligence, examining data contained within social media profiles. It is a subset of Open Source Information, where </a:t>
            </a:r>
            <a:r>
              <a:rPr lang="en-US" sz="2800" dirty="0" smtClean="0">
                <a:latin typeface="Verdana" panose="020B0604030504040204" pitchFamily="34" charset="0"/>
                <a:ea typeface="Verdana" panose="020B0604030504040204" pitchFamily="34" charset="0"/>
                <a:cs typeface="Verdana" panose="020B0604030504040204" pitchFamily="34" charset="0"/>
              </a:rPr>
              <a:t>data on a subject is gathered using publicly available resources. Many see it as a vital aspect of modern information gathering – both the US FBI and the UK MOD have invested heavily in tools to utilize SOCMINT (Antonius and Rich, 2013)</a:t>
            </a:r>
          </a:p>
          <a:p>
            <a:pPr eaLnBrk="1" hangingPunct="1"/>
            <a:endParaRPr lang="en-US" sz="28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There are very few examples of facial recognition being applied to SOCMINT to assist in gathering or analysis. </a:t>
            </a:r>
            <a:r>
              <a:rPr lang="en-US" sz="2800" dirty="0" smtClean="0">
                <a:latin typeface="Verdana" panose="020B0604030504040204" pitchFamily="34" charset="0"/>
                <a:ea typeface="Verdana" panose="020B0604030504040204" pitchFamily="34" charset="0"/>
                <a:cs typeface="Verdana" panose="020B0604030504040204" pitchFamily="34" charset="0"/>
              </a:rPr>
              <a:t>It is therefore my aim to develop a tool will assist human operators in gathering social media intelligence by searching a database of faces to find potential matches to a face in a test image.</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32" name="Rectangle 31"/>
          <p:cNvSpPr/>
          <p:nvPr/>
        </p:nvSpPr>
        <p:spPr>
          <a:xfrm>
            <a:off x="1681515" y="6240826"/>
            <a:ext cx="8407576" cy="891547"/>
          </a:xfrm>
          <a:prstGeom prst="rect">
            <a:avLst/>
          </a:prstGeom>
          <a:solidFill>
            <a:srgbClr val="66006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Abstract</a:t>
            </a:r>
          </a:p>
        </p:txBody>
      </p:sp>
      <p:sp>
        <p:nvSpPr>
          <p:cNvPr id="15" name="Text Box 194"/>
          <p:cNvSpPr txBox="1">
            <a:spLocks noChangeArrowheads="1"/>
          </p:cNvSpPr>
          <p:nvPr/>
        </p:nvSpPr>
        <p:spPr bwMode="auto">
          <a:xfrm>
            <a:off x="10929850" y="25309404"/>
            <a:ext cx="8407576" cy="8107247"/>
          </a:xfrm>
          <a:prstGeom prst="rect">
            <a:avLst/>
          </a:prstGeom>
          <a:solidFill>
            <a:schemeClr val="bg1"/>
          </a:solidFill>
          <a:ln w="12700">
            <a:solidFill>
              <a:schemeClr val="accent1">
                <a:lumMod val="75000"/>
              </a:schemeClr>
            </a:solidFill>
          </a:ln>
          <a:effectLst>
            <a:outerShdw blurRad="50800" dist="38100" dir="2700000" algn="tl" rotWithShape="0">
              <a:prstClr val="black">
                <a:alpha val="40000"/>
              </a:prstClr>
            </a:outerShdw>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The software performed excellently on both the untrained data set and the restricted data set, achieving 100% accuracy with 0 false positives over 5 tests in both cases. Of particular note is the restricted data set – by massively reducing the number of images to compare, the average length of each search was reduced to just 25 seconds.</a:t>
            </a:r>
          </a:p>
          <a:p>
            <a:pPr eaLnBrk="1" hangingPunct="1"/>
            <a:endParaRPr lang="en-US" sz="28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When searching across a data set with a different compression algorithm, the same results were noted. However, the distance between two </a:t>
            </a:r>
            <a:r>
              <a:rPr lang="en-US" sz="2800" dirty="0" smtClean="0">
                <a:latin typeface="Verdana" panose="020B0604030504040204" pitchFamily="34" charset="0"/>
                <a:ea typeface="Verdana" panose="020B0604030504040204" pitchFamily="34" charset="0"/>
                <a:cs typeface="Verdana" panose="020B0604030504040204" pitchFamily="34" charset="0"/>
              </a:rPr>
              <a:t>otherwise identical images was non-0, suggesting that the compression algorithm may produce some baseline error in comparison.</a:t>
            </a:r>
          </a:p>
          <a:p>
            <a:pPr eaLnBrk="1" hangingPunct="1"/>
            <a:endParaRPr lang="en-US" sz="2800" dirty="0">
              <a:latin typeface="Verdana" panose="020B0604030504040204" pitchFamily="34" charset="0"/>
              <a:ea typeface="Verdana" panose="020B0604030504040204" pitchFamily="34" charset="0"/>
              <a:cs typeface="Verdana" panose="020B0604030504040204" pitchFamily="34" charset="0"/>
            </a:endParaRPr>
          </a:p>
          <a:p>
            <a:pPr eaLnBrk="1" hangingPunct="1"/>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33" name="Rectangle 32"/>
          <p:cNvSpPr/>
          <p:nvPr/>
        </p:nvSpPr>
        <p:spPr>
          <a:xfrm>
            <a:off x="1681515" y="16493613"/>
            <a:ext cx="8407576" cy="891547"/>
          </a:xfrm>
          <a:prstGeom prst="rect">
            <a:avLst/>
          </a:prstGeom>
          <a:solidFill>
            <a:srgbClr val="66006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0929850" y="7132373"/>
            <a:ext cx="8407576" cy="11554344"/>
          </a:xfrm>
          <a:prstGeom prst="rect">
            <a:avLst/>
          </a:prstGeom>
          <a:solidFill>
            <a:schemeClr val="bg1"/>
          </a:solidFill>
          <a:ln w="12700">
            <a:solidFill>
              <a:srgbClr val="660066"/>
            </a:solidFill>
          </a:ln>
          <a:effectLst>
            <a:outerShdw blurRad="50800" dist="38100" dir="2700000" algn="tl" rotWithShape="0">
              <a:prstClr val="black">
                <a:alpha val="40000"/>
              </a:prstClr>
            </a:outerShdw>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Rather than search against actual social networks with real people, a database of test profiles was generated using the Labeled Faces in the Wild data set (Huang et. al., 2007), the Essex Face Recognition data set (</a:t>
            </a:r>
            <a:r>
              <a:rPr lang="en-US" sz="2800" dirty="0" err="1" smtClean="0">
                <a:latin typeface="Verdana" panose="020B0604030504040204" pitchFamily="34" charset="0"/>
                <a:ea typeface="Verdana" panose="020B0604030504040204" pitchFamily="34" charset="0"/>
                <a:cs typeface="Verdana" panose="020B0604030504040204" pitchFamily="34" charset="0"/>
              </a:rPr>
              <a:t>Hond</a:t>
            </a:r>
            <a:r>
              <a:rPr lang="en-US" sz="2800" dirty="0" smtClean="0">
                <a:latin typeface="Verdana" panose="020B0604030504040204" pitchFamily="34" charset="0"/>
                <a:ea typeface="Verdana" panose="020B0604030504040204" pitchFamily="34" charset="0"/>
                <a:cs typeface="Verdana" panose="020B0604030504040204" pitchFamily="34" charset="0"/>
              </a:rPr>
              <a:t> and </a:t>
            </a:r>
            <a:r>
              <a:rPr lang="en-US" sz="2800" dirty="0" err="1" smtClean="0">
                <a:latin typeface="Verdana" panose="020B0604030504040204" pitchFamily="34" charset="0"/>
                <a:ea typeface="Verdana" panose="020B0604030504040204" pitchFamily="34" charset="0"/>
                <a:cs typeface="Verdana" panose="020B0604030504040204" pitchFamily="34" charset="0"/>
              </a:rPr>
              <a:t>Spacek</a:t>
            </a:r>
            <a:r>
              <a:rPr lang="en-US" sz="2800" dirty="0" smtClean="0">
                <a:latin typeface="Verdana" panose="020B0604030504040204" pitchFamily="34" charset="0"/>
                <a:ea typeface="Verdana" panose="020B0604030504040204" pitchFamily="34" charset="0"/>
                <a:cs typeface="Verdana" panose="020B0604030504040204" pitchFamily="34" charset="0"/>
              </a:rPr>
              <a:t>, 1997), and the Security Camera Face data set (</a:t>
            </a:r>
            <a:r>
              <a:rPr lang="en-US" sz="2800" dirty="0" err="1" smtClean="0">
                <a:latin typeface="Verdana" panose="020B0604030504040204" pitchFamily="34" charset="0"/>
                <a:ea typeface="Verdana" panose="020B0604030504040204" pitchFamily="34" charset="0"/>
                <a:cs typeface="Verdana" panose="020B0604030504040204" pitchFamily="34" charset="0"/>
              </a:rPr>
              <a:t>Grgic</a:t>
            </a:r>
            <a:r>
              <a:rPr lang="en-US" sz="2800" dirty="0" smtClean="0">
                <a:latin typeface="Verdana" panose="020B0604030504040204" pitchFamily="34" charset="0"/>
                <a:ea typeface="Verdana" panose="020B0604030504040204" pitchFamily="34" charset="0"/>
                <a:cs typeface="Verdana" panose="020B0604030504040204" pitchFamily="34" charset="0"/>
              </a:rPr>
              <a:t>, </a:t>
            </a:r>
            <a:r>
              <a:rPr lang="en-US" sz="2800" dirty="0" err="1" smtClean="0">
                <a:latin typeface="Verdana" panose="020B0604030504040204" pitchFamily="34" charset="0"/>
                <a:ea typeface="Verdana" panose="020B0604030504040204" pitchFamily="34" charset="0"/>
                <a:cs typeface="Verdana" panose="020B0604030504040204" pitchFamily="34" charset="0"/>
              </a:rPr>
              <a:t>Delac</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smtClean="0">
                <a:latin typeface="Verdana" panose="020B0604030504040204" pitchFamily="34" charset="0"/>
                <a:ea typeface="Verdana" panose="020B0604030504040204" pitchFamily="34" charset="0"/>
                <a:cs typeface="Verdana" panose="020B0604030504040204" pitchFamily="34" charset="0"/>
              </a:rPr>
              <a:t>and </a:t>
            </a:r>
            <a:r>
              <a:rPr lang="en-US" sz="2800" dirty="0" err="1" smtClean="0">
                <a:latin typeface="Verdana" panose="020B0604030504040204" pitchFamily="34" charset="0"/>
                <a:ea typeface="Verdana" panose="020B0604030504040204" pitchFamily="34" charset="0"/>
                <a:cs typeface="Verdana" panose="020B0604030504040204" pitchFamily="34" charset="0"/>
              </a:rPr>
              <a:t>Grgic</a:t>
            </a:r>
            <a:r>
              <a:rPr lang="en-US" sz="2800" dirty="0" smtClean="0">
                <a:latin typeface="Verdana" panose="020B0604030504040204" pitchFamily="34" charset="0"/>
                <a:ea typeface="Verdana" panose="020B0604030504040204" pitchFamily="34" charset="0"/>
                <a:cs typeface="Verdana" panose="020B0604030504040204" pitchFamily="34" charset="0"/>
              </a:rPr>
              <a:t>, 2009). The tool used to search the data set was developed using Python version 3, using the face-recognition module with </a:t>
            </a:r>
            <a:r>
              <a:rPr lang="en-US" sz="2800" dirty="0" err="1" smtClean="0">
                <a:latin typeface="Verdana" panose="020B0604030504040204" pitchFamily="34" charset="0"/>
                <a:ea typeface="Verdana" panose="020B0604030504040204" pitchFamily="34" charset="0"/>
                <a:cs typeface="Verdana" panose="020B0604030504040204" pitchFamily="34" charset="0"/>
              </a:rPr>
              <a:t>dlib</a:t>
            </a:r>
            <a:r>
              <a:rPr lang="en-US" sz="2800" dirty="0" smtClean="0">
                <a:latin typeface="Verdana" panose="020B0604030504040204" pitchFamily="34" charset="0"/>
                <a:ea typeface="Verdana" panose="020B0604030504040204" pitchFamily="34" charset="0"/>
                <a:cs typeface="Verdana" panose="020B0604030504040204" pitchFamily="34" charset="0"/>
              </a:rPr>
              <a:t> as the underlying face recognition implementation. It includes a requirements.txt file to allow for easy installation of all pre-requisites using pip, and is used from the command line. A small demo file has been included that watches for results, and creates a HTML page that may be viewed for </a:t>
            </a:r>
            <a:r>
              <a:rPr lang="en-US" sz="2800" dirty="0" err="1" smtClean="0">
                <a:latin typeface="Verdana" panose="020B0604030504040204" pitchFamily="34" charset="0"/>
                <a:ea typeface="Verdana" panose="020B0604030504040204" pitchFamily="34" charset="0"/>
                <a:cs typeface="Verdana" panose="020B0604030504040204" pitchFamily="34" charset="0"/>
              </a:rPr>
              <a:t>visualisation</a:t>
            </a:r>
            <a:r>
              <a:rPr lang="en-US" sz="2800" dirty="0" smtClean="0">
                <a:latin typeface="Verdana" panose="020B0604030504040204" pitchFamily="34" charset="0"/>
                <a:ea typeface="Verdana" panose="020B0604030504040204" pitchFamily="34" charset="0"/>
                <a:cs typeface="Verdana" panose="020B0604030504040204" pitchFamily="34" charset="0"/>
              </a:rPr>
              <a:t> purposes.</a:t>
            </a:r>
          </a:p>
          <a:p>
            <a:pPr eaLnBrk="1" hangingPunct="1"/>
            <a:endParaRPr lang="en-US" sz="28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The software was tested using data sets with different compression algorithms (JPG vs PNG), untrained data sets, data sets containing infra-red images, and data sets that were restricting by a piece of personally identifying information.</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34" name="Rectangle 33"/>
          <p:cNvSpPr/>
          <p:nvPr/>
        </p:nvSpPr>
        <p:spPr>
          <a:xfrm>
            <a:off x="10929850" y="6240826"/>
            <a:ext cx="8407576" cy="891547"/>
          </a:xfrm>
          <a:prstGeom prst="rect">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0178184" y="17385160"/>
            <a:ext cx="8407576" cy="8538134"/>
          </a:xfrm>
          <a:prstGeom prst="rect">
            <a:avLst/>
          </a:prstGeom>
          <a:solidFill>
            <a:schemeClr val="bg1"/>
          </a:solidFill>
          <a:ln w="12700">
            <a:solidFill>
              <a:srgbClr val="660066"/>
            </a:solidFill>
          </a:ln>
          <a:effectLst>
            <a:outerShdw blurRad="50800" dist="38100" dir="2700000" algn="tl" rotWithShape="0">
              <a:prstClr val="black">
                <a:alpha val="40000"/>
              </a:prstClr>
            </a:outerShdw>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Verdana" panose="020B0604030504040204" pitchFamily="34" charset="0"/>
                <a:ea typeface="Verdana" panose="020B0604030504040204" pitchFamily="34" charset="0"/>
                <a:cs typeface="Verdana" panose="020B0604030504040204" pitchFamily="34" charset="0"/>
              </a:rPr>
              <a:t>Click here to insert your Discussion text. Type it in or copy and paste from your Word document or other source.</a:t>
            </a:r>
          </a:p>
          <a:p>
            <a:pPr eaLnBrk="1" hangingPunct="1"/>
            <a:endParaRPr lang="en-US" sz="28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2800" dirty="0">
                <a:latin typeface="Verdana" panose="020B0604030504040204" pitchFamily="34" charset="0"/>
                <a:ea typeface="Verdana" panose="020B0604030504040204" pitchFamily="34" charset="0"/>
                <a:cs typeface="Verdana" panose="020B0604030504040204" pitchFamily="34" charset="0"/>
              </a:rPr>
              <a:t>This text box will automatically re-size to your text. To turn off that feature, right click inside this box and go to </a:t>
            </a:r>
            <a:r>
              <a:rPr lang="en-US" sz="2800" b="1" dirty="0">
                <a:latin typeface="Verdana" panose="020B0604030504040204" pitchFamily="34" charset="0"/>
                <a:ea typeface="Verdana" panose="020B0604030504040204" pitchFamily="34" charset="0"/>
                <a:cs typeface="Verdana" panose="020B0604030504040204" pitchFamily="34" charset="0"/>
              </a:rPr>
              <a:t>Format Shape, Text Box, Autofit</a:t>
            </a:r>
            <a:r>
              <a:rPr lang="en-US" sz="2800" dirty="0">
                <a:latin typeface="Verdana" panose="020B0604030504040204" pitchFamily="34" charset="0"/>
                <a:ea typeface="Verdana" panose="020B0604030504040204" pitchFamily="34" charset="0"/>
                <a:cs typeface="Verdana" panose="020B0604030504040204" pitchFamily="34" charset="0"/>
              </a:rPr>
              <a:t>, and select the “Do Not Autofit” radio button.</a:t>
            </a:r>
          </a:p>
          <a:p>
            <a:pPr eaLnBrk="1" hangingPunct="1"/>
            <a:endParaRPr lang="en-US" sz="28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2800" dirty="0">
                <a:latin typeface="Verdana" panose="020B0604030504040204" pitchFamily="34" charset="0"/>
                <a:ea typeface="Verdana" panose="020B0604030504040204" pitchFamily="34" charset="0"/>
                <a:cs typeface="Verdana" panose="020B0604030504040204" pitchFamily="34" charset="0"/>
              </a:rPr>
              <a:t>To change the font style of this text box: Click on the border once to highlight the entire text box, then select a different font or font size that suits you. This text is Calibri 30pt and is easily read up to 4 feet away on an A0 poster.</a:t>
            </a:r>
          </a:p>
          <a:p>
            <a:pPr eaLnBrk="1" hangingPunct="1"/>
            <a:endParaRPr lang="en-US" sz="28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2800" dirty="0">
                <a:latin typeface="Verdana" panose="020B0604030504040204" pitchFamily="34" charset="0"/>
                <a:ea typeface="Verdana" panose="020B0604030504040204" pitchFamily="34" charset="0"/>
                <a:cs typeface="Verdana" panose="020B0604030504040204" pitchFamily="34" charset="0"/>
              </a:rPr>
              <a:t>Zoom out to 100% to preview what this will look like on your printed poster.</a:t>
            </a:r>
          </a:p>
        </p:txBody>
      </p:sp>
      <p:sp>
        <p:nvSpPr>
          <p:cNvPr id="35" name="Rectangle 34"/>
          <p:cNvSpPr/>
          <p:nvPr/>
        </p:nvSpPr>
        <p:spPr>
          <a:xfrm>
            <a:off x="20178184" y="16493613"/>
            <a:ext cx="8407576" cy="891547"/>
          </a:xfrm>
          <a:prstGeom prst="rect">
            <a:avLst/>
          </a:prstGeom>
          <a:solidFill>
            <a:srgbClr val="66006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Discussion</a:t>
            </a:r>
          </a:p>
        </p:txBody>
      </p:sp>
      <p:sp>
        <p:nvSpPr>
          <p:cNvPr id="14" name="Text Box 193"/>
          <p:cNvSpPr txBox="1">
            <a:spLocks noChangeArrowheads="1"/>
          </p:cNvSpPr>
          <p:nvPr/>
        </p:nvSpPr>
        <p:spPr bwMode="auto">
          <a:xfrm>
            <a:off x="20178184" y="27637946"/>
            <a:ext cx="8407576" cy="4690927"/>
          </a:xfrm>
          <a:prstGeom prst="rect">
            <a:avLst/>
          </a:prstGeom>
          <a:solidFill>
            <a:schemeClr val="bg1"/>
          </a:solidFill>
          <a:ln w="12700">
            <a:solidFill>
              <a:srgbClr val="660066"/>
            </a:solidFill>
          </a:ln>
          <a:effectLst>
            <a:outerShdw blurRad="50800" dist="38100" dir="2700000" algn="tl" rotWithShape="0">
              <a:prstClr val="black">
                <a:alpha val="40000"/>
              </a:prstClr>
            </a:outerShdw>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Verdana" panose="020B0604030504040204" pitchFamily="34" charset="0"/>
                <a:ea typeface="Verdana" panose="020B0604030504040204" pitchFamily="34" charset="0"/>
                <a:cs typeface="Verdana" panose="020B0604030504040204" pitchFamily="34" charset="0"/>
              </a:rPr>
              <a:t>Click here to insert your Conclusions text. Type it in or copy and paste from your Word document or other source.</a:t>
            </a:r>
          </a:p>
          <a:p>
            <a:pPr eaLnBrk="1" hangingPunct="1"/>
            <a:endParaRPr lang="en-US" sz="28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2800" dirty="0">
                <a:latin typeface="Verdana" panose="020B0604030504040204" pitchFamily="34" charset="0"/>
                <a:ea typeface="Verdana" panose="020B0604030504040204" pitchFamily="34" charset="0"/>
                <a:cs typeface="Verdana" panose="020B0604030504040204" pitchFamily="34" charset="0"/>
              </a:rPr>
              <a:t>This text box will automatically re-size to your text. To turn off that feature, right click inside this box and go to </a:t>
            </a:r>
            <a:r>
              <a:rPr lang="en-US" sz="2800" b="1" dirty="0">
                <a:latin typeface="Verdana" panose="020B0604030504040204" pitchFamily="34" charset="0"/>
                <a:ea typeface="Verdana" panose="020B0604030504040204" pitchFamily="34" charset="0"/>
                <a:cs typeface="Verdana" panose="020B0604030504040204" pitchFamily="34" charset="0"/>
              </a:rPr>
              <a:t>Format Shape, Text Box, Autofit</a:t>
            </a:r>
            <a:r>
              <a:rPr lang="en-US" sz="2800" dirty="0">
                <a:latin typeface="Verdana" panose="020B0604030504040204" pitchFamily="34" charset="0"/>
                <a:ea typeface="Verdana" panose="020B0604030504040204" pitchFamily="34" charset="0"/>
                <a:cs typeface="Verdana" panose="020B0604030504040204" pitchFamily="34" charset="0"/>
              </a:rPr>
              <a:t>, and select the “Do Not Autofit” radio button.</a:t>
            </a:r>
          </a:p>
          <a:p>
            <a:pPr eaLnBrk="1" hangingPunct="1"/>
            <a:endParaRPr lang="en-US" sz="3000" dirty="0">
              <a:latin typeface="Calibri" pitchFamily="34" charset="0"/>
            </a:endParaRPr>
          </a:p>
        </p:txBody>
      </p:sp>
      <p:sp>
        <p:nvSpPr>
          <p:cNvPr id="36" name="Rectangle 35"/>
          <p:cNvSpPr/>
          <p:nvPr/>
        </p:nvSpPr>
        <p:spPr>
          <a:xfrm>
            <a:off x="20178184" y="26693553"/>
            <a:ext cx="8407576" cy="891547"/>
          </a:xfrm>
          <a:prstGeom prst="rect">
            <a:avLst/>
          </a:prstGeom>
          <a:solidFill>
            <a:srgbClr val="66006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681515" y="17385160"/>
            <a:ext cx="8407576" cy="5091036"/>
          </a:xfrm>
          <a:prstGeom prst="rect">
            <a:avLst/>
          </a:prstGeom>
          <a:solidFill>
            <a:schemeClr val="bg1"/>
          </a:solidFill>
          <a:ln w="12700">
            <a:solidFill>
              <a:srgbClr val="660066"/>
            </a:solidFill>
          </a:ln>
          <a:effectLst>
            <a:outerShdw blurRad="50800" dist="38100" dir="2700000" algn="tl" rotWithShape="0">
              <a:prstClr val="black">
                <a:alpha val="40000"/>
              </a:prstClr>
            </a:outerShdw>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GB" sz="2800" dirty="0" smtClean="0">
                <a:latin typeface="Verdana" panose="020B0604030504040204" pitchFamily="34" charset="0"/>
                <a:ea typeface="Verdana" panose="020B0604030504040204" pitchFamily="34" charset="0"/>
                <a:cs typeface="Verdana" panose="020B0604030504040204" pitchFamily="34" charset="0"/>
              </a:rPr>
              <a:t>Social media intelligence has been shown to have many uses, from detecting potential insider threads (</a:t>
            </a:r>
            <a:r>
              <a:rPr lang="en-GB" sz="2800" dirty="0" err="1" smtClean="0">
                <a:latin typeface="Verdana" panose="020B0604030504040204" pitchFamily="34" charset="0"/>
                <a:ea typeface="Verdana" panose="020B0604030504040204" pitchFamily="34" charset="0"/>
                <a:cs typeface="Verdana" panose="020B0604030504040204" pitchFamily="34" charset="0"/>
              </a:rPr>
              <a:t>Kandias</a:t>
            </a:r>
            <a:r>
              <a:rPr lang="en-GB" sz="2800" dirty="0" smtClean="0">
                <a:latin typeface="Verdana" panose="020B0604030504040204" pitchFamily="34" charset="0"/>
                <a:ea typeface="Verdana" panose="020B0604030504040204" pitchFamily="34" charset="0"/>
                <a:cs typeface="Verdana" panose="020B0604030504040204" pitchFamily="34" charset="0"/>
              </a:rPr>
              <a:t> and </a:t>
            </a:r>
            <a:r>
              <a:rPr lang="en-GB" sz="2800" dirty="0" err="1" smtClean="0">
                <a:latin typeface="Verdana" panose="020B0604030504040204" pitchFamily="34" charset="0"/>
                <a:ea typeface="Verdana" panose="020B0604030504040204" pitchFamily="34" charset="0"/>
                <a:cs typeface="Verdana" panose="020B0604030504040204" pitchFamily="34" charset="0"/>
              </a:rPr>
              <a:t>Stavrou</a:t>
            </a:r>
            <a:r>
              <a:rPr lang="en-GB" sz="2800" dirty="0" smtClean="0">
                <a:latin typeface="Verdana" panose="020B0604030504040204" pitchFamily="34" charset="0"/>
                <a:ea typeface="Verdana" panose="020B0604030504040204" pitchFamily="34" charset="0"/>
                <a:cs typeface="Verdana" panose="020B0604030504040204" pitchFamily="34" charset="0"/>
              </a:rPr>
              <a:t>, 2015) to increasing the effectiveness of prior knowledge attacks. The second point is particularly relevant, as it allows an adversary with no privileged information (OSINT only) to potentially gain access to networks or sensitive information by means of a </a:t>
            </a:r>
            <a:r>
              <a:rPr lang="en-GB" sz="2800" dirty="0" err="1" smtClean="0">
                <a:latin typeface="Verdana" panose="020B0604030504040204" pitchFamily="34" charset="0"/>
                <a:ea typeface="Verdana" panose="020B0604030504040204" pitchFamily="34" charset="0"/>
                <a:cs typeface="Verdana" panose="020B0604030504040204" pitchFamily="34" charset="0"/>
              </a:rPr>
              <a:t>spearphishing</a:t>
            </a:r>
            <a:r>
              <a:rPr lang="en-GB" sz="2800" dirty="0" smtClean="0">
                <a:latin typeface="Verdana" panose="020B0604030504040204" pitchFamily="34" charset="0"/>
                <a:ea typeface="Verdana" panose="020B0604030504040204" pitchFamily="34" charset="0"/>
                <a:cs typeface="Verdana" panose="020B0604030504040204" pitchFamily="34" charset="0"/>
              </a:rPr>
              <a:t> or social engineering attack.</a:t>
            </a:r>
          </a:p>
        </p:txBody>
      </p:sp>
      <p:sp>
        <p:nvSpPr>
          <p:cNvPr id="45" name="Rectangle 44"/>
          <p:cNvSpPr/>
          <p:nvPr/>
        </p:nvSpPr>
        <p:spPr>
          <a:xfrm>
            <a:off x="10929850" y="24417857"/>
            <a:ext cx="8407576" cy="891547"/>
          </a:xfrm>
          <a:prstGeom prst="rect">
            <a:avLst/>
          </a:prstGeom>
          <a:solidFill>
            <a:srgbClr val="66006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Results</a:t>
            </a:r>
          </a:p>
        </p:txBody>
      </p:sp>
      <p:sp>
        <p:nvSpPr>
          <p:cNvPr id="51" name="Text Box 180"/>
          <p:cNvSpPr txBox="1">
            <a:spLocks noChangeArrowheads="1"/>
          </p:cNvSpPr>
          <p:nvPr/>
        </p:nvSpPr>
        <p:spPr bwMode="auto">
          <a:xfrm>
            <a:off x="1681515" y="27017986"/>
            <a:ext cx="8407576" cy="1195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a:t>
            </a:r>
            <a:r>
              <a:rPr lang="en-US" sz="2400" dirty="0" smtClean="0">
                <a:latin typeface="Calibri" pitchFamily="34" charset="0"/>
              </a:rPr>
              <a:t>An example of a fake ID card that could be created with a person of interest’s name, date of birth and picture. Created by template from msword.dcards.com.</a:t>
            </a:r>
            <a:endParaRPr lang="en-US" sz="2400" dirty="0">
              <a:latin typeface="Calibri" pitchFamily="34" charset="0"/>
            </a:endParaRPr>
          </a:p>
        </p:txBody>
      </p:sp>
      <p:sp>
        <p:nvSpPr>
          <p:cNvPr id="52" name="Text Box 181"/>
          <p:cNvSpPr txBox="1">
            <a:spLocks noChangeArrowheads="1"/>
          </p:cNvSpPr>
          <p:nvPr/>
        </p:nvSpPr>
        <p:spPr bwMode="auto">
          <a:xfrm>
            <a:off x="10929848" y="23291437"/>
            <a:ext cx="8407578" cy="82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a:t>
            </a:r>
            <a:r>
              <a:rPr lang="en-US" sz="2400" dirty="0" smtClean="0">
                <a:latin typeface="Calibri" pitchFamily="34" charset="0"/>
              </a:rPr>
              <a:t>The “help” message that shows all positional and optional arguments that may be used with the program.</a:t>
            </a:r>
            <a:endParaRPr lang="en-US" sz="2400" dirty="0">
              <a:latin typeface="Calibri" pitchFamily="34" charset="0"/>
            </a:endParaRPr>
          </a:p>
        </p:txBody>
      </p:sp>
      <p:sp>
        <p:nvSpPr>
          <p:cNvPr id="53" name="Text Box 180"/>
          <p:cNvSpPr txBox="1">
            <a:spLocks noChangeArrowheads="1"/>
          </p:cNvSpPr>
          <p:nvPr/>
        </p:nvSpPr>
        <p:spPr bwMode="auto">
          <a:xfrm>
            <a:off x="20207583" y="11304633"/>
            <a:ext cx="8407578" cy="82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a:t>
            </a:r>
            <a:r>
              <a:rPr lang="en-US" sz="2400" dirty="0" smtClean="0">
                <a:latin typeface="Calibri" pitchFamily="34" charset="0"/>
              </a:rPr>
              <a:t>Results when using searching with the test image Aaron_Peirsol_0001.jpg, restricted with the term “Aaron*”.</a:t>
            </a:r>
            <a:endParaRPr lang="en-US" sz="2400" dirty="0">
              <a:latin typeface="Calibri" pitchFamily="34" charset="0"/>
            </a:endParaRPr>
          </a:p>
        </p:txBody>
      </p:sp>
      <p:sp>
        <p:nvSpPr>
          <p:cNvPr id="46" name="Rectangle 45">
            <a:extLst>
              <a:ext uri="{FF2B5EF4-FFF2-40B4-BE49-F238E27FC236}">
                <a16:creationId xmlns:a16="http://schemas.microsoft.com/office/drawing/2014/main" xmlns="" id="{CD61824E-C355-EF4F-822E-DD3B6B63BAD9}"/>
              </a:ext>
            </a:extLst>
          </p:cNvPr>
          <p:cNvSpPr/>
          <p:nvPr/>
        </p:nvSpPr>
        <p:spPr>
          <a:xfrm>
            <a:off x="0" y="38521826"/>
            <a:ext cx="30267275" cy="4308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xmlns="" id="{C17EBBF8-D799-4F49-968F-FF8A5BBA88C0}"/>
              </a:ext>
            </a:extLst>
          </p:cNvPr>
          <p:cNvSpPr/>
          <p:nvPr/>
        </p:nvSpPr>
        <p:spPr>
          <a:xfrm>
            <a:off x="0" y="37403087"/>
            <a:ext cx="30267275" cy="1098458"/>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xmlns="" id="{7DB2E886-014F-BB4C-9EB3-207936EEBC64}"/>
              </a:ext>
            </a:extLst>
          </p:cNvPr>
          <p:cNvPicPr>
            <a:picLocks noChangeAspect="1"/>
          </p:cNvPicPr>
          <p:nvPr/>
        </p:nvPicPr>
        <p:blipFill>
          <a:blip r:embed="rId3"/>
          <a:stretch>
            <a:fillRect/>
          </a:stretch>
        </p:blipFill>
        <p:spPr>
          <a:xfrm>
            <a:off x="8341834" y="38521826"/>
            <a:ext cx="13051116" cy="4061826"/>
          </a:xfrm>
          <a:prstGeom prst="rect">
            <a:avLst/>
          </a:prstGeom>
        </p:spPr>
      </p:pic>
      <p:sp>
        <p:nvSpPr>
          <p:cNvPr id="28" name="Rectangle 27">
            <a:extLst>
              <a:ext uri="{FF2B5EF4-FFF2-40B4-BE49-F238E27FC236}">
                <a16:creationId xmlns:a16="http://schemas.microsoft.com/office/drawing/2014/main" xmlns="" id="{8166EAD4-FED8-214A-88DB-A5BBB6101451}"/>
              </a:ext>
            </a:extLst>
          </p:cNvPr>
          <p:cNvSpPr/>
          <p:nvPr/>
        </p:nvSpPr>
        <p:spPr>
          <a:xfrm>
            <a:off x="1858929" y="881163"/>
            <a:ext cx="26756229" cy="354533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122"/>
          <p:cNvSpPr txBox="1">
            <a:spLocks noChangeArrowheads="1"/>
          </p:cNvSpPr>
          <p:nvPr/>
        </p:nvSpPr>
        <p:spPr bwMode="auto">
          <a:xfrm>
            <a:off x="4604587" y="466944"/>
            <a:ext cx="21117102" cy="321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600" b="1"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Using Facial Recognition to Gather Social Media Intelligence</a:t>
            </a:r>
            <a:endParaRPr lang="en-US" sz="76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ext Box 123"/>
          <p:cNvSpPr txBox="1">
            <a:spLocks noChangeArrowheads="1"/>
          </p:cNvSpPr>
          <p:nvPr/>
        </p:nvSpPr>
        <p:spPr bwMode="auto">
          <a:xfrm>
            <a:off x="4639098" y="2423319"/>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dirty="0" smtClean="0">
                <a:solidFill>
                  <a:sysClr val="windowText" lastClr="000000"/>
                </a:solidFill>
                <a:latin typeface="+mn-lt"/>
              </a:rPr>
              <a:t>Jack Neilson; 1506801</a:t>
            </a:r>
            <a:endParaRPr lang="en-US" sz="4600" dirty="0">
              <a:solidFill>
                <a:sysClr val="windowText" lastClr="000000"/>
              </a:solidFill>
              <a:latin typeface="+mn-lt"/>
            </a:endParaRPr>
          </a:p>
        </p:txBody>
      </p:sp>
      <p:sp>
        <p:nvSpPr>
          <p:cNvPr id="55" name="Text Box 193">
            <a:extLst>
              <a:ext uri="{FF2B5EF4-FFF2-40B4-BE49-F238E27FC236}">
                <a16:creationId xmlns:a16="http://schemas.microsoft.com/office/drawing/2014/main" xmlns="" id="{656A4183-5026-334C-B883-5517F347C31D}"/>
              </a:ext>
            </a:extLst>
          </p:cNvPr>
          <p:cNvSpPr txBox="1">
            <a:spLocks noChangeArrowheads="1"/>
          </p:cNvSpPr>
          <p:nvPr/>
        </p:nvSpPr>
        <p:spPr bwMode="auto">
          <a:xfrm>
            <a:off x="20207583" y="33559020"/>
            <a:ext cx="8407576" cy="3582931"/>
          </a:xfrm>
          <a:prstGeom prst="rect">
            <a:avLst/>
          </a:prstGeom>
          <a:solidFill>
            <a:schemeClr val="bg1"/>
          </a:solidFill>
          <a:ln w="12700">
            <a:solidFill>
              <a:srgbClr val="660066"/>
            </a:solidFill>
          </a:ln>
          <a:effectLst>
            <a:outerShdw blurRad="50800" dist="38100" dir="2700000" algn="tl" rotWithShape="0">
              <a:prstClr val="black">
                <a:alpha val="40000"/>
              </a:prstClr>
            </a:outerShdw>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400" dirty="0" smtClean="0">
                <a:latin typeface="Verdana" panose="020B0604030504040204" pitchFamily="34" charset="0"/>
                <a:ea typeface="Verdana" panose="020B0604030504040204" pitchFamily="34" charset="0"/>
                <a:cs typeface="Verdana" panose="020B0604030504040204" pitchFamily="34" charset="0"/>
              </a:rPr>
              <a:t>Antonius, N. and Rich, L. (2013), ‘Discovering collection and analysis techniques for social media to improve public safety’, 3, 42.</a:t>
            </a:r>
          </a:p>
          <a:p>
            <a:pPr eaLnBrk="1" hangingPunct="1"/>
            <a:endParaRPr lang="en-US" sz="14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1400" dirty="0" err="1" smtClean="0">
                <a:latin typeface="Verdana" panose="020B0604030504040204" pitchFamily="34" charset="0"/>
                <a:ea typeface="Verdana" panose="020B0604030504040204" pitchFamily="34" charset="0"/>
                <a:cs typeface="Verdana" panose="020B0604030504040204" pitchFamily="34" charset="0"/>
              </a:rPr>
              <a:t>Kandias</a:t>
            </a:r>
            <a:r>
              <a:rPr lang="en-US" sz="1400" dirty="0" smtClean="0">
                <a:latin typeface="Verdana" panose="020B0604030504040204" pitchFamily="34" charset="0"/>
                <a:ea typeface="Verdana" panose="020B0604030504040204" pitchFamily="34" charset="0"/>
                <a:cs typeface="Verdana" panose="020B0604030504040204" pitchFamily="34" charset="0"/>
              </a:rPr>
              <a:t>, M. and </a:t>
            </a:r>
            <a:r>
              <a:rPr lang="en-US" sz="1400" dirty="0" err="1" smtClean="0">
                <a:latin typeface="Verdana" panose="020B0604030504040204" pitchFamily="34" charset="0"/>
                <a:ea typeface="Verdana" panose="020B0604030504040204" pitchFamily="34" charset="0"/>
                <a:cs typeface="Verdana" panose="020B0604030504040204" pitchFamily="34" charset="0"/>
              </a:rPr>
              <a:t>Stavrou</a:t>
            </a:r>
            <a:r>
              <a:rPr lang="en-US" sz="1400" dirty="0" smtClean="0">
                <a:latin typeface="Verdana" panose="020B0604030504040204" pitchFamily="34" charset="0"/>
                <a:ea typeface="Verdana" panose="020B0604030504040204" pitchFamily="34" charset="0"/>
                <a:cs typeface="Verdana" panose="020B0604030504040204" pitchFamily="34" charset="0"/>
              </a:rPr>
              <a:t>, V. (2015), ‘Personal traits analysis as a means to predict insiders’.</a:t>
            </a:r>
          </a:p>
          <a:p>
            <a:pPr eaLnBrk="1" hangingPunct="1"/>
            <a:endParaRPr lang="en-US" sz="1400" dirty="0" smtClean="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1400" dirty="0" err="1" smtClean="0">
                <a:latin typeface="Verdana" panose="020B0604030504040204" pitchFamily="34" charset="0"/>
                <a:ea typeface="Verdana" panose="020B0604030504040204" pitchFamily="34" charset="0"/>
                <a:cs typeface="Verdana" panose="020B0604030504040204" pitchFamily="34" charset="0"/>
              </a:rPr>
              <a:t>Omand</a:t>
            </a:r>
            <a:r>
              <a:rPr lang="en-US" sz="1400" dirty="0" smtClean="0">
                <a:latin typeface="Verdana" panose="020B0604030504040204" pitchFamily="34" charset="0"/>
                <a:ea typeface="Verdana" panose="020B0604030504040204" pitchFamily="34" charset="0"/>
                <a:cs typeface="Verdana" panose="020B0604030504040204" pitchFamily="34" charset="0"/>
              </a:rPr>
              <a:t>, S. D., Bartlett, J. and Miller, C. (2012), ‘Introducing social media intelligence (</a:t>
            </a:r>
            <a:r>
              <a:rPr lang="en-US" sz="1400" dirty="0" err="1" smtClean="0">
                <a:latin typeface="Verdana" panose="020B0604030504040204" pitchFamily="34" charset="0"/>
                <a:ea typeface="Verdana" panose="020B0604030504040204" pitchFamily="34" charset="0"/>
                <a:cs typeface="Verdana" panose="020B0604030504040204" pitchFamily="34" charset="0"/>
              </a:rPr>
              <a:t>socmint</a:t>
            </a:r>
            <a:r>
              <a:rPr lang="en-US" sz="1400" dirty="0" smtClean="0">
                <a:latin typeface="Verdana" panose="020B0604030504040204" pitchFamily="34" charset="0"/>
                <a:ea typeface="Verdana" panose="020B0604030504040204" pitchFamily="34" charset="0"/>
                <a:cs typeface="Verdana" panose="020B0604030504040204" pitchFamily="34" charset="0"/>
              </a:rPr>
              <a:t>)’, </a:t>
            </a:r>
            <a:r>
              <a:rPr lang="en-US" sz="1400" i="1" dirty="0" smtClean="0">
                <a:latin typeface="Verdana" panose="020B0604030504040204" pitchFamily="34" charset="0"/>
                <a:ea typeface="Verdana" panose="020B0604030504040204" pitchFamily="34" charset="0"/>
                <a:cs typeface="Verdana" panose="020B0604030504040204" pitchFamily="34" charset="0"/>
              </a:rPr>
              <a:t>Intelligence and National Securit</a:t>
            </a:r>
            <a:r>
              <a:rPr lang="en-US" sz="1400" i="1" dirty="0" smtClean="0">
                <a:latin typeface="Verdana" panose="020B0604030504040204" pitchFamily="34" charset="0"/>
                <a:ea typeface="Verdana" panose="020B0604030504040204" pitchFamily="34" charset="0"/>
                <a:cs typeface="Verdana" panose="020B0604030504040204" pitchFamily="34" charset="0"/>
              </a:rPr>
              <a:t>y </a:t>
            </a:r>
            <a:r>
              <a:rPr lang="en-US" sz="1400" dirty="0" smtClean="0">
                <a:latin typeface="Verdana" panose="020B0604030504040204" pitchFamily="34" charset="0"/>
                <a:ea typeface="Verdana" panose="020B0604030504040204" pitchFamily="34" charset="0"/>
                <a:cs typeface="Verdana" panose="020B0604030504040204" pitchFamily="34" charset="0"/>
              </a:rPr>
              <a:t>27(6), 801-823.</a:t>
            </a:r>
          </a:p>
          <a:p>
            <a:pPr eaLnBrk="1" hangingPunct="1"/>
            <a:endParaRPr lang="en-US" sz="14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1400" dirty="0" smtClean="0">
                <a:latin typeface="Verdana" panose="020B0604030504040204" pitchFamily="34" charset="0"/>
                <a:ea typeface="Verdana" panose="020B0604030504040204" pitchFamily="34" charset="0"/>
                <a:cs typeface="Verdana" panose="020B0604030504040204" pitchFamily="34" charset="0"/>
              </a:rPr>
              <a:t>Huang, G., Ramesh, M., Berg, T. and Learned-Miller, E. (2007), ‘Labeled Faces in the Wild: A Database for Studying Face Recognition in Unconstrained Environments’.</a:t>
            </a:r>
          </a:p>
          <a:p>
            <a:pPr eaLnBrk="1" hangingPunct="1"/>
            <a:endParaRPr lang="en-US" sz="14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1400" dirty="0" err="1" smtClean="0">
                <a:latin typeface="Verdana" panose="020B0604030504040204" pitchFamily="34" charset="0"/>
                <a:ea typeface="Verdana" panose="020B0604030504040204" pitchFamily="34" charset="0"/>
                <a:cs typeface="Verdana" panose="020B0604030504040204" pitchFamily="34" charset="0"/>
              </a:rPr>
              <a:t>Hond</a:t>
            </a:r>
            <a:r>
              <a:rPr lang="en-US" sz="1400" dirty="0" smtClean="0">
                <a:latin typeface="Verdana" panose="020B0604030504040204" pitchFamily="34" charset="0"/>
                <a:ea typeface="Verdana" panose="020B0604030504040204" pitchFamily="34" charset="0"/>
                <a:cs typeface="Verdana" panose="020B0604030504040204" pitchFamily="34" charset="0"/>
              </a:rPr>
              <a:t>, D. and </a:t>
            </a:r>
            <a:r>
              <a:rPr lang="en-US" sz="1400" dirty="0" err="1" smtClean="0">
                <a:latin typeface="Verdana" panose="020B0604030504040204" pitchFamily="34" charset="0"/>
                <a:ea typeface="Verdana" panose="020B0604030504040204" pitchFamily="34" charset="0"/>
                <a:cs typeface="Verdana" panose="020B0604030504040204" pitchFamily="34" charset="0"/>
              </a:rPr>
              <a:t>Spacek</a:t>
            </a:r>
            <a:r>
              <a:rPr lang="en-US" sz="1400" dirty="0" smtClean="0">
                <a:latin typeface="Verdana" panose="020B0604030504040204" pitchFamily="34" charset="0"/>
                <a:ea typeface="Verdana" panose="020B0604030504040204" pitchFamily="34" charset="0"/>
                <a:cs typeface="Verdana" panose="020B0604030504040204" pitchFamily="34" charset="0"/>
              </a:rPr>
              <a:t>, L. (1997), ‘Distinctive Descriptions for Face Processing’.</a:t>
            </a:r>
          </a:p>
          <a:p>
            <a:pPr eaLnBrk="1" hangingPunct="1"/>
            <a:endParaRPr lang="en-US" sz="14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1400" dirty="0" err="1" smtClean="0">
                <a:latin typeface="Verdana" panose="020B0604030504040204" pitchFamily="34" charset="0"/>
                <a:ea typeface="Verdana" panose="020B0604030504040204" pitchFamily="34" charset="0"/>
                <a:cs typeface="Verdana" panose="020B0604030504040204" pitchFamily="34" charset="0"/>
              </a:rPr>
              <a:t>Grgic</a:t>
            </a:r>
            <a:r>
              <a:rPr lang="en-US" sz="1400" dirty="0" smtClean="0">
                <a:latin typeface="Verdana" panose="020B0604030504040204" pitchFamily="34" charset="0"/>
                <a:ea typeface="Verdana" panose="020B0604030504040204" pitchFamily="34" charset="0"/>
                <a:cs typeface="Verdana" panose="020B0604030504040204" pitchFamily="34" charset="0"/>
              </a:rPr>
              <a:t>, M., </a:t>
            </a:r>
            <a:r>
              <a:rPr lang="en-US" sz="1400" dirty="0" err="1" smtClean="0">
                <a:latin typeface="Verdana" panose="020B0604030504040204" pitchFamily="34" charset="0"/>
                <a:ea typeface="Verdana" panose="020B0604030504040204" pitchFamily="34" charset="0"/>
                <a:cs typeface="Verdana" panose="020B0604030504040204" pitchFamily="34" charset="0"/>
              </a:rPr>
              <a:t>Delac</a:t>
            </a:r>
            <a:r>
              <a:rPr lang="en-US" sz="1400" dirty="0" smtClean="0">
                <a:latin typeface="Verdana" panose="020B0604030504040204" pitchFamily="34" charset="0"/>
                <a:ea typeface="Verdana" panose="020B0604030504040204" pitchFamily="34" charset="0"/>
                <a:cs typeface="Verdana" panose="020B0604030504040204" pitchFamily="34" charset="0"/>
              </a:rPr>
              <a:t>, K. and </a:t>
            </a:r>
            <a:r>
              <a:rPr lang="en-US" sz="1400" dirty="0" err="1" smtClean="0">
                <a:latin typeface="Verdana" panose="020B0604030504040204" pitchFamily="34" charset="0"/>
                <a:ea typeface="Verdana" panose="020B0604030504040204" pitchFamily="34" charset="0"/>
                <a:cs typeface="Verdana" panose="020B0604030504040204" pitchFamily="34" charset="0"/>
              </a:rPr>
              <a:t>Grgic</a:t>
            </a:r>
            <a:r>
              <a:rPr lang="en-US" sz="1400" dirty="0" smtClean="0">
                <a:latin typeface="Verdana" panose="020B0604030504040204" pitchFamily="34" charset="0"/>
                <a:ea typeface="Verdana" panose="020B0604030504040204" pitchFamily="34" charset="0"/>
                <a:cs typeface="Verdana" panose="020B0604030504040204" pitchFamily="34" charset="0"/>
              </a:rPr>
              <a:t>, S. (2011), ‘</a:t>
            </a:r>
            <a:r>
              <a:rPr lang="en-US" sz="1400" dirty="0" err="1" smtClean="0">
                <a:latin typeface="Verdana" panose="020B0604030504040204" pitchFamily="34" charset="0"/>
                <a:ea typeface="Verdana" panose="020B0604030504040204" pitchFamily="34" charset="0"/>
                <a:cs typeface="Verdana" panose="020B0604030504040204" pitchFamily="34" charset="0"/>
              </a:rPr>
              <a:t>SCFace</a:t>
            </a:r>
            <a:r>
              <a:rPr lang="en-US" sz="1400" dirty="0" smtClean="0">
                <a:latin typeface="Verdana" panose="020B0604030504040204" pitchFamily="34" charset="0"/>
                <a:ea typeface="Verdana" panose="020B0604030504040204" pitchFamily="34" charset="0"/>
                <a:cs typeface="Verdana" panose="020B0604030504040204" pitchFamily="34" charset="0"/>
              </a:rPr>
              <a:t> – surveillance cameras face database’.</a:t>
            </a:r>
          </a:p>
        </p:txBody>
      </p:sp>
      <p:sp>
        <p:nvSpPr>
          <p:cNvPr id="57" name="Rectangle 56">
            <a:extLst>
              <a:ext uri="{FF2B5EF4-FFF2-40B4-BE49-F238E27FC236}">
                <a16:creationId xmlns:a16="http://schemas.microsoft.com/office/drawing/2014/main" xmlns="" id="{0979C4B3-6216-0941-B547-F944A3D67C6F}"/>
              </a:ext>
            </a:extLst>
          </p:cNvPr>
          <p:cNvSpPr/>
          <p:nvPr/>
        </p:nvSpPr>
        <p:spPr>
          <a:xfrm>
            <a:off x="20207583" y="32674719"/>
            <a:ext cx="8407576" cy="891547"/>
          </a:xfrm>
          <a:prstGeom prst="rect">
            <a:avLst/>
          </a:prstGeom>
          <a:solidFill>
            <a:srgbClr val="66006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References</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07583" y="6240826"/>
            <a:ext cx="8407578" cy="470679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0616" y="22837279"/>
            <a:ext cx="6429375" cy="4048125"/>
          </a:xfrm>
          <a:prstGeom prst="rect">
            <a:avLst/>
          </a:prstGeom>
        </p:spPr>
      </p:pic>
      <p:sp>
        <p:nvSpPr>
          <p:cNvPr id="39" name="Text Box 190"/>
          <p:cNvSpPr txBox="1">
            <a:spLocks noChangeArrowheads="1"/>
          </p:cNvSpPr>
          <p:nvPr/>
        </p:nvSpPr>
        <p:spPr bwMode="auto">
          <a:xfrm>
            <a:off x="1681515" y="28389299"/>
            <a:ext cx="8407576" cy="8538134"/>
          </a:xfrm>
          <a:prstGeom prst="rect">
            <a:avLst/>
          </a:prstGeom>
          <a:solidFill>
            <a:schemeClr val="bg1"/>
          </a:solidFill>
          <a:ln w="12700">
            <a:solidFill>
              <a:srgbClr val="660066"/>
            </a:solidFill>
          </a:ln>
          <a:effectLst>
            <a:outerShdw blurRad="50800" dist="38100" dir="2700000" algn="tl" rotWithShape="0">
              <a:prstClr val="black">
                <a:alpha val="40000"/>
              </a:prstClr>
            </a:outerShdw>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GB" sz="2800" dirty="0" smtClean="0">
                <a:latin typeface="Verdana" panose="020B0604030504040204" pitchFamily="34" charset="0"/>
                <a:ea typeface="Verdana" panose="020B0604030504040204" pitchFamily="34" charset="0"/>
                <a:cs typeface="Verdana" panose="020B0604030504040204" pitchFamily="34" charset="0"/>
              </a:rPr>
              <a:t>Although the usefulness of social media intelligence has been established, gathering and analysing it may not be as easy as it first appears. </a:t>
            </a:r>
            <a:r>
              <a:rPr lang="en-GB" sz="2800" dirty="0" smtClean="0">
                <a:latin typeface="Verdana" panose="020B0604030504040204" pitchFamily="34" charset="0"/>
                <a:ea typeface="Verdana" panose="020B0604030504040204" pitchFamily="34" charset="0"/>
                <a:cs typeface="Verdana" panose="020B0604030504040204" pitchFamily="34" charset="0"/>
              </a:rPr>
              <a:t>The problem for would-be analysts is the sheer amount of data contained within social media platforms – for example, </a:t>
            </a:r>
            <a:r>
              <a:rPr lang="en-GB" sz="2800" dirty="0">
                <a:latin typeface="Verdana" panose="020B0604030504040204" pitchFamily="34" charset="0"/>
                <a:ea typeface="Verdana" panose="020B0604030504040204" pitchFamily="34" charset="0"/>
                <a:cs typeface="Verdana" panose="020B0604030504040204" pitchFamily="34" charset="0"/>
              </a:rPr>
              <a:t>250 million photos are added to Facebook every </a:t>
            </a:r>
            <a:r>
              <a:rPr lang="en-GB" sz="2800" dirty="0" smtClean="0">
                <a:latin typeface="Verdana" panose="020B0604030504040204" pitchFamily="34" charset="0"/>
                <a:ea typeface="Verdana" panose="020B0604030504040204" pitchFamily="34" charset="0"/>
                <a:cs typeface="Verdana" panose="020B0604030504040204" pitchFamily="34" charset="0"/>
              </a:rPr>
              <a:t>day (</a:t>
            </a:r>
            <a:r>
              <a:rPr lang="en-GB" sz="2800" dirty="0" err="1" smtClean="0">
                <a:latin typeface="Verdana" panose="020B0604030504040204" pitchFamily="34" charset="0"/>
                <a:ea typeface="Verdana" panose="020B0604030504040204" pitchFamily="34" charset="0"/>
                <a:cs typeface="Verdana" panose="020B0604030504040204" pitchFamily="34" charset="0"/>
              </a:rPr>
              <a:t>Omand</a:t>
            </a:r>
            <a:r>
              <a:rPr lang="en-GB" sz="2800" dirty="0" smtClean="0">
                <a:latin typeface="Verdana" panose="020B0604030504040204" pitchFamily="34" charset="0"/>
                <a:ea typeface="Verdana" panose="020B0604030504040204" pitchFamily="34" charset="0"/>
                <a:cs typeface="Verdana" panose="020B0604030504040204" pitchFamily="34" charset="0"/>
              </a:rPr>
              <a:t> et. al., 2012).</a:t>
            </a:r>
          </a:p>
          <a:p>
            <a:endParaRPr lang="en-GB" sz="2800" dirty="0">
              <a:latin typeface="Verdana" panose="020B0604030504040204" pitchFamily="34" charset="0"/>
              <a:ea typeface="Verdana" panose="020B0604030504040204" pitchFamily="34" charset="0"/>
              <a:cs typeface="Verdana" panose="020B0604030504040204" pitchFamily="34" charset="0"/>
            </a:endParaRPr>
          </a:p>
          <a:p>
            <a:r>
              <a:rPr lang="en-GB" sz="2800" dirty="0" smtClean="0">
                <a:latin typeface="Verdana" panose="020B0604030504040204" pitchFamily="34" charset="0"/>
                <a:ea typeface="Verdana" panose="020B0604030504040204" pitchFamily="34" charset="0"/>
                <a:cs typeface="Verdana" panose="020B0604030504040204" pitchFamily="34" charset="0"/>
              </a:rPr>
              <a:t>To find useful information about a single person of interest in such a large data set is extremely challenging. Success rates increase dramatically if some starting point is known, such as a first name, a date of birth, or in this case the person’s face. These factors may also be used in combination to increase accuracy and search speed.</a:t>
            </a:r>
            <a:endParaRPr lang="en-GB" sz="2800" dirty="0" smtClean="0">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29848" y="19020855"/>
            <a:ext cx="8407578" cy="4023749"/>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660066"/>
      </a:dk2>
      <a:lt2>
        <a:srgbClr val="EEECE1"/>
      </a:lt2>
      <a:accent1>
        <a:srgbClr val="66006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Template-A0" id="{E975B154-BDD7-F145-B4FC-7CA9615581D7}" vid="{32DD71BD-7690-0549-8EB8-A70FBAB5B310}"/>
    </a:ext>
  </a:extLst>
</a:theme>
</file>

<file path=docProps/app.xml><?xml version="1.0" encoding="utf-8"?>
<Properties xmlns="http://schemas.openxmlformats.org/officeDocument/2006/extended-properties" xmlns:vt="http://schemas.openxmlformats.org/officeDocument/2006/docPropsVTypes">
  <Template>Poster-Template-suggested</Template>
  <TotalTime>261</TotalTime>
  <Words>1084</Words>
  <Application>Microsoft Office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Robert Gordon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NEILSON (1506801)</dc:creator>
  <dc:description>Quality poster printing
www.genigraphics.com
1-800-790-4001</dc:description>
  <cp:lastModifiedBy>JACK NEILSON (1506801)</cp:lastModifiedBy>
  <cp:revision>112</cp:revision>
  <cp:lastPrinted>2018-03-27T11:55:38Z</cp:lastPrinted>
  <dcterms:created xsi:type="dcterms:W3CDTF">2018-04-12T13:23:29Z</dcterms:created>
  <dcterms:modified xsi:type="dcterms:W3CDTF">2018-04-12T17:45:26Z</dcterms:modified>
</cp:coreProperties>
</file>