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6"/>
  </p:notesMasterIdLst>
  <p:handoutMasterIdLst>
    <p:handoutMasterId r:id="rId27"/>
  </p:handoutMasterIdLst>
  <p:sldIdLst>
    <p:sldId id="256" r:id="rId2"/>
    <p:sldId id="344" r:id="rId3"/>
    <p:sldId id="345" r:id="rId4"/>
    <p:sldId id="346" r:id="rId5"/>
    <p:sldId id="347" r:id="rId6"/>
    <p:sldId id="348" r:id="rId7"/>
    <p:sldId id="349" r:id="rId8"/>
    <p:sldId id="350" r:id="rId9"/>
    <p:sldId id="351" r:id="rId10"/>
    <p:sldId id="352" r:id="rId11"/>
    <p:sldId id="353" r:id="rId12"/>
    <p:sldId id="320" r:id="rId13"/>
    <p:sldId id="322" r:id="rId14"/>
    <p:sldId id="324" r:id="rId15"/>
    <p:sldId id="330" r:id="rId16"/>
    <p:sldId id="325" r:id="rId17"/>
    <p:sldId id="326" r:id="rId18"/>
    <p:sldId id="327" r:id="rId19"/>
    <p:sldId id="328" r:id="rId20"/>
    <p:sldId id="331" r:id="rId21"/>
    <p:sldId id="332" r:id="rId22"/>
    <p:sldId id="333" r:id="rId23"/>
    <p:sldId id="334" r:id="rId24"/>
    <p:sldId id="343"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496" y="48"/>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8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34F587-03EB-1A45-A2C2-393AFEEEEE4C}" type="datetimeFigureOut">
              <a:rPr lang="en-US" smtClean="0"/>
              <a:t>04/10/17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414AB3-0CE7-884D-BCC9-696BEADDB473}" type="slidenum">
              <a:rPr lang="en-GB" smtClean="0"/>
              <a:t>‹#›</a:t>
            </a:fld>
            <a:endParaRPr lang="en-GB"/>
          </a:p>
        </p:txBody>
      </p:sp>
    </p:spTree>
    <p:extLst>
      <p:ext uri="{BB962C8B-B14F-4D97-AF65-F5344CB8AC3E}">
        <p14:creationId xmlns:p14="http://schemas.microsoft.com/office/powerpoint/2010/main" val="16999370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EBB3A0A2-2007-4342-8F28-5ED4B8170BFF}" type="datetimeFigureOut">
              <a:rPr lang="en-US"/>
              <a:pPr>
                <a:defRPr/>
              </a:pPr>
              <a:t>04/10/17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D778F2-2115-C441-804F-44DC15EED698}" type="slidenum">
              <a:rPr lang="en-US"/>
              <a:pPr>
                <a:defRPr/>
              </a:pPr>
              <a:t>‹#›</a:t>
            </a:fld>
            <a:endParaRPr lang="en-US"/>
          </a:p>
        </p:txBody>
      </p:sp>
    </p:spTree>
    <p:extLst>
      <p:ext uri="{BB962C8B-B14F-4D97-AF65-F5344CB8AC3E}">
        <p14:creationId xmlns:p14="http://schemas.microsoft.com/office/powerpoint/2010/main" val="226819679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100">
              <a:latin typeface="Calibri" charset="0"/>
              <a:ea typeface="MS PGothic"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EFC5F957-1243-9E43-9F71-0C0A2634378F}" type="slidenum">
              <a:rPr lang="en-US" sz="1200"/>
              <a:pPr/>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urpleSlide-RGU.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itle Placeholder 1"/>
          <p:cNvSpPr>
            <a:spLocks noGrp="1"/>
          </p:cNvSpPr>
          <p:nvPr>
            <p:ph type="ctrTitle"/>
          </p:nvPr>
        </p:nvSpPr>
        <p:spPr>
          <a:xfrm>
            <a:off x="685800" y="2130425"/>
            <a:ext cx="7772400" cy="1470025"/>
          </a:xfrm>
        </p:spPr>
        <p:txBody>
          <a:bodyPr/>
          <a:lstStyle>
            <a:lvl1pPr algn="l">
              <a:defRPr sz="4000"/>
            </a:lvl1pPr>
          </a:lstStyle>
          <a:p>
            <a:r>
              <a:rPr lang="en-US" smtClean="0"/>
              <a:t>Click to edit Master title style</a:t>
            </a:r>
            <a:endParaRPr lang="en-US"/>
          </a:p>
        </p:txBody>
      </p:sp>
      <p:sp>
        <p:nvSpPr>
          <p:cNvPr id="8197" name="Text Placeholder 2"/>
          <p:cNvSpPr>
            <a:spLocks noGrp="1"/>
          </p:cNvSpPr>
          <p:nvPr>
            <p:ph type="subTitle" idx="1"/>
          </p:nvPr>
        </p:nvSpPr>
        <p:spPr>
          <a:xfrm>
            <a:off x="685800" y="3886200"/>
            <a:ext cx="7772400" cy="1752600"/>
          </a:xfrm>
        </p:spPr>
        <p:txBody>
          <a:bodyPr/>
          <a:lstStyle>
            <a:lvl1pPr marL="0" indent="0" algn="r">
              <a:buFontTx/>
              <a:buNone/>
              <a:defRPr sz="2800">
                <a:solidFill>
                  <a:srgbClr val="B2B2B2"/>
                </a:solidFill>
              </a:defRPr>
            </a:lvl1pPr>
          </a:lstStyle>
          <a:p>
            <a:r>
              <a:rPr lang="en-US" smtClean="0"/>
              <a:t>Click to edit Master subtitle style</a:t>
            </a:r>
            <a:endParaRPr lang="en-US"/>
          </a:p>
        </p:txBody>
      </p:sp>
    </p:spTree>
    <p:extLst>
      <p:ext uri="{BB962C8B-B14F-4D97-AF65-F5344CB8AC3E}">
        <p14:creationId xmlns:p14="http://schemas.microsoft.com/office/powerpoint/2010/main" val="94055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1B59426B-5D4E-AB49-8BE1-857A5023C2D7}" type="slidenum">
              <a:rPr lang="en-US" smtClean="0"/>
              <a:pPr>
                <a:defRPr/>
              </a:pPr>
              <a:t>‹#›</a:t>
            </a:fld>
            <a:endParaRPr lang="en-US"/>
          </a:p>
        </p:txBody>
      </p:sp>
    </p:spTree>
    <p:extLst>
      <p:ext uri="{BB962C8B-B14F-4D97-AF65-F5344CB8AC3E}">
        <p14:creationId xmlns:p14="http://schemas.microsoft.com/office/powerpoint/2010/main" val="406337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142875"/>
            <a:ext cx="2214562"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2875" y="142875"/>
            <a:ext cx="6491288"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604C5768-A231-DF4E-9D0B-1D11AB5FA430}" type="slidenum">
              <a:rPr lang="en-US" smtClean="0"/>
              <a:pPr>
                <a:defRPr/>
              </a:pPr>
              <a:t>‹#›</a:t>
            </a:fld>
            <a:endParaRPr lang="en-US"/>
          </a:p>
        </p:txBody>
      </p:sp>
    </p:spTree>
    <p:extLst>
      <p:ext uri="{BB962C8B-B14F-4D97-AF65-F5344CB8AC3E}">
        <p14:creationId xmlns:p14="http://schemas.microsoft.com/office/powerpoint/2010/main" val="291804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1DDB27C4-6235-0849-BDF5-2FBEA958034E}" type="slidenum">
              <a:rPr lang="en-US" smtClean="0"/>
              <a:pPr>
                <a:defRPr/>
              </a:pPr>
              <a:t>‹#›</a:t>
            </a:fld>
            <a:endParaRPr lang="en-US"/>
          </a:p>
        </p:txBody>
      </p:sp>
    </p:spTree>
    <p:extLst>
      <p:ext uri="{BB962C8B-B14F-4D97-AF65-F5344CB8AC3E}">
        <p14:creationId xmlns:p14="http://schemas.microsoft.com/office/powerpoint/2010/main" val="16338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0BE4F179-8130-7E4C-BAC3-250D26F46A19}" type="slidenum">
              <a:rPr lang="en-US" smtClean="0"/>
              <a:pPr>
                <a:defRPr/>
              </a:pPr>
              <a:t>‹#›</a:t>
            </a:fld>
            <a:endParaRPr lang="en-US"/>
          </a:p>
        </p:txBody>
      </p:sp>
    </p:spTree>
    <p:extLst>
      <p:ext uri="{BB962C8B-B14F-4D97-AF65-F5344CB8AC3E}">
        <p14:creationId xmlns:p14="http://schemas.microsoft.com/office/powerpoint/2010/main" val="3449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2875" y="1000125"/>
            <a:ext cx="4352925"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5"/>
            <a:ext cx="4352925"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1DD145B3-A86D-AF40-87EF-3682F74DE13E}" type="slidenum">
              <a:rPr lang="en-US" smtClean="0"/>
              <a:pPr>
                <a:defRPr/>
              </a:pPr>
              <a:t>‹#›</a:t>
            </a:fld>
            <a:endParaRPr lang="en-US"/>
          </a:p>
        </p:txBody>
      </p:sp>
    </p:spTree>
    <p:extLst>
      <p:ext uri="{BB962C8B-B14F-4D97-AF65-F5344CB8AC3E}">
        <p14:creationId xmlns:p14="http://schemas.microsoft.com/office/powerpoint/2010/main" val="155244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CF57F21C-9446-7342-84B4-B76BD82C4D8E}" type="slidenum">
              <a:rPr lang="en-US" smtClean="0"/>
              <a:pPr>
                <a:defRPr/>
              </a:pPr>
              <a:t>‹#›</a:t>
            </a:fld>
            <a:endParaRPr lang="en-US"/>
          </a:p>
        </p:txBody>
      </p:sp>
    </p:spTree>
    <p:extLst>
      <p:ext uri="{BB962C8B-B14F-4D97-AF65-F5344CB8AC3E}">
        <p14:creationId xmlns:p14="http://schemas.microsoft.com/office/powerpoint/2010/main" val="283307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37A2D06F-554A-AF4E-8FC1-2FCFA4810274}" type="slidenum">
              <a:rPr lang="en-US" smtClean="0"/>
              <a:pPr>
                <a:defRPr/>
              </a:pPr>
              <a:t>‹#›</a:t>
            </a:fld>
            <a:endParaRPr lang="en-US"/>
          </a:p>
        </p:txBody>
      </p:sp>
    </p:spTree>
    <p:extLst>
      <p:ext uri="{BB962C8B-B14F-4D97-AF65-F5344CB8AC3E}">
        <p14:creationId xmlns:p14="http://schemas.microsoft.com/office/powerpoint/2010/main" val="359991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90800F0A-E1F6-5145-A7ED-D4F538170802}" type="slidenum">
              <a:rPr lang="en-US" smtClean="0"/>
              <a:pPr>
                <a:defRPr/>
              </a:pPr>
              <a:t>‹#›</a:t>
            </a:fld>
            <a:endParaRPr lang="en-US"/>
          </a:p>
        </p:txBody>
      </p:sp>
    </p:spTree>
    <p:extLst>
      <p:ext uri="{BB962C8B-B14F-4D97-AF65-F5344CB8AC3E}">
        <p14:creationId xmlns:p14="http://schemas.microsoft.com/office/powerpoint/2010/main" val="350546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CBB3B35E-084B-734E-95DA-A5C40F3D9523}" type="slidenum">
              <a:rPr lang="en-US" smtClean="0"/>
              <a:pPr>
                <a:defRPr/>
              </a:pPr>
              <a:t>‹#›</a:t>
            </a:fld>
            <a:endParaRPr lang="en-US"/>
          </a:p>
        </p:txBody>
      </p:sp>
    </p:spTree>
    <p:extLst>
      <p:ext uri="{BB962C8B-B14F-4D97-AF65-F5344CB8AC3E}">
        <p14:creationId xmlns:p14="http://schemas.microsoft.com/office/powerpoint/2010/main" val="43538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xfrm>
            <a:off x="7381675" y="6389225"/>
            <a:ext cx="1619450" cy="365125"/>
          </a:xfrm>
          <a:prstGeom prst="rect">
            <a:avLst/>
          </a:prstGeom>
        </p:spPr>
        <p:txBody>
          <a:bodyPr wrap="square" numCol="1" anchorCtr="0" compatLnSpc="1">
            <a:prstTxWarp prst="textNoShape">
              <a:avLst/>
            </a:prstTxWarp>
          </a:bodyPr>
          <a:lstStyle>
            <a:lvl1pPr>
              <a:defRPr dirty="0" smtClean="0">
                <a:solidFill>
                  <a:srgbClr val="898989"/>
                </a:solidFill>
                <a:ea typeface="ＭＳ Ｐゴシック" charset="0"/>
                <a:cs typeface="ＭＳ Ｐゴシック" charset="0"/>
              </a:defRPr>
            </a:lvl1pPr>
          </a:lstStyle>
          <a:p>
            <a:pPr>
              <a:defRPr/>
            </a:pPr>
            <a:fld id="{EDC1107A-6115-4A46-80BA-381DA8EF2E0E}" type="slidenum">
              <a:rPr lang="en-US" smtClean="0"/>
              <a:pPr>
                <a:defRPr/>
              </a:pPr>
              <a:t>‹#›</a:t>
            </a:fld>
            <a:endParaRPr lang="en-US"/>
          </a:p>
        </p:txBody>
      </p:sp>
    </p:spTree>
    <p:extLst>
      <p:ext uri="{BB962C8B-B14F-4D97-AF65-F5344CB8AC3E}">
        <p14:creationId xmlns:p14="http://schemas.microsoft.com/office/powerpoint/2010/main" val="9508278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PurpleBar.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142875" y="142875"/>
            <a:ext cx="88582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9" name="Text Placeholder 2"/>
          <p:cNvSpPr>
            <a:spLocks noGrp="1"/>
          </p:cNvSpPr>
          <p:nvPr>
            <p:ph type="body" idx="1"/>
          </p:nvPr>
        </p:nvSpPr>
        <p:spPr bwMode="auto">
          <a:xfrm>
            <a:off x="142875" y="1000124"/>
            <a:ext cx="8858250" cy="527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 y="6379603"/>
            <a:ext cx="9144001" cy="478397"/>
          </a:xfrm>
          <a:prstGeom prst="rect">
            <a:avLst/>
          </a:prstGeom>
        </p:spPr>
      </p:pic>
      <p:sp>
        <p:nvSpPr>
          <p:cNvPr id="2" name="Slide Number Placeholder 1"/>
          <p:cNvSpPr>
            <a:spLocks noGrp="1"/>
          </p:cNvSpPr>
          <p:nvPr>
            <p:ph type="sldNum" sz="quarter" idx="4"/>
          </p:nvPr>
        </p:nvSpPr>
        <p:spPr>
          <a:xfrm>
            <a:off x="7388430" y="6396034"/>
            <a:ext cx="1612695"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11A9F5-E86F-664D-8774-A354C257AB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3200">
          <a:solidFill>
            <a:schemeClr val="bg1"/>
          </a:solidFill>
          <a:latin typeface="+mj-lt"/>
          <a:ea typeface="ＭＳ Ｐゴシック" charset="-128"/>
          <a:cs typeface="ＭＳ Ｐゴシック" charset="-128"/>
        </a:defRPr>
      </a:lvl1pPr>
      <a:lvl2pPr algn="ctr" rtl="0" eaLnBrk="1" fontAlgn="base" hangingPunct="1">
        <a:spcBef>
          <a:spcPct val="0"/>
        </a:spcBef>
        <a:spcAft>
          <a:spcPct val="0"/>
        </a:spcAft>
        <a:defRPr sz="3200">
          <a:solidFill>
            <a:schemeClr val="bg1"/>
          </a:solidFill>
          <a:latin typeface="Verdana" charset="0"/>
          <a:ea typeface="ＭＳ Ｐゴシック" charset="-128"/>
          <a:cs typeface="ＭＳ Ｐゴシック" charset="-128"/>
        </a:defRPr>
      </a:lvl2pPr>
      <a:lvl3pPr algn="ctr" rtl="0" eaLnBrk="1" fontAlgn="base" hangingPunct="1">
        <a:spcBef>
          <a:spcPct val="0"/>
        </a:spcBef>
        <a:spcAft>
          <a:spcPct val="0"/>
        </a:spcAft>
        <a:defRPr sz="3200">
          <a:solidFill>
            <a:schemeClr val="bg1"/>
          </a:solidFill>
          <a:latin typeface="Verdana" charset="0"/>
          <a:ea typeface="ＭＳ Ｐゴシック" charset="-128"/>
          <a:cs typeface="ＭＳ Ｐゴシック" charset="-128"/>
        </a:defRPr>
      </a:lvl3pPr>
      <a:lvl4pPr algn="ctr" rtl="0" eaLnBrk="1" fontAlgn="base" hangingPunct="1">
        <a:spcBef>
          <a:spcPct val="0"/>
        </a:spcBef>
        <a:spcAft>
          <a:spcPct val="0"/>
        </a:spcAft>
        <a:defRPr sz="3200">
          <a:solidFill>
            <a:schemeClr val="bg1"/>
          </a:solidFill>
          <a:latin typeface="Verdana" charset="0"/>
          <a:ea typeface="ＭＳ Ｐゴシック" charset="-128"/>
          <a:cs typeface="ＭＳ Ｐゴシック" charset="-128"/>
        </a:defRPr>
      </a:lvl4pPr>
      <a:lvl5pPr algn="ctr" rtl="0" eaLnBrk="1" fontAlgn="base" hangingPunct="1">
        <a:spcBef>
          <a:spcPct val="0"/>
        </a:spcBef>
        <a:spcAft>
          <a:spcPct val="0"/>
        </a:spcAft>
        <a:defRPr sz="3200">
          <a:solidFill>
            <a:schemeClr val="bg1"/>
          </a:solidFill>
          <a:latin typeface="Verdana" charset="0"/>
          <a:ea typeface="ＭＳ Ｐゴシック" charset="-128"/>
          <a:cs typeface="ＭＳ Ｐゴシック" charset="-128"/>
        </a:defRPr>
      </a:lvl5pPr>
      <a:lvl6pPr marL="457200" algn="ctr" rtl="0" eaLnBrk="1" fontAlgn="base" hangingPunct="1">
        <a:spcBef>
          <a:spcPct val="0"/>
        </a:spcBef>
        <a:spcAft>
          <a:spcPct val="0"/>
        </a:spcAft>
        <a:defRPr sz="3600">
          <a:solidFill>
            <a:schemeClr val="bg1"/>
          </a:solidFill>
          <a:latin typeface="Verdana" charset="0"/>
        </a:defRPr>
      </a:lvl6pPr>
      <a:lvl7pPr marL="914400" algn="ctr" rtl="0" eaLnBrk="1" fontAlgn="base" hangingPunct="1">
        <a:spcBef>
          <a:spcPct val="0"/>
        </a:spcBef>
        <a:spcAft>
          <a:spcPct val="0"/>
        </a:spcAft>
        <a:defRPr sz="3600">
          <a:solidFill>
            <a:schemeClr val="bg1"/>
          </a:solidFill>
          <a:latin typeface="Verdana" charset="0"/>
        </a:defRPr>
      </a:lvl7pPr>
      <a:lvl8pPr marL="1371600" algn="ctr" rtl="0" eaLnBrk="1" fontAlgn="base" hangingPunct="1">
        <a:spcBef>
          <a:spcPct val="0"/>
        </a:spcBef>
        <a:spcAft>
          <a:spcPct val="0"/>
        </a:spcAft>
        <a:defRPr sz="3600">
          <a:solidFill>
            <a:schemeClr val="bg1"/>
          </a:solidFill>
          <a:latin typeface="Verdana" charset="0"/>
        </a:defRPr>
      </a:lvl8pPr>
      <a:lvl9pPr marL="1828800" algn="ctr" rtl="0" eaLnBrk="1" fontAlgn="base" hangingPunct="1">
        <a:spcBef>
          <a:spcPct val="0"/>
        </a:spcBef>
        <a:spcAft>
          <a:spcPct val="0"/>
        </a:spcAft>
        <a:defRPr sz="3600">
          <a:solidFill>
            <a:schemeClr val="bg1"/>
          </a:solidFill>
          <a:latin typeface="Verdana"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0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600" y="2434167"/>
            <a:ext cx="8407399" cy="766234"/>
          </a:xfrm>
        </p:spPr>
        <p:txBody>
          <a:bodyPr/>
          <a:lstStyle/>
          <a:p>
            <a:pPr>
              <a:defRPr/>
            </a:pPr>
            <a:r>
              <a:rPr lang="en-GB" sz="4800" dirty="0" smtClean="0"/>
              <a:t/>
            </a:r>
            <a:br>
              <a:rPr lang="en-GB" sz="4800" dirty="0" smtClean="0"/>
            </a:br>
            <a:r>
              <a:rPr lang="en-GB" sz="3600" dirty="0" smtClean="0"/>
              <a:t>Project </a:t>
            </a:r>
            <a:r>
              <a:rPr lang="en-GB" sz="3600" dirty="0"/>
              <a:t>management, project specification and Ethics form </a:t>
            </a:r>
            <a:r>
              <a:rPr lang="en-GB" sz="3600" dirty="0" smtClean="0"/>
              <a:t/>
            </a:r>
            <a:br>
              <a:rPr lang="en-GB" sz="3600" dirty="0" smtClean="0"/>
            </a:br>
            <a:r>
              <a:rPr lang="en-GB" sz="3600" dirty="0" smtClean="0"/>
              <a:t/>
            </a:r>
            <a:br>
              <a:rPr lang="en-GB" sz="3600" dirty="0" smtClean="0"/>
            </a:br>
            <a:r>
              <a:rPr lang="en-GB" sz="3600" dirty="0"/>
              <a:t/>
            </a:r>
            <a:br>
              <a:rPr lang="en-GB" sz="3600" dirty="0"/>
            </a:br>
            <a:r>
              <a:rPr lang="en-GB" sz="4800" dirty="0" smtClean="0"/>
              <a:t/>
            </a:r>
            <a:br>
              <a:rPr lang="en-GB" sz="4800" dirty="0" smtClean="0"/>
            </a:br>
            <a:endParaRPr lang="en-GB" sz="4800" dirty="0"/>
          </a:p>
        </p:txBody>
      </p:sp>
      <p:sp>
        <p:nvSpPr>
          <p:cNvPr id="3" name="Subtitle 2"/>
          <p:cNvSpPr>
            <a:spLocks noGrp="1"/>
          </p:cNvSpPr>
          <p:nvPr>
            <p:ph type="subTitle" idx="1"/>
          </p:nvPr>
        </p:nvSpPr>
        <p:spPr>
          <a:xfrm>
            <a:off x="966258" y="4462463"/>
            <a:ext cx="6461125" cy="684212"/>
          </a:xfrm>
        </p:spPr>
        <p:txBody>
          <a:bodyPr rtlCol="0"/>
          <a:lstStyle/>
          <a:p>
            <a:pPr algn="l"/>
            <a:r>
              <a:rPr lang="en-GB" dirty="0"/>
              <a:t>Professor Patrik Holt</a:t>
            </a:r>
            <a:endParaRPr lang="en-GB" dirty="0">
              <a:effectLst/>
            </a:endParaRPr>
          </a:p>
        </p:txBody>
      </p:sp>
      <p:sp>
        <p:nvSpPr>
          <p:cNvPr id="4" name="TextBox 3"/>
          <p:cNvSpPr txBox="1"/>
          <p:nvPr/>
        </p:nvSpPr>
        <p:spPr>
          <a:xfrm>
            <a:off x="186266" y="3015735"/>
            <a:ext cx="8957733" cy="461665"/>
          </a:xfrm>
          <a:prstGeom prst="rect">
            <a:avLst/>
          </a:prstGeom>
          <a:noFill/>
        </p:spPr>
        <p:txBody>
          <a:bodyPr wrap="square" rtlCol="0">
            <a:spAutoFit/>
          </a:bodyPr>
          <a:lstStyle/>
          <a:p>
            <a:pPr algn="ctr"/>
            <a:r>
              <a:rPr lang="en-GB" sz="2400" dirty="0">
                <a:solidFill>
                  <a:schemeClr val="bg1"/>
                </a:solidFill>
              </a:rPr>
              <a:t>Lecture 2</a:t>
            </a:r>
            <a:r>
              <a:rPr lang="en-GB" sz="2400" dirty="0">
                <a:solidFill>
                  <a:schemeClr val="bg1"/>
                </a:solidFill>
              </a:rPr>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a:xfrm>
            <a:off x="457200" y="994305"/>
            <a:ext cx="7620000" cy="4800600"/>
          </a:xfrm>
        </p:spPr>
        <p:txBody>
          <a:bodyPr/>
          <a:lstStyle/>
          <a:p>
            <a:r>
              <a:rPr lang="en-US" sz="2400" b="1" dirty="0">
                <a:latin typeface="Calibri" charset="0"/>
                <a:ea typeface="MS PGothic" charset="0"/>
              </a:rPr>
              <a:t>2.2 Initial/Mini Literature Review (500 words maximum) </a:t>
            </a:r>
            <a:endParaRPr lang="en-GB" sz="2400" dirty="0">
              <a:latin typeface="Calibri" charset="0"/>
              <a:ea typeface="MS PGothic" charset="0"/>
            </a:endParaRPr>
          </a:p>
          <a:p>
            <a:pPr lvl="1"/>
            <a:r>
              <a:rPr lang="en-US" sz="1600" b="1" i="1" dirty="0" smtClean="0">
                <a:latin typeface="Calibri" charset="0"/>
                <a:ea typeface="MS PGothic" charset="0"/>
              </a:rPr>
              <a:t>A </a:t>
            </a:r>
            <a:r>
              <a:rPr lang="en-US" sz="1600" b="1" i="1" dirty="0">
                <a:latin typeface="Calibri" charset="0"/>
                <a:ea typeface="MS PGothic" charset="0"/>
              </a:rPr>
              <a:t>literature review is a select analysis of current existing research, which is relevant to your topic, showing how it relates to your investigation</a:t>
            </a:r>
            <a:r>
              <a:rPr lang="en-US" sz="1600" i="1" dirty="0">
                <a:latin typeface="Calibri" charset="0"/>
                <a:ea typeface="MS PGothic" charset="0"/>
              </a:rPr>
              <a:t>. </a:t>
            </a:r>
            <a:endParaRPr lang="en-US" sz="1600" i="1" dirty="0" smtClean="0">
              <a:latin typeface="Calibri" charset="0"/>
              <a:ea typeface="MS PGothic" charset="0"/>
            </a:endParaRPr>
          </a:p>
          <a:p>
            <a:pPr lvl="1"/>
            <a:r>
              <a:rPr lang="en-US" sz="1600" dirty="0" smtClean="0">
                <a:latin typeface="Calibri" charset="0"/>
                <a:ea typeface="MS PGothic" charset="0"/>
              </a:rPr>
              <a:t>It </a:t>
            </a:r>
            <a:r>
              <a:rPr lang="en-US" sz="1600" dirty="0">
                <a:latin typeface="Calibri" charset="0"/>
                <a:ea typeface="MS PGothic" charset="0"/>
              </a:rPr>
              <a:t>explains and justifies how your investigation may help answer some of the questions or gaps in this area of research. </a:t>
            </a:r>
            <a:endParaRPr lang="en-US" sz="1600" dirty="0" smtClean="0">
              <a:latin typeface="Calibri" charset="0"/>
              <a:ea typeface="MS PGothic" charset="0"/>
            </a:endParaRPr>
          </a:p>
          <a:p>
            <a:pPr lvl="1"/>
            <a:r>
              <a:rPr lang="en-US" sz="1600" dirty="0" smtClean="0">
                <a:latin typeface="Calibri" charset="0"/>
                <a:ea typeface="MS PGothic" charset="0"/>
              </a:rPr>
              <a:t>A </a:t>
            </a:r>
            <a:r>
              <a:rPr lang="en-US" sz="1600" dirty="0">
                <a:latin typeface="Calibri" charset="0"/>
                <a:ea typeface="MS PGothic" charset="0"/>
              </a:rPr>
              <a:t>literature review is not a straightforward summary of everything you have read on the topic and it is not a chronological description of what was discovered in your field. Use your literature review to:</a:t>
            </a:r>
            <a:endParaRPr lang="en-GB" sz="1600" dirty="0">
              <a:latin typeface="Calibri" charset="0"/>
              <a:ea typeface="MS PGothic" charset="0"/>
            </a:endParaRPr>
          </a:p>
          <a:p>
            <a:pPr marL="1268413" lvl="3" indent="0">
              <a:buNone/>
            </a:pPr>
            <a:r>
              <a:rPr lang="en-US" dirty="0">
                <a:latin typeface="Calibri" charset="0"/>
                <a:ea typeface="MS PGothic" charset="0"/>
              </a:rPr>
              <a:t>• compare and contrast different authors' views on an issue</a:t>
            </a:r>
            <a:br>
              <a:rPr lang="en-US" dirty="0">
                <a:latin typeface="Calibri" charset="0"/>
                <a:ea typeface="MS PGothic" charset="0"/>
              </a:rPr>
            </a:br>
            <a:r>
              <a:rPr lang="en-US" dirty="0">
                <a:latin typeface="Calibri" charset="0"/>
                <a:ea typeface="MS PGothic" charset="0"/>
              </a:rPr>
              <a:t>• </a:t>
            </a:r>
            <a:r>
              <a:rPr lang="en-US" dirty="0" err="1">
                <a:latin typeface="Calibri" charset="0"/>
                <a:ea typeface="MS PGothic" charset="0"/>
              </a:rPr>
              <a:t>criticise</a:t>
            </a:r>
            <a:r>
              <a:rPr lang="en-US" dirty="0">
                <a:latin typeface="Calibri" charset="0"/>
                <a:ea typeface="MS PGothic" charset="0"/>
              </a:rPr>
              <a:t> aspects of methodology, note areas in which authors are in disagreement</a:t>
            </a:r>
            <a:br>
              <a:rPr lang="en-US" dirty="0">
                <a:latin typeface="Calibri" charset="0"/>
                <a:ea typeface="MS PGothic" charset="0"/>
              </a:rPr>
            </a:br>
            <a:r>
              <a:rPr lang="en-US" dirty="0">
                <a:latin typeface="Calibri" charset="0"/>
                <a:ea typeface="MS PGothic" charset="0"/>
              </a:rPr>
              <a:t>• highlight exemplary studies</a:t>
            </a:r>
            <a:br>
              <a:rPr lang="en-US" dirty="0">
                <a:latin typeface="Calibri" charset="0"/>
                <a:ea typeface="MS PGothic" charset="0"/>
              </a:rPr>
            </a:br>
            <a:r>
              <a:rPr lang="en-US" dirty="0">
                <a:latin typeface="Calibri" charset="0"/>
                <a:ea typeface="MS PGothic" charset="0"/>
              </a:rPr>
              <a:t>• highlight gaps in research</a:t>
            </a:r>
            <a:br>
              <a:rPr lang="en-US" dirty="0">
                <a:latin typeface="Calibri" charset="0"/>
                <a:ea typeface="MS PGothic" charset="0"/>
              </a:rPr>
            </a:br>
            <a:r>
              <a:rPr lang="en-US" dirty="0">
                <a:latin typeface="Calibri" charset="0"/>
                <a:ea typeface="MS PGothic" charset="0"/>
              </a:rPr>
              <a:t>• show how your study relates to previous studies</a:t>
            </a:r>
            <a:endParaRPr lang="en-GB" dirty="0">
              <a:latin typeface="Calibri" charset="0"/>
              <a:ea typeface="MS PGothic" charset="0"/>
            </a:endParaRPr>
          </a:p>
          <a:p>
            <a:pPr marL="411163" lvl="1" indent="0">
              <a:buNone/>
            </a:pPr>
            <a:endParaRPr lang="en-US" dirty="0">
              <a:latin typeface="Calibri" charset="0"/>
              <a:ea typeface="MS PGothic" charset="0"/>
            </a:endParaRP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10</a:t>
            </a:fld>
            <a:endParaRPr lang="en-US"/>
          </a:p>
        </p:txBody>
      </p:sp>
      <p:sp>
        <p:nvSpPr>
          <p:cNvPr id="4" name="Title 1"/>
          <p:cNvSpPr>
            <a:spLocks noGrp="1"/>
          </p:cNvSpPr>
          <p:nvPr>
            <p:ph type="title"/>
          </p:nvPr>
        </p:nvSpPr>
        <p:spPr>
          <a:xfrm>
            <a:off x="142875" y="236009"/>
            <a:ext cx="8858250" cy="642938"/>
          </a:xfrm>
        </p:spPr>
        <p:txBody>
          <a:bodyPr/>
          <a:lstStyle/>
          <a:p>
            <a:r>
              <a:rPr lang="en-US" sz="2400" b="1" dirty="0" smtClean="0">
                <a:latin typeface="Calibri" charset="0"/>
                <a:ea typeface="MS PGothic" charset="0"/>
              </a:rPr>
              <a:t>1.5 </a:t>
            </a:r>
            <a:r>
              <a:rPr lang="en-US" sz="2400" b="1" dirty="0" smtClean="0">
                <a:latin typeface="Calibri" charset="0"/>
                <a:ea typeface="MS PGothic" charset="0"/>
              </a:rPr>
              <a:t>Mini Literature Review</a:t>
            </a:r>
            <a:r>
              <a:rPr lang="en-GB" dirty="0" smtClean="0">
                <a:latin typeface="Calibri" charset="0"/>
                <a:ea typeface="MS PGothic" charset="0"/>
              </a:rPr>
              <a:t/>
            </a:r>
            <a:br>
              <a:rPr lang="en-GB" dirty="0" smtClean="0">
                <a:latin typeface="Calibri" charset="0"/>
                <a:ea typeface="MS PGothic" charset="0"/>
              </a:rPr>
            </a:br>
            <a:endParaRPr lang="en-US" dirty="0"/>
          </a:p>
        </p:txBody>
      </p:sp>
    </p:spTree>
    <p:extLst>
      <p:ext uri="{BB962C8B-B14F-4D97-AF65-F5344CB8AC3E}">
        <p14:creationId xmlns:p14="http://schemas.microsoft.com/office/powerpoint/2010/main" val="24777318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a:spLocks noGrp="1"/>
          </p:cNvSpPr>
          <p:nvPr>
            <p:ph idx="1"/>
          </p:nvPr>
        </p:nvSpPr>
        <p:spPr>
          <a:xfrm>
            <a:off x="530821" y="1029659"/>
            <a:ext cx="7620000" cy="4800600"/>
          </a:xfrm>
        </p:spPr>
        <p:txBody>
          <a:bodyPr/>
          <a:lstStyle/>
          <a:p>
            <a:r>
              <a:rPr lang="en-US" sz="2400" b="1" dirty="0">
                <a:latin typeface="Calibri" charset="0"/>
                <a:ea typeface="MS PGothic" charset="0"/>
              </a:rPr>
              <a:t>2.3 Relevant professional, social, ethical, security and legal issues to the project</a:t>
            </a:r>
            <a:r>
              <a:rPr lang="en-GB" sz="2400" dirty="0">
                <a:latin typeface="Calibri" charset="0"/>
                <a:ea typeface="MS PGothic" charset="0"/>
              </a:rPr>
              <a:t> </a:t>
            </a:r>
            <a:endParaRPr lang="en-GB" sz="2400" dirty="0" smtClean="0">
              <a:latin typeface="Calibri" charset="0"/>
              <a:ea typeface="MS PGothic" charset="0"/>
            </a:endParaRPr>
          </a:p>
          <a:p>
            <a:pPr lvl="1"/>
            <a:r>
              <a:rPr lang="en-GB" dirty="0" smtClean="0">
                <a:latin typeface="Calibri" charset="0"/>
                <a:ea typeface="MS PGothic" charset="0"/>
              </a:rPr>
              <a:t>http://</a:t>
            </a:r>
            <a:r>
              <a:rPr lang="en-GB" dirty="0" err="1" smtClean="0">
                <a:latin typeface="Calibri" charset="0"/>
                <a:ea typeface="MS PGothic" charset="0"/>
              </a:rPr>
              <a:t>www.bcs.org</a:t>
            </a:r>
            <a:r>
              <a:rPr lang="en-GB" dirty="0" smtClean="0">
                <a:latin typeface="Calibri" charset="0"/>
                <a:ea typeface="MS PGothic" charset="0"/>
              </a:rPr>
              <a:t>/upload/</a:t>
            </a:r>
            <a:r>
              <a:rPr lang="en-GB" dirty="0" err="1" smtClean="0">
                <a:latin typeface="Calibri" charset="0"/>
                <a:ea typeface="MS PGothic" charset="0"/>
              </a:rPr>
              <a:t>pdf</a:t>
            </a:r>
            <a:r>
              <a:rPr lang="en-GB" dirty="0" smtClean="0">
                <a:latin typeface="Calibri" charset="0"/>
                <a:ea typeface="MS PGothic" charset="0"/>
              </a:rPr>
              <a:t>/</a:t>
            </a:r>
            <a:r>
              <a:rPr lang="en-GB" dirty="0" err="1" smtClean="0">
                <a:latin typeface="Calibri" charset="0"/>
                <a:ea typeface="MS PGothic" charset="0"/>
              </a:rPr>
              <a:t>cop.pdf</a:t>
            </a:r>
            <a:endParaRPr lang="en-GB" dirty="0">
              <a:latin typeface="Calibri" charset="0"/>
              <a:ea typeface="MS PGothic" charset="0"/>
            </a:endParaRPr>
          </a:p>
          <a:p>
            <a:r>
              <a:rPr lang="en-US" sz="2400" b="1" dirty="0">
                <a:latin typeface="Calibri" charset="0"/>
                <a:ea typeface="MS PGothic" charset="0"/>
              </a:rPr>
              <a:t>2.4 Bibliography (key texts for your literature review)</a:t>
            </a:r>
            <a:endParaRPr lang="en-GB" sz="2400" dirty="0">
              <a:latin typeface="Calibri" charset="0"/>
              <a:ea typeface="MS PGothic" charset="0"/>
            </a:endParaRPr>
          </a:p>
          <a:p>
            <a:pPr lvl="2"/>
            <a:r>
              <a:rPr lang="en-US" dirty="0" smtClean="0">
                <a:latin typeface="Calibri" charset="0"/>
                <a:ea typeface="MS PGothic" charset="0"/>
              </a:rPr>
              <a:t>Please </a:t>
            </a:r>
            <a:r>
              <a:rPr lang="en-US" dirty="0">
                <a:latin typeface="Calibri" charset="0"/>
                <a:ea typeface="MS PGothic" charset="0"/>
              </a:rPr>
              <a:t>provide references, in correct Harvard style, for at least three key texts that have informed your literature review. </a:t>
            </a:r>
            <a:endParaRPr lang="en-US" dirty="0" smtClean="0">
              <a:latin typeface="Calibri" charset="0"/>
              <a:ea typeface="MS PGothic" charset="0"/>
            </a:endParaRPr>
          </a:p>
          <a:p>
            <a:pPr lvl="2"/>
            <a:r>
              <a:rPr lang="en-US" dirty="0" smtClean="0">
                <a:latin typeface="Calibri" charset="0"/>
                <a:ea typeface="MS PGothic" charset="0"/>
              </a:rPr>
              <a:t>If </a:t>
            </a:r>
            <a:r>
              <a:rPr lang="en-US" dirty="0">
                <a:latin typeface="Calibri" charset="0"/>
                <a:ea typeface="MS PGothic" charset="0"/>
              </a:rPr>
              <a:t>you are implementing an application, select texts, which demonstrate how other researchers have tackled similar implementations?  </a:t>
            </a:r>
            <a:endParaRPr lang="en-US" dirty="0" smtClean="0">
              <a:latin typeface="Calibri" charset="0"/>
              <a:ea typeface="MS PGothic" charset="0"/>
            </a:endParaRPr>
          </a:p>
          <a:p>
            <a:pPr lvl="2"/>
            <a:r>
              <a:rPr lang="en-US" dirty="0" smtClean="0">
                <a:latin typeface="Calibri" charset="0"/>
                <a:ea typeface="MS PGothic" charset="0"/>
              </a:rPr>
              <a:t>The </a:t>
            </a:r>
            <a:r>
              <a:rPr lang="en-US" dirty="0">
                <a:latin typeface="Calibri" charset="0"/>
                <a:ea typeface="MS PGothic" charset="0"/>
              </a:rPr>
              <a:t>references should be recent and sufficiently technical or academic.  </a:t>
            </a:r>
            <a:endParaRPr lang="en-US" dirty="0" smtClean="0">
              <a:latin typeface="Calibri" charset="0"/>
              <a:ea typeface="MS PGothic" charset="0"/>
            </a:endParaRPr>
          </a:p>
          <a:p>
            <a:pPr lvl="2"/>
            <a:r>
              <a:rPr lang="en-US" dirty="0" smtClean="0">
                <a:latin typeface="Calibri" charset="0"/>
                <a:ea typeface="MS PGothic" charset="0"/>
              </a:rPr>
              <a:t>Your </a:t>
            </a:r>
            <a:r>
              <a:rPr lang="en-US" dirty="0">
                <a:latin typeface="Calibri" charset="0"/>
                <a:ea typeface="MS PGothic" charset="0"/>
              </a:rPr>
              <a:t>markers will be looking for you to identify technical reports, conference papers, journal papers, and recent textbooks. </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11</a:t>
            </a:fld>
            <a:endParaRPr lang="en-US"/>
          </a:p>
        </p:txBody>
      </p:sp>
    </p:spTree>
    <p:extLst>
      <p:ext uri="{BB962C8B-B14F-4D97-AF65-F5344CB8AC3E}">
        <p14:creationId xmlns:p14="http://schemas.microsoft.com/office/powerpoint/2010/main" val="38189757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project process</a:t>
            </a:r>
            <a:endParaRPr lang="en-US" dirty="0"/>
          </a:p>
        </p:txBody>
      </p:sp>
      <p:pic>
        <p:nvPicPr>
          <p:cNvPr id="18434" name="Picture 4" descr="Untitled-8.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2100"/>
            <a:ext cx="7543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8"/>
          <p:cNvSpPr>
            <a:spLocks noChangeArrowheads="1"/>
          </p:cNvSpPr>
          <p:nvPr/>
        </p:nvSpPr>
        <p:spPr bwMode="auto">
          <a:xfrm>
            <a:off x="2670175" y="5089525"/>
            <a:ext cx="3803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Copyright © 2005 Christian W Dawson</a:t>
            </a:r>
          </a:p>
        </p:txBody>
      </p:sp>
      <p:sp>
        <p:nvSpPr>
          <p:cNvPr id="18436" name="TextBox 9"/>
          <p:cNvSpPr txBox="1">
            <a:spLocks noChangeArrowheads="1"/>
          </p:cNvSpPr>
          <p:nvPr/>
        </p:nvSpPr>
        <p:spPr bwMode="auto">
          <a:xfrm>
            <a:off x="457200" y="5457825"/>
            <a:ext cx="7902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b="1"/>
              <a:t>Project management activities</a:t>
            </a:r>
            <a:r>
              <a:rPr lang="en-US" sz="1800"/>
              <a:t>: planning, controlling, checking progress, milestones monitor deliverables, risk management – 10% of the overall effort</a:t>
            </a:r>
          </a:p>
        </p:txBody>
      </p:sp>
      <p:sp>
        <p:nvSpPr>
          <p:cNvPr id="18437" name="TextBox 10"/>
          <p:cNvSpPr txBox="1">
            <a:spLocks noChangeArrowheads="1"/>
          </p:cNvSpPr>
          <p:nvPr/>
        </p:nvSpPr>
        <p:spPr bwMode="auto">
          <a:xfrm>
            <a:off x="533400" y="6289675"/>
            <a:ext cx="6402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b="1"/>
              <a:t>Project development activities</a:t>
            </a:r>
            <a:r>
              <a:rPr lang="en-US" sz="1800"/>
              <a:t>: actual work on the project</a:t>
            </a: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Definition</a:t>
            </a:r>
            <a:endParaRPr lang="en-US" dirty="0"/>
          </a:p>
        </p:txBody>
      </p:sp>
      <p:sp>
        <p:nvSpPr>
          <p:cNvPr id="30722" name="Content Placeholder 2"/>
          <p:cNvSpPr>
            <a:spLocks noGrp="1"/>
          </p:cNvSpPr>
          <p:nvPr>
            <p:ph idx="1"/>
          </p:nvPr>
        </p:nvSpPr>
        <p:spPr/>
        <p:txBody>
          <a:bodyPr/>
          <a:lstStyle/>
          <a:p>
            <a:r>
              <a:rPr lang="en-US">
                <a:latin typeface="Calibri" charset="0"/>
                <a:ea typeface="MS PGothic" charset="0"/>
              </a:rPr>
              <a:t>Define your aims</a:t>
            </a:r>
          </a:p>
          <a:p>
            <a:r>
              <a:rPr lang="en-US">
                <a:latin typeface="Calibri" charset="0"/>
                <a:ea typeface="MS PGothic" charset="0"/>
              </a:rPr>
              <a:t>Set your objectives – SMART (specific, measurable, appropriate, realistic, time-related)</a:t>
            </a:r>
          </a:p>
          <a:p>
            <a:r>
              <a:rPr lang="en-US">
                <a:latin typeface="Calibri" charset="0"/>
                <a:ea typeface="MS PGothic" charset="0"/>
              </a:rPr>
              <a:t>Example 1: Complete a literature search and literature review of existing stock market prediction techniques</a:t>
            </a:r>
          </a:p>
          <a:p>
            <a:pPr lvl="1"/>
            <a:r>
              <a:rPr lang="en-US">
                <a:latin typeface="Calibri" charset="0"/>
                <a:ea typeface="MS PGothic" charset="0"/>
              </a:rPr>
              <a:t>Is it SMART?</a:t>
            </a:r>
          </a:p>
          <a:p>
            <a:r>
              <a:rPr lang="en-US">
                <a:latin typeface="Calibri" charset="0"/>
                <a:ea typeface="MS PGothic" charset="0"/>
              </a:rPr>
              <a:t>Example 2: Develop GUI for entering class registers.</a:t>
            </a:r>
          </a:p>
          <a:p>
            <a:pPr marL="708025" lvl="2">
              <a:buClr>
                <a:schemeClr val="accent1"/>
              </a:buClr>
            </a:pPr>
            <a:r>
              <a:rPr lang="en-US">
                <a:latin typeface="Calibri" charset="0"/>
                <a:ea typeface="MS PGothic" charset="0"/>
              </a:rPr>
              <a:t>Is it SMART?</a:t>
            </a:r>
          </a:p>
          <a:p>
            <a:endParaRPr lang="en-US">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 y="12158"/>
            <a:ext cx="8898466" cy="1143000"/>
          </a:xfrm>
        </p:spPr>
        <p:txBody>
          <a:bodyPr/>
          <a:lstStyle/>
          <a:p>
            <a:pPr>
              <a:defRPr/>
            </a:pPr>
            <a:r>
              <a:rPr lang="en-GB" dirty="0"/>
              <a:t>E</a:t>
            </a:r>
            <a:r>
              <a:rPr lang="en-GB" dirty="0" smtClean="0"/>
              <a:t>xample </a:t>
            </a:r>
            <a:r>
              <a:rPr lang="en-GB" dirty="0"/>
              <a:t>of </a:t>
            </a:r>
            <a:r>
              <a:rPr lang="en-GB" dirty="0" smtClean="0"/>
              <a:t>project</a:t>
            </a:r>
            <a:r>
              <a:rPr lang="en-GB" dirty="0" smtClean="0"/>
              <a:t> breakdown structure</a:t>
            </a:r>
            <a:endParaRPr lang="en-US" dirty="0"/>
          </a:p>
        </p:txBody>
      </p:sp>
      <p:pic>
        <p:nvPicPr>
          <p:cNvPr id="21506" name="Picture 4" descr="Untitled-9.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34" y="1155158"/>
            <a:ext cx="75438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4"/>
          <p:cNvSpPr>
            <a:spLocks noChangeArrowheads="1"/>
          </p:cNvSpPr>
          <p:nvPr/>
        </p:nvSpPr>
        <p:spPr bwMode="auto">
          <a:xfrm>
            <a:off x="1208088" y="6216650"/>
            <a:ext cx="380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Copyright © 2005 Christian W Dawson</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Time estimation</a:t>
            </a:r>
            <a:endParaRPr lang="en-US" dirty="0"/>
          </a:p>
        </p:txBody>
      </p:sp>
      <p:sp>
        <p:nvSpPr>
          <p:cNvPr id="31746" name="Content Placeholder 2"/>
          <p:cNvSpPr>
            <a:spLocks noGrp="1"/>
          </p:cNvSpPr>
          <p:nvPr>
            <p:ph idx="1"/>
          </p:nvPr>
        </p:nvSpPr>
        <p:spPr/>
        <p:txBody>
          <a:bodyPr/>
          <a:lstStyle/>
          <a:p>
            <a:r>
              <a:rPr lang="en-US">
                <a:latin typeface="Calibri" charset="0"/>
                <a:ea typeface="MS PGothic" charset="0"/>
              </a:rPr>
              <a:t>Literature search – 3 weeks</a:t>
            </a:r>
          </a:p>
          <a:p>
            <a:r>
              <a:rPr lang="en-US">
                <a:latin typeface="Calibri" charset="0"/>
                <a:ea typeface="MS PGothic" charset="0"/>
              </a:rPr>
              <a:t>Literature review – 4 weeks</a:t>
            </a:r>
          </a:p>
          <a:p>
            <a:r>
              <a:rPr lang="en-US">
                <a:latin typeface="Calibri" charset="0"/>
                <a:ea typeface="MS PGothic" charset="0"/>
              </a:rPr>
              <a:t>Requirements gathering – 3 weeks</a:t>
            </a:r>
          </a:p>
          <a:p>
            <a:r>
              <a:rPr lang="en-US">
                <a:latin typeface="Calibri" charset="0"/>
                <a:ea typeface="MS PGothic" charset="0"/>
              </a:rPr>
              <a:t>Requirements modeling – 3 weeks</a:t>
            </a:r>
          </a:p>
          <a:p>
            <a:r>
              <a:rPr lang="en-US">
                <a:latin typeface="Calibri" charset="0"/>
                <a:ea typeface="MS PGothic" charset="0"/>
              </a:rPr>
              <a:t>Design – 4 weeks</a:t>
            </a:r>
          </a:p>
          <a:p>
            <a:r>
              <a:rPr lang="en-US">
                <a:latin typeface="Calibri" charset="0"/>
                <a:ea typeface="MS PGothic" charset="0"/>
              </a:rPr>
              <a:t>Implementation – 6 weeks</a:t>
            </a:r>
          </a:p>
          <a:p>
            <a:r>
              <a:rPr lang="en-US">
                <a:latin typeface="Calibri" charset="0"/>
                <a:ea typeface="MS PGothic" charset="0"/>
              </a:rPr>
              <a:t>Testing – 2 weeks</a:t>
            </a:r>
          </a:p>
          <a:p>
            <a:r>
              <a:rPr lang="en-US">
                <a:latin typeface="Calibri" charset="0"/>
                <a:ea typeface="MS PGothic" charset="0"/>
              </a:rPr>
              <a:t>Evaluation – 2 weeks</a:t>
            </a:r>
          </a:p>
          <a:p>
            <a:r>
              <a:rPr lang="en-US">
                <a:latin typeface="Calibri" charset="0"/>
                <a:ea typeface="MS PGothic" charset="0"/>
              </a:rPr>
              <a:t>Report completion – 3 weeks</a:t>
            </a:r>
          </a:p>
          <a:p>
            <a:r>
              <a:rPr lang="en-US" b="1">
                <a:latin typeface="Calibri" charset="0"/>
                <a:ea typeface="MS PGothic" charset="0"/>
              </a:rPr>
              <a:t>Total effort – 30 weeks</a:t>
            </a: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7733" y="-142875"/>
            <a:ext cx="8933392" cy="1143000"/>
          </a:xfrm>
        </p:spPr>
        <p:txBody>
          <a:bodyPr/>
          <a:lstStyle/>
          <a:p>
            <a:pPr>
              <a:defRPr/>
            </a:pPr>
            <a:r>
              <a:rPr lang="en-GB" dirty="0" smtClean="0"/>
              <a:t>Identify milestones</a:t>
            </a:r>
            <a:endParaRPr lang="en-US" dirty="0"/>
          </a:p>
        </p:txBody>
      </p:sp>
      <p:pic>
        <p:nvPicPr>
          <p:cNvPr id="22531" name="Picture 4" descr="Untitled-10.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2467"/>
            <a:ext cx="73914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ChangeArrowheads="1"/>
          </p:cNvSpPr>
          <p:nvPr/>
        </p:nvSpPr>
        <p:spPr bwMode="auto">
          <a:xfrm>
            <a:off x="979488" y="5471583"/>
            <a:ext cx="380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Copyright © 2005 Christian W Dawson</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76200" y="-109035"/>
            <a:ext cx="9067800" cy="1143000"/>
          </a:xfrm>
        </p:spPr>
        <p:txBody>
          <a:bodyPr/>
          <a:lstStyle/>
          <a:p>
            <a:pPr>
              <a:defRPr/>
            </a:pPr>
            <a:r>
              <a:rPr lang="en-GB" dirty="0"/>
              <a:t>E</a:t>
            </a:r>
            <a:r>
              <a:rPr lang="en-GB" dirty="0" smtClean="0"/>
              <a:t>xample activity</a:t>
            </a:r>
            <a:r>
              <a:rPr lang="en-GB" dirty="0"/>
              <a:t>-on-the-node diagram</a:t>
            </a:r>
            <a:endParaRPr lang="en-US" dirty="0"/>
          </a:p>
        </p:txBody>
      </p:sp>
      <p:pic>
        <p:nvPicPr>
          <p:cNvPr id="23555" name="Picture 5" descr="Untitled-11.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65532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ChangeArrowheads="1"/>
          </p:cNvSpPr>
          <p:nvPr/>
        </p:nvSpPr>
        <p:spPr bwMode="auto">
          <a:xfrm>
            <a:off x="1148821" y="5858933"/>
            <a:ext cx="380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Copyright © 2005 Christian W Dawson</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0" y="22755"/>
            <a:ext cx="9144000" cy="942445"/>
          </a:xfrm>
        </p:spPr>
        <p:txBody>
          <a:bodyPr/>
          <a:lstStyle/>
          <a:p>
            <a:pPr>
              <a:defRPr/>
            </a:pPr>
            <a:r>
              <a:rPr lang="en-GB" dirty="0"/>
              <a:t>E</a:t>
            </a:r>
            <a:r>
              <a:rPr lang="en-GB" dirty="0" smtClean="0"/>
              <a:t>xample activity </a:t>
            </a:r>
            <a:r>
              <a:rPr lang="en-GB" dirty="0"/>
              <a:t>network</a:t>
            </a:r>
            <a:endParaRPr lang="en-US" dirty="0"/>
          </a:p>
        </p:txBody>
      </p:sp>
      <p:pic>
        <p:nvPicPr>
          <p:cNvPr id="24579" name="Picture 4" descr="Untitled-16.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6962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ChangeArrowheads="1"/>
          </p:cNvSpPr>
          <p:nvPr/>
        </p:nvSpPr>
        <p:spPr bwMode="auto">
          <a:xfrm>
            <a:off x="1208088" y="5848350"/>
            <a:ext cx="3802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Copyright © 2005 Christian W Dawson</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GB" sz="4000" dirty="0" smtClean="0"/>
              <a:t>Scheduling: </a:t>
            </a:r>
            <a:r>
              <a:rPr lang="en-GB" sz="4000" dirty="0" smtClean="0"/>
              <a:t>Gantt </a:t>
            </a:r>
            <a:r>
              <a:rPr lang="en-GB" sz="4000" dirty="0"/>
              <a:t>chart</a:t>
            </a:r>
            <a:endParaRPr lang="en-US" sz="4000" dirty="0"/>
          </a:p>
        </p:txBody>
      </p:sp>
      <p:pic>
        <p:nvPicPr>
          <p:cNvPr id="25603" name="Picture 4" descr="Untitled-13.gif                                                0002684BMacintosh HD                   B746BD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226" y="1320007"/>
            <a:ext cx="4101042" cy="472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p:cNvSpPr>
            <a:spLocks noChangeArrowheads="1"/>
          </p:cNvSpPr>
          <p:nvPr/>
        </p:nvSpPr>
        <p:spPr bwMode="auto">
          <a:xfrm>
            <a:off x="0" y="6041629"/>
            <a:ext cx="3803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Copyright © 2005 Christian W Dawson</a:t>
            </a: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Detailed Project Proposal Form</a:t>
            </a:r>
            <a:endParaRPr lang="en-US" dirty="0"/>
          </a:p>
        </p:txBody>
      </p:sp>
      <p:sp>
        <p:nvSpPr>
          <p:cNvPr id="36866" name="Content Placeholder 2"/>
          <p:cNvSpPr>
            <a:spLocks noGrp="1"/>
          </p:cNvSpPr>
          <p:nvPr>
            <p:ph idx="1"/>
          </p:nvPr>
        </p:nvSpPr>
        <p:spPr/>
        <p:txBody>
          <a:bodyPr/>
          <a:lstStyle/>
          <a:p>
            <a:pPr marL="0" indent="0">
              <a:buNone/>
            </a:pPr>
            <a:r>
              <a:rPr lang="en-US" b="1" dirty="0">
                <a:latin typeface="Calibri" charset="0"/>
                <a:ea typeface="MS PGothic" charset="0"/>
              </a:rPr>
              <a:t>1.1 </a:t>
            </a:r>
            <a:r>
              <a:rPr lang="en-US" b="1" dirty="0">
                <a:latin typeface="Calibri" charset="0"/>
                <a:ea typeface="MS PGothic" charset="0"/>
              </a:rPr>
              <a:t>P</a:t>
            </a:r>
            <a:r>
              <a:rPr lang="en-US" b="1" dirty="0" smtClean="0">
                <a:latin typeface="Calibri" charset="0"/>
                <a:ea typeface="MS PGothic" charset="0"/>
              </a:rPr>
              <a:t>roblem to be solved</a:t>
            </a:r>
            <a:endParaRPr lang="en-GB" dirty="0">
              <a:latin typeface="Calibri" charset="0"/>
              <a:ea typeface="MS PGothic" charset="0"/>
            </a:endParaRPr>
          </a:p>
          <a:p>
            <a:pPr>
              <a:spcAft>
                <a:spcPts val="0"/>
              </a:spcAft>
            </a:pPr>
            <a:r>
              <a:rPr lang="en-US" sz="2000" dirty="0">
                <a:latin typeface="Calibri" charset="0"/>
                <a:ea typeface="MS PGothic" charset="0"/>
              </a:rPr>
              <a:t>D</a:t>
            </a:r>
            <a:r>
              <a:rPr lang="en-US" sz="2000" dirty="0" smtClean="0">
                <a:latin typeface="Calibri" charset="0"/>
                <a:ea typeface="MS PGothic" charset="0"/>
              </a:rPr>
              <a:t>etailed </a:t>
            </a:r>
            <a:r>
              <a:rPr lang="en-US" sz="2000" dirty="0" smtClean="0">
                <a:latin typeface="Calibri" charset="0"/>
                <a:ea typeface="MS PGothic" charset="0"/>
              </a:rPr>
              <a:t>problem to be solved or </a:t>
            </a:r>
            <a:r>
              <a:rPr lang="en-US" sz="2000" dirty="0" smtClean="0">
                <a:latin typeface="Calibri" charset="0"/>
                <a:ea typeface="MS PGothic" charset="0"/>
              </a:rPr>
              <a:t>research </a:t>
            </a:r>
          </a:p>
          <a:p>
            <a:pPr>
              <a:spcAft>
                <a:spcPts val="0"/>
              </a:spcAft>
            </a:pPr>
            <a:endParaRPr lang="en-US" sz="2000" dirty="0">
              <a:latin typeface="Calibri" charset="0"/>
              <a:ea typeface="MS PGothic" charset="0"/>
            </a:endParaRPr>
          </a:p>
          <a:p>
            <a:pPr>
              <a:spcAft>
                <a:spcPts val="0"/>
              </a:spcAft>
            </a:pPr>
            <a:r>
              <a:rPr lang="en-US" sz="2000" dirty="0" smtClean="0">
                <a:latin typeface="Calibri" charset="0"/>
                <a:ea typeface="MS PGothic" charset="0"/>
              </a:rPr>
              <a:t>Refining </a:t>
            </a:r>
            <a:r>
              <a:rPr lang="en-US" sz="2000" dirty="0">
                <a:latin typeface="Calibri" charset="0"/>
                <a:ea typeface="MS PGothic" charset="0"/>
              </a:rPr>
              <a:t>the research </a:t>
            </a:r>
            <a:r>
              <a:rPr lang="en-US" sz="2000" dirty="0" smtClean="0">
                <a:latin typeface="Calibri" charset="0"/>
                <a:ea typeface="MS PGothic" charset="0"/>
              </a:rPr>
              <a:t>question or problem is being specific enough so that the method</a:t>
            </a:r>
            <a:r>
              <a:rPr lang="en-US" sz="2000" dirty="0">
                <a:latin typeface="Calibri" charset="0"/>
                <a:ea typeface="MS PGothic" charset="0"/>
              </a:rPr>
              <a:t>(s) that you will </a:t>
            </a:r>
            <a:r>
              <a:rPr lang="en-US" sz="2000" dirty="0" smtClean="0">
                <a:latin typeface="Calibri" charset="0"/>
                <a:ea typeface="MS PGothic" charset="0"/>
              </a:rPr>
              <a:t>use in your project can solve the problem</a:t>
            </a:r>
            <a:endParaRPr lang="en-US" sz="2000" dirty="0" smtClean="0">
              <a:latin typeface="Calibri" charset="0"/>
              <a:ea typeface="MS PGothic" charset="0"/>
            </a:endParaRPr>
          </a:p>
          <a:p>
            <a:pPr>
              <a:spcAft>
                <a:spcPts val="0"/>
              </a:spcAft>
            </a:pPr>
            <a:endParaRPr lang="en-US" sz="2000" dirty="0" smtClean="0">
              <a:latin typeface="Calibri" charset="0"/>
              <a:ea typeface="MS PGothic" charset="0"/>
            </a:endParaRPr>
          </a:p>
          <a:p>
            <a:pPr>
              <a:spcAft>
                <a:spcPts val="0"/>
              </a:spcAft>
            </a:pPr>
            <a:r>
              <a:rPr lang="en-US" sz="2000" dirty="0" smtClean="0">
                <a:latin typeface="Calibri" charset="0"/>
                <a:ea typeface="MS PGothic" charset="0"/>
              </a:rPr>
              <a:t>Not too broad or general</a:t>
            </a:r>
          </a:p>
          <a:p>
            <a:pPr>
              <a:spcAft>
                <a:spcPts val="0"/>
              </a:spcAft>
            </a:pPr>
            <a:endParaRPr lang="en-US" sz="2000" dirty="0" smtClean="0">
              <a:latin typeface="Calibri" charset="0"/>
              <a:ea typeface="MS PGothic" charset="0"/>
            </a:endParaRPr>
          </a:p>
          <a:p>
            <a:pPr>
              <a:spcAft>
                <a:spcPts val="0"/>
              </a:spcAft>
            </a:pPr>
            <a:r>
              <a:rPr lang="en-US" sz="2000" dirty="0" smtClean="0">
                <a:latin typeface="Calibri" charset="0"/>
                <a:ea typeface="MS PGothic" charset="0"/>
              </a:rPr>
              <a:t>The </a:t>
            </a:r>
            <a:r>
              <a:rPr lang="en-US" sz="2000" dirty="0">
                <a:latin typeface="Calibri" charset="0"/>
                <a:ea typeface="MS PGothic" charset="0"/>
              </a:rPr>
              <a:t>key to this is BEING SPECIFIC: Narrow down the method or technology you will use, narrow down the group that the question refers to (localize a general question) If the project is still ‘too big’, can you think of a way to work on a part of the problem?  </a:t>
            </a: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a:t>
            </a:fld>
            <a:endParaRPr lang="en-US"/>
          </a:p>
        </p:txBody>
      </p:sp>
    </p:spTree>
    <p:extLst>
      <p:ext uri="{BB962C8B-B14F-4D97-AF65-F5344CB8AC3E}">
        <p14:creationId xmlns:p14="http://schemas.microsoft.com/office/powerpoint/2010/main" val="241565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Identify Risk</a:t>
            </a:r>
            <a:endParaRPr lang="en-US" dirty="0"/>
          </a:p>
        </p:txBody>
      </p:sp>
      <p:sp>
        <p:nvSpPr>
          <p:cNvPr id="32770" name="Content Placeholder 2"/>
          <p:cNvSpPr>
            <a:spLocks noGrp="1"/>
          </p:cNvSpPr>
          <p:nvPr>
            <p:ph idx="1"/>
          </p:nvPr>
        </p:nvSpPr>
        <p:spPr/>
        <p:txBody>
          <a:bodyPr/>
          <a:lstStyle/>
          <a:p>
            <a:r>
              <a:rPr lang="en-US">
                <a:latin typeface="Calibri" charset="0"/>
                <a:ea typeface="MS PGothic" charset="0"/>
              </a:rPr>
              <a:t>Event – driven: e.g. loose data, get sick</a:t>
            </a:r>
          </a:p>
          <a:p>
            <a:r>
              <a:rPr lang="en-US">
                <a:latin typeface="Calibri" charset="0"/>
                <a:ea typeface="MS PGothic" charset="0"/>
              </a:rPr>
              <a:t>Evolving – underestimating time</a:t>
            </a:r>
          </a:p>
          <a:p>
            <a:r>
              <a:rPr lang="en-US">
                <a:latin typeface="Calibri" charset="0"/>
                <a:ea typeface="MS PGothic" charset="0"/>
              </a:rPr>
              <a:t>Technical – software, hardware</a:t>
            </a:r>
          </a:p>
          <a:p>
            <a:r>
              <a:rPr lang="en-US">
                <a:latin typeface="Calibri" charset="0"/>
                <a:ea typeface="MS PGothic" charset="0"/>
              </a:rPr>
              <a:t>Non-technical – losing a client, illness</a:t>
            </a:r>
          </a:p>
          <a:p>
            <a:r>
              <a:rPr lang="en-US">
                <a:latin typeface="Calibri" charset="0"/>
                <a:ea typeface="MS PGothic" charset="0"/>
              </a:rPr>
              <a:t>Risk triggers – missing a milestone</a:t>
            </a:r>
          </a:p>
          <a:p>
            <a:endParaRPr lang="en-US">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Assess impact of risks</a:t>
            </a:r>
            <a:endParaRPr lang="en-US" dirty="0"/>
          </a:p>
        </p:txBody>
      </p:sp>
      <p:sp>
        <p:nvSpPr>
          <p:cNvPr id="33794" name="Content Placeholder 2"/>
          <p:cNvSpPr>
            <a:spLocks noGrp="1"/>
          </p:cNvSpPr>
          <p:nvPr>
            <p:ph idx="1"/>
          </p:nvPr>
        </p:nvSpPr>
        <p:spPr/>
        <p:txBody>
          <a:bodyPr/>
          <a:lstStyle/>
          <a:p>
            <a:r>
              <a:rPr lang="en-US">
                <a:latin typeface="Calibri" charset="0"/>
                <a:ea typeface="MS PGothic" charset="0"/>
              </a:rPr>
              <a:t>Risk impact = likelihood x consequence</a:t>
            </a:r>
          </a:p>
          <a:p>
            <a:r>
              <a:rPr lang="en-US">
                <a:latin typeface="Calibri" charset="0"/>
                <a:ea typeface="MS PGothic" charset="0"/>
              </a:rPr>
              <a:t>Turner (1993) proposes measure </a:t>
            </a:r>
          </a:p>
          <a:p>
            <a:pPr lvl="1"/>
            <a:r>
              <a:rPr lang="en-US">
                <a:latin typeface="Calibri" charset="0"/>
                <a:ea typeface="MS PGothic" charset="0"/>
              </a:rPr>
              <a:t>likelihood as three point scale Low -1 /Medium - 2/High - 3</a:t>
            </a:r>
          </a:p>
          <a:p>
            <a:pPr lvl="1"/>
            <a:r>
              <a:rPr lang="en-US">
                <a:latin typeface="Calibri" charset="0"/>
                <a:ea typeface="MS PGothic" charset="0"/>
              </a:rPr>
              <a:t>Consequence five-point scale Very low -1/Low -2/Medium-3/High-4/Very high-5</a:t>
            </a:r>
          </a:p>
          <a:p>
            <a:r>
              <a:rPr lang="en-US">
                <a:latin typeface="Calibri" charset="0"/>
                <a:ea typeface="MS PGothic" charset="0"/>
              </a:rPr>
              <a:t>You can use Red Amber Green grading</a:t>
            </a:r>
          </a:p>
          <a:p>
            <a:r>
              <a:rPr lang="en-US">
                <a:latin typeface="Calibri" charset="0"/>
                <a:ea typeface="MS PGothic" charset="0"/>
              </a:rPr>
              <a:t>Any impact for example that is less than 5 is green, between 5 and 10 amber and between 10 and 15 red</a:t>
            </a:r>
          </a:p>
          <a:p>
            <a:r>
              <a:rPr lang="en-US">
                <a:latin typeface="Calibri" charset="0"/>
                <a:ea typeface="MS PGothic" charset="0"/>
              </a:rPr>
              <a:t>You need to address the red critical risks</a:t>
            </a:r>
          </a:p>
          <a:p>
            <a:endParaRPr lang="en-US">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Alleviate critical risks</a:t>
            </a:r>
            <a:endParaRPr lang="en-US" dirty="0"/>
          </a:p>
        </p:txBody>
      </p:sp>
      <p:sp>
        <p:nvSpPr>
          <p:cNvPr id="34818" name="Content Placeholder 2"/>
          <p:cNvSpPr>
            <a:spLocks noGrp="1"/>
          </p:cNvSpPr>
          <p:nvPr>
            <p:ph idx="1"/>
          </p:nvPr>
        </p:nvSpPr>
        <p:spPr/>
        <p:txBody>
          <a:bodyPr/>
          <a:lstStyle/>
          <a:p>
            <a:r>
              <a:rPr lang="en-US">
                <a:latin typeface="Calibri" charset="0"/>
                <a:ea typeface="MS PGothic" charset="0"/>
              </a:rPr>
              <a:t>Avoidance – reduce chances of the risk to occur – if you do not know a particular programming language and you are not confident to learn a new one then is better to use some language you know; instead developing something from scratch you may reuse a library; making back-up of your project work</a:t>
            </a:r>
          </a:p>
          <a:p>
            <a:r>
              <a:rPr lang="en-US">
                <a:latin typeface="Calibri" charset="0"/>
                <a:ea typeface="MS PGothic" charset="0"/>
              </a:rPr>
              <a:t>Deflection – pass the risk onto someone else or something else</a:t>
            </a:r>
          </a:p>
          <a:p>
            <a:r>
              <a:rPr lang="en-US">
                <a:latin typeface="Calibri" charset="0"/>
                <a:ea typeface="MS PGothic" charset="0"/>
              </a:rPr>
              <a:t>Contingency – acceptance that the risk is going to occur e.g. likely to overrun in your project, plan to complete earlier</a:t>
            </a: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Control risks</a:t>
            </a:r>
            <a:endParaRPr lang="en-US" dirty="0"/>
          </a:p>
        </p:txBody>
      </p:sp>
      <p:sp>
        <p:nvSpPr>
          <p:cNvPr id="35842" name="Content Placeholder 2"/>
          <p:cNvSpPr>
            <a:spLocks noGrp="1"/>
          </p:cNvSpPr>
          <p:nvPr>
            <p:ph idx="1"/>
          </p:nvPr>
        </p:nvSpPr>
        <p:spPr/>
        <p:txBody>
          <a:bodyPr/>
          <a:lstStyle/>
          <a:p>
            <a:r>
              <a:rPr lang="en-US" dirty="0">
                <a:latin typeface="Calibri" charset="0"/>
                <a:ea typeface="MS PGothic" charset="0"/>
              </a:rPr>
              <a:t>Checkpoints in project progress</a:t>
            </a:r>
          </a:p>
          <a:p>
            <a:r>
              <a:rPr lang="en-US" dirty="0">
                <a:latin typeface="Calibri" charset="0"/>
                <a:ea typeface="MS PGothic" charset="0"/>
              </a:rPr>
              <a:t>Checking for risk triggers</a:t>
            </a:r>
          </a:p>
          <a:p>
            <a:r>
              <a:rPr lang="en-US" dirty="0">
                <a:latin typeface="Calibri" charset="0"/>
                <a:ea typeface="MS PGothic" charset="0"/>
              </a:rPr>
              <a:t>Invoke contingency plans</a:t>
            </a:r>
          </a:p>
          <a:p>
            <a:r>
              <a:rPr lang="en-US" dirty="0">
                <a:latin typeface="Calibri" charset="0"/>
                <a:ea typeface="MS PGothic" charset="0"/>
              </a:rPr>
              <a:t>Monitor critical risks</a:t>
            </a:r>
          </a:p>
          <a:p>
            <a:r>
              <a:rPr lang="en-US" dirty="0">
                <a:latin typeface="Calibri" charset="0"/>
                <a:ea typeface="MS PGothic" charset="0"/>
              </a:rPr>
              <a:t>Updating risk </a:t>
            </a:r>
            <a:r>
              <a:rPr lang="en-US" dirty="0" smtClean="0">
                <a:latin typeface="Calibri" charset="0"/>
                <a:ea typeface="MS PGothic" charset="0"/>
              </a:rPr>
              <a:t>register</a:t>
            </a:r>
          </a:p>
          <a:p>
            <a:r>
              <a:rPr lang="en-US" dirty="0" smtClean="0">
                <a:latin typeface="Calibri" charset="0"/>
                <a:ea typeface="MS PGothic" charset="0"/>
              </a:rPr>
              <a:t>Discuss with supervisor</a:t>
            </a:r>
            <a:endParaRPr lang="en-US" dirty="0">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charset="0"/>
                <a:cs typeface="ＭＳ Ｐゴシック" charset="0"/>
              </a:rPr>
              <a:t>References and bibliography</a:t>
            </a:r>
            <a:endParaRPr lang="en-US" dirty="0">
              <a:ea typeface="ＭＳ Ｐゴシック" charset="0"/>
              <a:cs typeface="ＭＳ Ｐゴシック" charset="0"/>
            </a:endParaRPr>
          </a:p>
        </p:txBody>
      </p:sp>
      <p:sp>
        <p:nvSpPr>
          <p:cNvPr id="28674" name="Content Placeholder 2"/>
          <p:cNvSpPr>
            <a:spLocks noGrp="1"/>
          </p:cNvSpPr>
          <p:nvPr>
            <p:ph idx="1"/>
          </p:nvPr>
        </p:nvSpPr>
        <p:spPr/>
        <p:txBody>
          <a:bodyPr/>
          <a:lstStyle/>
          <a:p>
            <a:pPr eaLnBrk="1" hangingPunct="1"/>
            <a:r>
              <a:rPr lang="en-US">
                <a:latin typeface="Calibri" charset="0"/>
                <a:ea typeface="MS PGothic" charset="0"/>
              </a:rPr>
              <a:t>Dawson, C., (2015) Projects in Computing and Information Systems 3rd edn:A Student's Guide, Person Ed.</a:t>
            </a:r>
          </a:p>
          <a:p>
            <a:pPr eaLnBrk="1" hangingPunct="1"/>
            <a:r>
              <a:rPr lang="en-US">
                <a:latin typeface="Calibri" charset="0"/>
                <a:ea typeface="MS PGothic" charset="0"/>
              </a:rPr>
              <a:t>Every, P., (2015) Awesome Projects</a:t>
            </a:r>
          </a:p>
          <a:p>
            <a:pPr eaLnBrk="1" hangingPunct="1"/>
            <a:endParaRPr lang="en-US">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smtClean="0"/>
              <a:t>1.1 Detailed research </a:t>
            </a:r>
            <a:r>
              <a:rPr lang="en-GB" sz="2000" dirty="0" smtClean="0"/>
              <a:t>-</a:t>
            </a:r>
            <a:r>
              <a:rPr lang="en-US" sz="2000" b="1" dirty="0" smtClean="0"/>
              <a:t>question/problem</a:t>
            </a:r>
            <a:r>
              <a:rPr lang="en-GB" sz="2000" dirty="0" smtClean="0"/>
              <a:t> </a:t>
            </a:r>
            <a:r>
              <a:rPr lang="en-GB" sz="2000" dirty="0" smtClean="0"/>
              <a:t>continued</a:t>
            </a:r>
            <a:endParaRPr lang="en-US" sz="2000" dirty="0"/>
          </a:p>
        </p:txBody>
      </p:sp>
      <p:sp>
        <p:nvSpPr>
          <p:cNvPr id="3" name="Content Placeholder 2"/>
          <p:cNvSpPr>
            <a:spLocks noGrp="1"/>
          </p:cNvSpPr>
          <p:nvPr>
            <p:ph idx="1"/>
          </p:nvPr>
        </p:nvSpPr>
        <p:spPr>
          <a:xfrm>
            <a:off x="142875" y="963613"/>
            <a:ext cx="8858250" cy="4800600"/>
          </a:xfrm>
        </p:spPr>
        <p:txBody>
          <a:bodyPr/>
          <a:lstStyle/>
          <a:p>
            <a:pPr>
              <a:defRPr/>
            </a:pPr>
            <a:r>
              <a:rPr lang="en-US" sz="2000" b="1" spc="-100" dirty="0">
                <a:solidFill>
                  <a:schemeClr val="tx2"/>
                </a:solidFill>
                <a:latin typeface="Calibri"/>
                <a:cs typeface="Calibri"/>
              </a:rPr>
              <a:t>Avoid using words </a:t>
            </a:r>
            <a:r>
              <a:rPr lang="en-US" sz="2000" dirty="0" smtClean="0">
                <a:latin typeface="Calibri"/>
                <a:cs typeface="Calibri"/>
              </a:rPr>
              <a:t>that cannot be measured, by you, without a huge research budget e.g. 'effects on society', 'effects on business'. </a:t>
            </a:r>
          </a:p>
          <a:p>
            <a:pPr>
              <a:defRPr/>
            </a:pPr>
            <a:endParaRPr lang="en-US" sz="2000" dirty="0" smtClean="0">
              <a:latin typeface="Calibri"/>
              <a:cs typeface="Calibri"/>
            </a:endParaRPr>
          </a:p>
          <a:p>
            <a:pPr>
              <a:defRPr/>
            </a:pPr>
            <a:r>
              <a:rPr lang="en-US" sz="2000" i="1" dirty="0" smtClean="0">
                <a:latin typeface="Calibri"/>
                <a:cs typeface="Calibri"/>
              </a:rPr>
              <a:t>Example:</a:t>
            </a:r>
            <a:r>
              <a:rPr lang="en-US" sz="2000" dirty="0" smtClean="0">
                <a:latin typeface="Calibri"/>
                <a:cs typeface="Calibri"/>
              </a:rPr>
              <a:t>  The initial question "Does cloud computing effect business" needs narrowing down </a:t>
            </a:r>
            <a:r>
              <a:rPr lang="en-US" sz="2000" i="1" dirty="0" smtClean="0">
                <a:latin typeface="Calibri"/>
                <a:cs typeface="Calibri"/>
              </a:rPr>
              <a:t>(for a start the answer is yes) </a:t>
            </a:r>
          </a:p>
          <a:p>
            <a:pPr>
              <a:defRPr/>
            </a:pPr>
            <a:endParaRPr lang="en-US" sz="2000" i="1" dirty="0" smtClean="0">
              <a:latin typeface="Calibri"/>
              <a:cs typeface="Calibri"/>
            </a:endParaRPr>
          </a:p>
          <a:p>
            <a:pPr>
              <a:defRPr/>
            </a:pPr>
            <a:r>
              <a:rPr lang="en-US" sz="2000" i="1" dirty="0" smtClean="0">
                <a:latin typeface="Calibri"/>
                <a:cs typeface="Calibri"/>
              </a:rPr>
              <a:t>W</a:t>
            </a:r>
            <a:r>
              <a:rPr lang="en-US" sz="2000" dirty="0" smtClean="0">
                <a:latin typeface="Calibri"/>
                <a:cs typeface="Calibri"/>
              </a:rPr>
              <a:t>hat is meant by cloud computing? Or 'effect'? Or 'business', in this question?  Refining this first question will involve narrowing it down to something you, personally, can measure. </a:t>
            </a:r>
          </a:p>
          <a:p>
            <a:pPr>
              <a:defRPr/>
            </a:pPr>
            <a:endParaRPr lang="en-US" sz="2000" dirty="0" smtClean="0">
              <a:latin typeface="Calibri"/>
              <a:cs typeface="Calibri"/>
            </a:endParaRPr>
          </a:p>
          <a:p>
            <a:pPr>
              <a:defRPr/>
            </a:pPr>
            <a:r>
              <a:rPr lang="en-US" sz="2000" dirty="0" smtClean="0">
                <a:latin typeface="Calibri"/>
                <a:cs typeface="Calibri"/>
              </a:rPr>
              <a:t>A refined version of this question might be:  "Does implementing a cloud based voting system improve the speed of decision making in a small company in Aberdeen?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1DDB27C4-6235-0849-BDF5-2FBEA958034E}" type="slidenum">
              <a:rPr lang="en-US" smtClean="0"/>
              <a:pPr>
                <a:defRPr/>
              </a:pPr>
              <a:t>3</a:t>
            </a:fld>
            <a:endParaRPr lang="en-US"/>
          </a:p>
        </p:txBody>
      </p:sp>
    </p:spTree>
    <p:extLst>
      <p:ext uri="{BB962C8B-B14F-4D97-AF65-F5344CB8AC3E}">
        <p14:creationId xmlns:p14="http://schemas.microsoft.com/office/powerpoint/2010/main" val="29027057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
            </a:r>
            <a:br>
              <a:rPr lang="en-GB" dirty="0" smtClean="0"/>
            </a:br>
            <a:endParaRPr lang="en-US" dirty="0"/>
          </a:p>
        </p:txBody>
      </p:sp>
      <p:sp>
        <p:nvSpPr>
          <p:cNvPr id="38914" name="Content Placeholder 2"/>
          <p:cNvSpPr>
            <a:spLocks noGrp="1"/>
          </p:cNvSpPr>
          <p:nvPr>
            <p:ph idx="1"/>
          </p:nvPr>
        </p:nvSpPr>
        <p:spPr>
          <a:xfrm>
            <a:off x="349249" y="1051984"/>
            <a:ext cx="8405283" cy="4800600"/>
          </a:xfrm>
        </p:spPr>
        <p:txBody>
          <a:bodyPr/>
          <a:lstStyle/>
          <a:p>
            <a:r>
              <a:rPr lang="en-US" sz="2400" b="1" dirty="0">
                <a:latin typeface="Calibri" charset="0"/>
                <a:ea typeface="MS PGothic" charset="0"/>
              </a:rPr>
              <a:t>1.2 Keywords</a:t>
            </a:r>
          </a:p>
          <a:p>
            <a:pPr lvl="1"/>
            <a:r>
              <a:rPr lang="en-US" sz="1600" dirty="0" smtClean="0">
                <a:latin typeface="Calibri" charset="0"/>
                <a:ea typeface="MS PGothic" charset="0"/>
              </a:rPr>
              <a:t>Include </a:t>
            </a:r>
            <a:r>
              <a:rPr lang="en-US" sz="1600" b="1" dirty="0">
                <a:latin typeface="Calibri" charset="0"/>
                <a:ea typeface="MS PGothic" charset="0"/>
              </a:rPr>
              <a:t>up to 6 keywords </a:t>
            </a:r>
            <a:r>
              <a:rPr lang="en-US" sz="1600" dirty="0">
                <a:latin typeface="Calibri" charset="0"/>
                <a:ea typeface="MS PGothic" charset="0"/>
              </a:rPr>
              <a:t>separated by a semi-colon; what keywords are appropriate to describe your project in an online database like Google Scholar? Keywords should include the general research area and the specific technologies you will be working with. </a:t>
            </a:r>
            <a:endParaRPr lang="en-US" sz="1600" dirty="0" smtClean="0">
              <a:latin typeface="Calibri" charset="0"/>
              <a:ea typeface="MS PGothic" charset="0"/>
            </a:endParaRPr>
          </a:p>
          <a:p>
            <a:pPr lvl="2"/>
            <a:r>
              <a:rPr lang="en-US" sz="1200" i="1" dirty="0" smtClean="0">
                <a:latin typeface="Calibri" charset="0"/>
                <a:ea typeface="MS PGothic" charset="0"/>
              </a:rPr>
              <a:t>Example</a:t>
            </a:r>
            <a:r>
              <a:rPr lang="en-US" sz="1200" i="1" dirty="0">
                <a:latin typeface="Calibri" charset="0"/>
                <a:ea typeface="MS PGothic" charset="0"/>
              </a:rPr>
              <a:t>.</a:t>
            </a:r>
            <a:r>
              <a:rPr lang="en-US" sz="1200" dirty="0">
                <a:latin typeface="Calibri" charset="0"/>
                <a:ea typeface="MS PGothic" charset="0"/>
              </a:rPr>
              <a:t> A project that proposes a novel way of </a:t>
            </a:r>
            <a:r>
              <a:rPr lang="en-US" sz="1200" dirty="0" err="1">
                <a:latin typeface="Calibri" charset="0"/>
                <a:ea typeface="MS PGothic" charset="0"/>
              </a:rPr>
              <a:t>visualising</a:t>
            </a:r>
            <a:r>
              <a:rPr lang="en-US" sz="1200" dirty="0">
                <a:latin typeface="Calibri" charset="0"/>
                <a:ea typeface="MS PGothic" charset="0"/>
              </a:rPr>
              <a:t> large amounts of twitter feed data may have the keywords: Data </a:t>
            </a:r>
            <a:r>
              <a:rPr lang="en-US" sz="1200" dirty="0" err="1">
                <a:latin typeface="Calibri" charset="0"/>
                <a:ea typeface="MS PGothic" charset="0"/>
              </a:rPr>
              <a:t>visualisation</a:t>
            </a:r>
            <a:r>
              <a:rPr lang="en-US" sz="1200" dirty="0">
                <a:latin typeface="Calibri" charset="0"/>
                <a:ea typeface="MS PGothic" charset="0"/>
              </a:rPr>
              <a:t>; twitter; </a:t>
            </a:r>
            <a:r>
              <a:rPr lang="en-US" sz="1200" dirty="0" err="1">
                <a:latin typeface="Calibri" charset="0"/>
                <a:ea typeface="MS PGothic" charset="0"/>
              </a:rPr>
              <a:t>hashtags</a:t>
            </a:r>
            <a:r>
              <a:rPr lang="en-US" sz="1200" dirty="0">
                <a:latin typeface="Calibri" charset="0"/>
                <a:ea typeface="MS PGothic" charset="0"/>
              </a:rPr>
              <a:t>; database design; graphics libraries. </a:t>
            </a:r>
            <a:endParaRPr lang="en-US" sz="1200" dirty="0" smtClean="0">
              <a:latin typeface="Calibri" charset="0"/>
              <a:ea typeface="MS PGothic" charset="0"/>
            </a:endParaRPr>
          </a:p>
          <a:p>
            <a:pPr lvl="2"/>
            <a:endParaRPr lang="en-US" sz="1200" dirty="0">
              <a:latin typeface="Calibri" charset="0"/>
              <a:ea typeface="MS PGothic" charset="0"/>
            </a:endParaRPr>
          </a:p>
          <a:p>
            <a:r>
              <a:rPr lang="en-US" sz="2400" b="1" dirty="0">
                <a:latin typeface="Calibri" charset="0"/>
                <a:ea typeface="MS PGothic" charset="0"/>
              </a:rPr>
              <a:t>1.3 Project title</a:t>
            </a:r>
            <a:endParaRPr lang="en-GB" sz="2400" dirty="0">
              <a:latin typeface="Calibri" charset="0"/>
              <a:ea typeface="MS PGothic" charset="0"/>
            </a:endParaRPr>
          </a:p>
          <a:p>
            <a:pPr lvl="1"/>
            <a:r>
              <a:rPr lang="en-US" sz="1600" dirty="0" smtClean="0">
                <a:latin typeface="Calibri" charset="0"/>
                <a:ea typeface="MS PGothic" charset="0"/>
              </a:rPr>
              <a:t>The </a:t>
            </a:r>
            <a:r>
              <a:rPr lang="en-US" sz="1600" dirty="0">
                <a:latin typeface="Calibri" charset="0"/>
                <a:ea typeface="MS PGothic" charset="0"/>
              </a:rPr>
              <a:t>project title is a statement based on your detailed research question.  </a:t>
            </a:r>
            <a:endParaRPr lang="en-US" sz="1600" dirty="0" smtClean="0">
              <a:latin typeface="Calibri" charset="0"/>
              <a:ea typeface="MS PGothic" charset="0"/>
            </a:endParaRPr>
          </a:p>
          <a:p>
            <a:pPr lvl="2"/>
            <a:r>
              <a:rPr lang="en-US" sz="1200" dirty="0" smtClean="0">
                <a:latin typeface="Calibri" charset="0"/>
                <a:ea typeface="MS PGothic" charset="0"/>
              </a:rPr>
              <a:t>For </a:t>
            </a:r>
            <a:r>
              <a:rPr lang="en-US" sz="1200" dirty="0">
                <a:latin typeface="Calibri" charset="0"/>
                <a:ea typeface="MS PGothic" charset="0"/>
              </a:rPr>
              <a:t>example, the research question </a:t>
            </a:r>
            <a:r>
              <a:rPr lang="en-US" sz="1200" i="1" dirty="0">
                <a:latin typeface="Calibri" charset="0"/>
                <a:ea typeface="MS PGothic" charset="0"/>
              </a:rPr>
              <a:t>'to what extent does a mobile application reduce the number of errors made in class registers at RGU in comparison to current paper based registers'</a:t>
            </a:r>
            <a:r>
              <a:rPr lang="en-US" sz="1200" dirty="0">
                <a:latin typeface="Calibri" charset="0"/>
                <a:ea typeface="MS PGothic" charset="0"/>
              </a:rPr>
              <a:t> may be stated in the project title</a:t>
            </a:r>
            <a:r>
              <a:rPr lang="en-US" sz="1200" i="1" dirty="0">
                <a:latin typeface="Calibri" charset="0"/>
                <a:ea typeface="MS PGothic" charset="0"/>
              </a:rPr>
              <a:t>:  "A Wi-Fi driven mobile application for large group registers using </a:t>
            </a:r>
            <a:r>
              <a:rPr lang="en-US" sz="1200" i="1" dirty="0" err="1">
                <a:latin typeface="Calibri" charset="0"/>
                <a:ea typeface="MS PGothic" charset="0"/>
              </a:rPr>
              <a:t>iBeacons</a:t>
            </a:r>
            <a:r>
              <a:rPr lang="en-US" sz="1200" i="1" dirty="0">
                <a:latin typeface="Calibri" charset="0"/>
                <a:ea typeface="MS PGothic" charset="0"/>
              </a:rPr>
              <a:t>"</a:t>
            </a:r>
            <a:r>
              <a:rPr lang="en-US" sz="1200" i="1" dirty="0" smtClean="0">
                <a:latin typeface="Calibri" charset="0"/>
                <a:ea typeface="MS PGothic" charset="0"/>
              </a:rPr>
              <a:t>.</a:t>
            </a:r>
          </a:p>
          <a:p>
            <a:pPr lvl="2"/>
            <a:r>
              <a:rPr lang="en-US" sz="1200" i="1" dirty="0" smtClean="0">
                <a:latin typeface="Calibri" charset="0"/>
                <a:ea typeface="MS PGothic" charset="0"/>
              </a:rPr>
              <a:t>Interactive Augmented Reality Property Brochures to Enhance User </a:t>
            </a:r>
            <a:r>
              <a:rPr lang="en-US" sz="1200" i="1" dirty="0" err="1" smtClean="0">
                <a:latin typeface="Calibri" charset="0"/>
                <a:ea typeface="MS PGothic" charset="0"/>
              </a:rPr>
              <a:t>Ux</a:t>
            </a:r>
            <a:endParaRPr lang="en-US" sz="1200" i="1" dirty="0" smtClean="0">
              <a:latin typeface="Calibri" charset="0"/>
              <a:ea typeface="MS PGothic" charset="0"/>
            </a:endParaRPr>
          </a:p>
          <a:p>
            <a:pPr lvl="2"/>
            <a:endParaRPr lang="en-GB" sz="1200" dirty="0">
              <a:latin typeface="Calibri" charset="0"/>
              <a:ea typeface="MS PGothic" charset="0"/>
            </a:endParaRPr>
          </a:p>
          <a:p>
            <a:endParaRPr lang="en-GB" dirty="0">
              <a:latin typeface="Calibri" charset="0"/>
              <a:ea typeface="MS PGothic" charset="0"/>
            </a:endParaRPr>
          </a:p>
          <a:p>
            <a:endParaRPr lang="en-US" dirty="0">
              <a:latin typeface="Calibri" charset="0"/>
              <a:ea typeface="MS PGothic" charset="0"/>
            </a:endParaRPr>
          </a:p>
        </p:txBody>
      </p:sp>
      <p:sp>
        <p:nvSpPr>
          <p:cNvPr id="3" name="Slide Number Placeholder 2"/>
          <p:cNvSpPr>
            <a:spLocks noGrp="1"/>
          </p:cNvSpPr>
          <p:nvPr>
            <p:ph type="sldNum" sz="quarter" idx="10"/>
          </p:nvPr>
        </p:nvSpPr>
        <p:spPr/>
        <p:txBody>
          <a:bodyPr/>
          <a:lstStyle/>
          <a:p>
            <a:pPr>
              <a:defRPr/>
            </a:pPr>
            <a:fld id="{1DDB27C4-6235-0849-BDF5-2FBEA958034E}" type="slidenum">
              <a:rPr lang="en-US" smtClean="0"/>
              <a:pPr>
                <a:defRPr/>
              </a:pPr>
              <a:t>4</a:t>
            </a:fld>
            <a:endParaRPr lang="en-US"/>
          </a:p>
        </p:txBody>
      </p:sp>
    </p:spTree>
    <p:extLst>
      <p:ext uri="{BB962C8B-B14F-4D97-AF65-F5344CB8AC3E}">
        <p14:creationId xmlns:p14="http://schemas.microsoft.com/office/powerpoint/2010/main" val="6193798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245533" y="1225021"/>
            <a:ext cx="8755592" cy="4800600"/>
          </a:xfrm>
        </p:spPr>
        <p:txBody>
          <a:bodyPr/>
          <a:lstStyle/>
          <a:p>
            <a:r>
              <a:rPr lang="en-US" sz="2400" b="1" dirty="0">
                <a:latin typeface="Calibri" charset="0"/>
                <a:ea typeface="MS PGothic" charset="0"/>
              </a:rPr>
              <a:t>1.4 Client, Audience and Motivation</a:t>
            </a:r>
            <a:r>
              <a:rPr lang="en-US" b="1" dirty="0" smtClean="0">
                <a:latin typeface="Calibri" charset="0"/>
                <a:ea typeface="MS PGothic" charset="0"/>
              </a:rPr>
              <a:t>:</a:t>
            </a:r>
            <a:endParaRPr lang="en-US" dirty="0" smtClean="0">
              <a:latin typeface="Calibri" charset="0"/>
              <a:ea typeface="MS PGothic" charset="0"/>
            </a:endParaRPr>
          </a:p>
          <a:p>
            <a:r>
              <a:rPr lang="en-US" sz="2000" dirty="0" smtClean="0">
                <a:latin typeface="Calibri" charset="0"/>
                <a:ea typeface="MS PGothic" charset="0"/>
              </a:rPr>
              <a:t>Why </a:t>
            </a:r>
            <a:r>
              <a:rPr lang="en-US" sz="2000" dirty="0">
                <a:latin typeface="Calibri" charset="0"/>
                <a:ea typeface="MS PGothic" charset="0"/>
              </a:rPr>
              <a:t>is this project important?  </a:t>
            </a:r>
            <a:endParaRPr lang="en-US" sz="2000" dirty="0" smtClean="0">
              <a:latin typeface="Calibri" charset="0"/>
              <a:ea typeface="MS PGothic" charset="0"/>
            </a:endParaRPr>
          </a:p>
          <a:p>
            <a:r>
              <a:rPr lang="en-US" sz="2000" dirty="0" smtClean="0">
                <a:latin typeface="Calibri" charset="0"/>
                <a:ea typeface="MS PGothic" charset="0"/>
              </a:rPr>
              <a:t>To </a:t>
            </a:r>
            <a:r>
              <a:rPr lang="en-US" sz="2000" dirty="0">
                <a:latin typeface="Calibri" charset="0"/>
                <a:ea typeface="MS PGothic" charset="0"/>
              </a:rPr>
              <a:t>whom is this project important? </a:t>
            </a:r>
            <a:endParaRPr lang="en-US" sz="2000" dirty="0" smtClean="0">
              <a:latin typeface="Calibri" charset="0"/>
              <a:ea typeface="MS PGothic" charset="0"/>
            </a:endParaRPr>
          </a:p>
          <a:p>
            <a:r>
              <a:rPr lang="en-US" sz="2000" dirty="0" smtClean="0">
                <a:latin typeface="Calibri" charset="0"/>
                <a:ea typeface="MS PGothic" charset="0"/>
              </a:rPr>
              <a:t>A </a:t>
            </a:r>
            <a:r>
              <a:rPr lang="en-US" sz="2000" dirty="0">
                <a:latin typeface="Calibri" charset="0"/>
                <a:ea typeface="MS PGothic" charset="0"/>
              </a:rPr>
              <a:t>project must address a question/problem that generates a small piece of new knowledge/solution. This new knowledge/solution must be important to a named group or to a specific client (such as a company, an academic audience, policy makers, people with disabilities) to make it worthwhile carrying out.  </a:t>
            </a:r>
            <a:endParaRPr lang="en-US" sz="2000" dirty="0" smtClean="0">
              <a:latin typeface="Calibri" charset="0"/>
              <a:ea typeface="MS PGothic" charset="0"/>
            </a:endParaRPr>
          </a:p>
          <a:p>
            <a:r>
              <a:rPr lang="en-US" sz="2000" dirty="0" smtClean="0">
                <a:latin typeface="Calibri" charset="0"/>
                <a:ea typeface="MS PGothic" charset="0"/>
              </a:rPr>
              <a:t>This </a:t>
            </a:r>
            <a:r>
              <a:rPr lang="en-US" sz="2000" dirty="0">
                <a:latin typeface="Calibri" charset="0"/>
                <a:ea typeface="MS PGothic" charset="0"/>
              </a:rPr>
              <a:t>is the </a:t>
            </a:r>
            <a:r>
              <a:rPr lang="en-US" sz="2000" b="1" i="1" dirty="0">
                <a:latin typeface="Calibri" charset="0"/>
                <a:ea typeface="MS PGothic" charset="0"/>
              </a:rPr>
              <a:t>motivation</a:t>
            </a:r>
            <a:r>
              <a:rPr lang="en-US" sz="2000" dirty="0">
                <a:latin typeface="Calibri" charset="0"/>
                <a:ea typeface="MS PGothic" charset="0"/>
              </a:rPr>
              <a:t> for your project.  In this section you should address who will benefit from your findings and how they will benefit.  </a:t>
            </a:r>
            <a:endParaRPr lang="en-US" sz="2000" dirty="0" smtClean="0">
              <a:latin typeface="Calibri" charset="0"/>
              <a:ea typeface="MS PGothic" charset="0"/>
            </a:endParaRPr>
          </a:p>
          <a:p>
            <a:endParaRPr lang="en-US" dirty="0">
              <a:latin typeface="Calibri" charset="0"/>
              <a:ea typeface="MS PGothic" charset="0"/>
            </a:endParaRP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5</a:t>
            </a:fld>
            <a:endParaRPr lang="en-US"/>
          </a:p>
        </p:txBody>
      </p:sp>
    </p:spTree>
    <p:extLst>
      <p:ext uri="{BB962C8B-B14F-4D97-AF65-F5344CB8AC3E}">
        <p14:creationId xmlns:p14="http://schemas.microsoft.com/office/powerpoint/2010/main" val="32617368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219075"/>
            <a:ext cx="8858250" cy="642938"/>
          </a:xfrm>
        </p:spPr>
        <p:txBody>
          <a:bodyPr/>
          <a:lstStyle/>
          <a:p>
            <a:r>
              <a:rPr lang="en-US" sz="2400" b="1" dirty="0" smtClean="0">
                <a:latin typeface="Calibri" charset="0"/>
                <a:ea typeface="MS PGothic" charset="0"/>
              </a:rPr>
              <a:t>1.4 Client, Audience and Motivation:</a:t>
            </a:r>
            <a:r>
              <a:rPr lang="en-GB" sz="2400" dirty="0" smtClean="0">
                <a:latin typeface="Calibri" charset="0"/>
                <a:ea typeface="MS PGothic" charset="0"/>
              </a:rPr>
              <a:t/>
            </a:r>
            <a:br>
              <a:rPr lang="en-GB" sz="2400" dirty="0" smtClean="0">
                <a:latin typeface="Calibri" charset="0"/>
                <a:ea typeface="MS PGothic" charset="0"/>
              </a:rPr>
            </a:br>
            <a:endParaRPr lang="en-US" sz="2400" dirty="0"/>
          </a:p>
        </p:txBody>
      </p:sp>
      <p:sp>
        <p:nvSpPr>
          <p:cNvPr id="3" name="Content Placeholder 2"/>
          <p:cNvSpPr>
            <a:spLocks noGrp="1"/>
          </p:cNvSpPr>
          <p:nvPr>
            <p:ph idx="1"/>
          </p:nvPr>
        </p:nvSpPr>
        <p:spPr/>
        <p:txBody>
          <a:bodyPr/>
          <a:lstStyle/>
          <a:p>
            <a:r>
              <a:rPr lang="en-US" dirty="0" smtClean="0">
                <a:latin typeface="Calibri" charset="0"/>
                <a:ea typeface="MS PGothic" charset="0"/>
              </a:rPr>
              <a:t>Example:</a:t>
            </a:r>
          </a:p>
          <a:p>
            <a:r>
              <a:rPr lang="en-US" dirty="0" smtClean="0">
                <a:latin typeface="Calibri" charset="0"/>
                <a:ea typeface="MS PGothic" charset="0"/>
              </a:rPr>
              <a:t> If you intend to demonstrate that a mobile application that automates class registers at RGU will be more efficient than paper based registers – </a:t>
            </a:r>
          </a:p>
          <a:p>
            <a:pPr lvl="1"/>
            <a:r>
              <a:rPr lang="en-US" i="1" dirty="0" smtClean="0">
                <a:latin typeface="Calibri" charset="0"/>
                <a:ea typeface="MS PGothic" charset="0"/>
              </a:rPr>
              <a:t>the group who would be interested in knowing/applying these findings would be both academic and administrative staff at RGU and they would benefit by time saved and a reduction in their administrative workload. </a:t>
            </a:r>
          </a:p>
          <a:p>
            <a:r>
              <a:rPr lang="en-US" dirty="0" smtClean="0">
                <a:latin typeface="Calibri" charset="0"/>
                <a:ea typeface="MS PGothic" charset="0"/>
              </a:rPr>
              <a:t>If you are making a business case for an organization explain how the </a:t>
            </a:r>
            <a:r>
              <a:rPr lang="en-US" dirty="0" err="1" smtClean="0">
                <a:latin typeface="Calibri" charset="0"/>
                <a:ea typeface="MS PGothic" charset="0"/>
              </a:rPr>
              <a:t>organisation</a:t>
            </a:r>
            <a:r>
              <a:rPr lang="en-US" dirty="0" smtClean="0">
                <a:latin typeface="Calibri" charset="0"/>
                <a:ea typeface="MS PGothic" charset="0"/>
              </a:rPr>
              <a:t> will benefit from your findings.</a:t>
            </a:r>
            <a:r>
              <a:rPr lang="en-US" b="1" dirty="0" smtClean="0">
                <a:latin typeface="Calibri" charset="0"/>
                <a:ea typeface="MS PGothic" charset="0"/>
              </a:rPr>
              <a:t> </a:t>
            </a:r>
            <a:endParaRPr lang="en-GB"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pPr>
              <a:defRPr/>
            </a:pPr>
            <a:fld id="{1DDB27C4-6235-0849-BDF5-2FBEA958034E}" type="slidenum">
              <a:rPr lang="en-US" smtClean="0"/>
              <a:pPr>
                <a:defRPr/>
              </a:pPr>
              <a:t>6</a:t>
            </a:fld>
            <a:endParaRPr lang="en-US"/>
          </a:p>
        </p:txBody>
      </p:sp>
    </p:spTree>
    <p:extLst>
      <p:ext uri="{BB962C8B-B14F-4D97-AF65-F5344CB8AC3E}">
        <p14:creationId xmlns:p14="http://schemas.microsoft.com/office/powerpoint/2010/main" val="144342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457200" y="1154642"/>
            <a:ext cx="7620000" cy="4800600"/>
          </a:xfrm>
        </p:spPr>
        <p:txBody>
          <a:bodyPr/>
          <a:lstStyle/>
          <a:p>
            <a:r>
              <a:rPr lang="en-US" sz="2400" b="1" dirty="0">
                <a:latin typeface="Calibri" charset="0"/>
                <a:ea typeface="MS PGothic" charset="0"/>
              </a:rPr>
              <a:t>1.5 Project </a:t>
            </a:r>
            <a:r>
              <a:rPr lang="en-US" sz="2400" b="1" dirty="0" smtClean="0">
                <a:latin typeface="Calibri" charset="0"/>
                <a:ea typeface="MS PGothic" charset="0"/>
              </a:rPr>
              <a:t>Plan</a:t>
            </a:r>
            <a:endParaRPr lang="en-GB" sz="2400" dirty="0">
              <a:latin typeface="Calibri" charset="0"/>
              <a:ea typeface="MS PGothic" charset="0"/>
            </a:endParaRPr>
          </a:p>
          <a:p>
            <a:pPr lvl="1"/>
            <a:r>
              <a:rPr lang="en-US" dirty="0" smtClean="0">
                <a:latin typeface="Calibri" charset="0"/>
                <a:ea typeface="MS PGothic" charset="0"/>
              </a:rPr>
              <a:t>This </a:t>
            </a:r>
            <a:r>
              <a:rPr lang="en-US" dirty="0">
                <a:latin typeface="Calibri" charset="0"/>
                <a:ea typeface="MS PGothic" charset="0"/>
              </a:rPr>
              <a:t>is the project plan as to how you will go about achieving the objectives of the project. It must include the methods you plan to use such as for example experiments, applications or software demonstrators, process models, surveys, analysis of generated data …</a:t>
            </a:r>
            <a:br>
              <a:rPr lang="en-US" dirty="0">
                <a:latin typeface="Calibri" charset="0"/>
                <a:ea typeface="MS PGothic" charset="0"/>
              </a:rPr>
            </a:br>
            <a:r>
              <a:rPr lang="en-US" dirty="0">
                <a:latin typeface="Calibri" charset="0"/>
                <a:ea typeface="MS PGothic" charset="0"/>
              </a:rPr>
              <a:t/>
            </a:r>
            <a:br>
              <a:rPr lang="en-US" dirty="0">
                <a:latin typeface="Calibri" charset="0"/>
                <a:ea typeface="MS PGothic" charset="0"/>
              </a:rPr>
            </a:br>
            <a:endParaRPr lang="en-US" dirty="0">
              <a:latin typeface="Calibri" charset="0"/>
              <a:ea typeface="MS PGothic" charset="0"/>
            </a:endParaRP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7</a:t>
            </a:fld>
            <a:endParaRPr lang="en-US"/>
          </a:p>
        </p:txBody>
      </p:sp>
      <p:sp>
        <p:nvSpPr>
          <p:cNvPr id="4" name="Title 1"/>
          <p:cNvSpPr>
            <a:spLocks noGrp="1"/>
          </p:cNvSpPr>
          <p:nvPr>
            <p:ph type="title"/>
          </p:nvPr>
        </p:nvSpPr>
        <p:spPr>
          <a:xfrm>
            <a:off x="142875" y="210608"/>
            <a:ext cx="8858250" cy="642938"/>
          </a:xfrm>
        </p:spPr>
        <p:txBody>
          <a:bodyPr/>
          <a:lstStyle/>
          <a:p>
            <a:r>
              <a:rPr lang="en-US" sz="2400" b="1" dirty="0" smtClean="0">
                <a:latin typeface="Calibri" charset="0"/>
                <a:ea typeface="MS PGothic" charset="0"/>
              </a:rPr>
              <a:t>1.5 Project Plan</a:t>
            </a:r>
            <a:r>
              <a:rPr lang="en-GB" dirty="0" smtClean="0">
                <a:latin typeface="Calibri" charset="0"/>
                <a:ea typeface="MS PGothic" charset="0"/>
              </a:rPr>
              <a:t/>
            </a:r>
            <a:br>
              <a:rPr lang="en-GB" dirty="0" smtClean="0">
                <a:latin typeface="Calibri" charset="0"/>
                <a:ea typeface="MS PGothic" charset="0"/>
              </a:rPr>
            </a:br>
            <a:endParaRPr lang="en-US" dirty="0"/>
          </a:p>
        </p:txBody>
      </p:sp>
    </p:spTree>
    <p:extLst>
      <p:ext uri="{BB962C8B-B14F-4D97-AF65-F5344CB8AC3E}">
        <p14:creationId xmlns:p14="http://schemas.microsoft.com/office/powerpoint/2010/main" val="8268404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charset="0"/>
                <a:ea typeface="MS PGothic" charset="0"/>
              </a:rPr>
              <a:t>Example: In the class register example above "to what extent does a mobile application reduce the number of errors made in class registers at RGU in comparison to current paper based registers" - the research plan may involve: </a:t>
            </a:r>
          </a:p>
          <a:p>
            <a:pPr lvl="1"/>
            <a:r>
              <a:rPr lang="en-US" sz="2000" dirty="0" smtClean="0">
                <a:latin typeface="Calibri" charset="0"/>
                <a:ea typeface="MS PGothic" charset="0"/>
              </a:rPr>
              <a:t>1) Collecting and </a:t>
            </a:r>
            <a:r>
              <a:rPr lang="en-US" sz="2000" dirty="0" err="1" smtClean="0">
                <a:latin typeface="Calibri" charset="0"/>
                <a:ea typeface="MS PGothic" charset="0"/>
              </a:rPr>
              <a:t>analysing</a:t>
            </a:r>
            <a:r>
              <a:rPr lang="en-US" sz="2000" dirty="0" smtClean="0">
                <a:latin typeface="Calibri" charset="0"/>
                <a:ea typeface="MS PGothic" charset="0"/>
              </a:rPr>
              <a:t> paper based registers in a given class on five occasions. </a:t>
            </a:r>
          </a:p>
          <a:p>
            <a:pPr lvl="1"/>
            <a:r>
              <a:rPr lang="en-US" sz="2000" dirty="0" smtClean="0">
                <a:latin typeface="Calibri" charset="0"/>
                <a:ea typeface="MS PGothic" charset="0"/>
              </a:rPr>
              <a:t>2) Identifying the error rate average on these occasions </a:t>
            </a:r>
          </a:p>
          <a:p>
            <a:pPr lvl="1"/>
            <a:r>
              <a:rPr lang="en-US" sz="2000" dirty="0" smtClean="0">
                <a:latin typeface="Calibri" charset="0"/>
                <a:ea typeface="MS PGothic" charset="0"/>
              </a:rPr>
              <a:t>3) Designing and implementing a mobile application that automatically records attendance in class. </a:t>
            </a:r>
          </a:p>
          <a:p>
            <a:pPr lvl="1"/>
            <a:r>
              <a:rPr lang="en-US" sz="2000" dirty="0" smtClean="0">
                <a:latin typeface="Calibri" charset="0"/>
                <a:ea typeface="MS PGothic" charset="0"/>
              </a:rPr>
              <a:t>4) Deploying the application in the class on five occasions. </a:t>
            </a:r>
          </a:p>
          <a:p>
            <a:pPr lvl="1"/>
            <a:r>
              <a:rPr lang="en-US" sz="2000" dirty="0" smtClean="0">
                <a:latin typeface="Calibri" charset="0"/>
                <a:ea typeface="MS PGothic" charset="0"/>
              </a:rPr>
              <a:t>5) Identifying the error rate average of the mobile application on these occasions. </a:t>
            </a:r>
          </a:p>
          <a:p>
            <a:pPr lvl="1"/>
            <a:r>
              <a:rPr lang="en-US" sz="2000" dirty="0" smtClean="0">
                <a:latin typeface="Calibri" charset="0"/>
                <a:ea typeface="MS PGothic" charset="0"/>
              </a:rPr>
              <a:t>6) Comparison of data and summary of findings. </a:t>
            </a:r>
            <a:endParaRPr lang="en-GB" sz="2000"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pPr>
              <a:defRPr/>
            </a:pPr>
            <a:fld id="{1DDB27C4-6235-0849-BDF5-2FBEA958034E}" type="slidenum">
              <a:rPr lang="en-US" smtClean="0"/>
              <a:pPr>
                <a:defRPr/>
              </a:pPr>
              <a:t>8</a:t>
            </a:fld>
            <a:endParaRPr lang="en-US"/>
          </a:p>
        </p:txBody>
      </p:sp>
      <p:sp>
        <p:nvSpPr>
          <p:cNvPr id="5" name="Title 4"/>
          <p:cNvSpPr>
            <a:spLocks noGrp="1"/>
          </p:cNvSpPr>
          <p:nvPr>
            <p:ph type="title"/>
          </p:nvPr>
        </p:nvSpPr>
        <p:spPr/>
        <p:txBody>
          <a:bodyPr/>
          <a:lstStyle/>
          <a:p>
            <a:endParaRPr lang="en-GB"/>
          </a:p>
        </p:txBody>
      </p:sp>
    </p:spTree>
    <p:extLst>
      <p:ext uri="{BB962C8B-B14F-4D97-AF65-F5344CB8AC3E}">
        <p14:creationId xmlns:p14="http://schemas.microsoft.com/office/powerpoint/2010/main" val="259889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457200" y="1173692"/>
            <a:ext cx="7620000" cy="4800600"/>
          </a:xfrm>
        </p:spPr>
        <p:txBody>
          <a:bodyPr/>
          <a:lstStyle/>
          <a:p>
            <a:r>
              <a:rPr lang="en-US" sz="2400" b="1" dirty="0">
                <a:latin typeface="Calibri" charset="0"/>
                <a:ea typeface="MS PGothic" charset="0"/>
              </a:rPr>
              <a:t>2.1 Abstract</a:t>
            </a:r>
            <a:endParaRPr lang="en-GB" sz="2400" dirty="0">
              <a:latin typeface="Calibri" charset="0"/>
              <a:ea typeface="MS PGothic" charset="0"/>
            </a:endParaRPr>
          </a:p>
          <a:p>
            <a:pPr lvl="1"/>
            <a:r>
              <a:rPr lang="en-US" dirty="0" smtClean="0">
                <a:latin typeface="Calibri" charset="0"/>
                <a:ea typeface="MS PGothic" charset="0"/>
              </a:rPr>
              <a:t>An </a:t>
            </a:r>
            <a:r>
              <a:rPr lang="en-US" dirty="0">
                <a:latin typeface="Calibri" charset="0"/>
                <a:ea typeface="MS PGothic" charset="0"/>
              </a:rPr>
              <a:t>abstract is a short summary of the project that enables others to know if your report is relevant to them without reading the whole report.  </a:t>
            </a:r>
            <a:endParaRPr lang="en-US" dirty="0" smtClean="0">
              <a:latin typeface="Calibri" charset="0"/>
              <a:ea typeface="MS PGothic" charset="0"/>
            </a:endParaRPr>
          </a:p>
          <a:p>
            <a:pPr lvl="1"/>
            <a:endParaRPr lang="en-US" dirty="0" smtClean="0">
              <a:latin typeface="Calibri" charset="0"/>
              <a:ea typeface="MS PGothic" charset="0"/>
            </a:endParaRPr>
          </a:p>
          <a:p>
            <a:pPr lvl="1"/>
            <a:r>
              <a:rPr lang="en-US" sz="1600" dirty="0" smtClean="0">
                <a:latin typeface="Calibri" charset="0"/>
                <a:ea typeface="MS PGothic" charset="0"/>
              </a:rPr>
              <a:t>It </a:t>
            </a:r>
            <a:r>
              <a:rPr lang="en-US" sz="1600" dirty="0">
                <a:latin typeface="Calibri" charset="0"/>
                <a:ea typeface="MS PGothic" charset="0"/>
              </a:rPr>
              <a:t>is usually written retrospectively so that it can include findings and results.  </a:t>
            </a:r>
            <a:endParaRPr lang="en-US" sz="1600" dirty="0" smtClean="0">
              <a:latin typeface="Calibri" charset="0"/>
              <a:ea typeface="MS PGothic" charset="0"/>
            </a:endParaRPr>
          </a:p>
          <a:p>
            <a:pPr lvl="1"/>
            <a:r>
              <a:rPr lang="en-US" sz="1600" dirty="0" smtClean="0">
                <a:latin typeface="Calibri" charset="0"/>
                <a:ea typeface="MS PGothic" charset="0"/>
              </a:rPr>
              <a:t>It </a:t>
            </a:r>
            <a:r>
              <a:rPr lang="en-US" sz="1600" dirty="0">
                <a:latin typeface="Calibri" charset="0"/>
                <a:ea typeface="MS PGothic" charset="0"/>
              </a:rPr>
              <a:t>is fully expected that you will rewrite your abstract when you come to write your final paper. For now, you should write an abstract of about 250 words that define the project described in section one.  </a:t>
            </a:r>
            <a:endParaRPr lang="en-US" sz="1600" dirty="0" smtClean="0">
              <a:latin typeface="Calibri" charset="0"/>
              <a:ea typeface="MS PGothic" charset="0"/>
            </a:endParaRPr>
          </a:p>
          <a:p>
            <a:pPr lvl="1"/>
            <a:r>
              <a:rPr lang="en-US" sz="1600" dirty="0" smtClean="0">
                <a:latin typeface="Calibri" charset="0"/>
                <a:ea typeface="MS PGothic" charset="0"/>
              </a:rPr>
              <a:t>Before </a:t>
            </a:r>
            <a:r>
              <a:rPr lang="en-US" sz="1600" dirty="0">
                <a:latin typeface="Calibri" charset="0"/>
                <a:ea typeface="MS PGothic" charset="0"/>
              </a:rPr>
              <a:t>writing your abstract you MUST read some abstracts from conference or journal papers on </a:t>
            </a:r>
            <a:r>
              <a:rPr lang="en-US" sz="1600" i="1" dirty="0">
                <a:latin typeface="Calibri" charset="0"/>
                <a:ea typeface="MS PGothic" charset="0"/>
              </a:rPr>
              <a:t>Google Scholar</a:t>
            </a:r>
            <a:r>
              <a:rPr lang="en-US" sz="1600" dirty="0">
                <a:latin typeface="Calibri" charset="0"/>
                <a:ea typeface="MS PGothic" charset="0"/>
              </a:rPr>
              <a:t> or from </a:t>
            </a:r>
            <a:r>
              <a:rPr lang="en-US" sz="1600" i="1" dirty="0" err="1">
                <a:latin typeface="Calibri" charset="0"/>
                <a:ea typeface="MS PGothic" charset="0"/>
              </a:rPr>
              <a:t>portal.acm.org</a:t>
            </a:r>
            <a:r>
              <a:rPr lang="en-US" sz="1600" dirty="0">
                <a:latin typeface="Calibri" charset="0"/>
                <a:ea typeface="MS PGothic" charset="0"/>
              </a:rPr>
              <a:t> (to understand their style) </a:t>
            </a:r>
            <a:endParaRPr lang="en-US" sz="1600" dirty="0" smtClean="0">
              <a:latin typeface="Calibri" charset="0"/>
              <a:ea typeface="MS PGothic" charset="0"/>
            </a:endParaRPr>
          </a:p>
          <a:p>
            <a:pPr lvl="1"/>
            <a:r>
              <a:rPr lang="en-US" sz="1600" dirty="0">
                <a:latin typeface="Calibri" charset="0"/>
                <a:ea typeface="MS PGothic" charset="0"/>
              </a:rPr>
              <a:t>T</a:t>
            </a:r>
            <a:r>
              <a:rPr lang="en-US" sz="1600" dirty="0" smtClean="0">
                <a:latin typeface="Calibri" charset="0"/>
                <a:ea typeface="MS PGothic" charset="0"/>
              </a:rPr>
              <a:t>hen </a:t>
            </a:r>
            <a:r>
              <a:rPr lang="en-US" sz="1600" dirty="0">
                <a:latin typeface="Calibri" charset="0"/>
                <a:ea typeface="MS PGothic" charset="0"/>
              </a:rPr>
              <a:t>provide your own abstract that outlines what your question is and what you 'did' to answer it.</a:t>
            </a:r>
            <a:endParaRPr lang="en-GB" sz="1600" dirty="0">
              <a:latin typeface="Calibri" charset="0"/>
              <a:ea typeface="MS PGothic" charset="0"/>
            </a:endParaRPr>
          </a:p>
          <a:p>
            <a:endParaRPr lang="en-US" dirty="0">
              <a:latin typeface="Calibri" charset="0"/>
              <a:ea typeface="MS PGothic" charset="0"/>
            </a:endParaRPr>
          </a:p>
        </p:txBody>
      </p:sp>
      <p:sp>
        <p:nvSpPr>
          <p:cNvPr id="2" name="Slide Number Placeholder 1"/>
          <p:cNvSpPr>
            <a:spLocks noGrp="1"/>
          </p:cNvSpPr>
          <p:nvPr>
            <p:ph type="sldNum" sz="quarter" idx="10"/>
          </p:nvPr>
        </p:nvSpPr>
        <p:spPr/>
        <p:txBody>
          <a:bodyPr/>
          <a:lstStyle/>
          <a:p>
            <a:pPr>
              <a:defRPr/>
            </a:pPr>
            <a:fld id="{1DDB27C4-6235-0849-BDF5-2FBEA958034E}" type="slidenum">
              <a:rPr lang="en-US" smtClean="0"/>
              <a:pPr>
                <a:defRPr/>
              </a:pPr>
              <a:t>9</a:t>
            </a:fld>
            <a:endParaRPr lang="en-US"/>
          </a:p>
        </p:txBody>
      </p:sp>
      <p:sp>
        <p:nvSpPr>
          <p:cNvPr id="4" name="Title 1"/>
          <p:cNvSpPr>
            <a:spLocks noGrp="1"/>
          </p:cNvSpPr>
          <p:nvPr>
            <p:ph type="title"/>
          </p:nvPr>
        </p:nvSpPr>
        <p:spPr>
          <a:xfrm>
            <a:off x="142875" y="252942"/>
            <a:ext cx="8858250" cy="642938"/>
          </a:xfrm>
        </p:spPr>
        <p:txBody>
          <a:bodyPr/>
          <a:lstStyle/>
          <a:p>
            <a:r>
              <a:rPr lang="en-US" sz="2400" b="1" dirty="0" smtClean="0">
                <a:latin typeface="Calibri" charset="0"/>
                <a:ea typeface="MS PGothic" charset="0"/>
              </a:rPr>
              <a:t>2.1 Abstract</a:t>
            </a:r>
            <a:r>
              <a:rPr lang="en-GB" dirty="0" smtClean="0">
                <a:latin typeface="Calibri" charset="0"/>
                <a:ea typeface="MS PGothic" charset="0"/>
              </a:rPr>
              <a:t/>
            </a:r>
            <a:br>
              <a:rPr lang="en-GB" dirty="0" smtClean="0">
                <a:latin typeface="Calibri" charset="0"/>
                <a:ea typeface="MS PGothic" charset="0"/>
              </a:rPr>
            </a:br>
            <a:endParaRPr lang="en-US" dirty="0"/>
          </a:p>
        </p:txBody>
      </p:sp>
    </p:spTree>
    <p:extLst>
      <p:ext uri="{BB962C8B-B14F-4D97-AF65-F5344CB8AC3E}">
        <p14:creationId xmlns:p14="http://schemas.microsoft.com/office/powerpoint/2010/main" val="11332172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GU CSDM MAI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RGU CSDM MAIN THEME.thmx</Template>
  <TotalTime>9391</TotalTime>
  <Words>1644</Words>
  <Application>Microsoft Macintosh PowerPoint</Application>
  <PresentationFormat>On-screen Show (4:3)</PresentationFormat>
  <Paragraphs>155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RGU CSDM MAIN THEME</vt:lpstr>
      <vt:lpstr> Project management, project specification and Ethics form     </vt:lpstr>
      <vt:lpstr>Detailed Project Proposal Form</vt:lpstr>
      <vt:lpstr>1.1 Detailed research -question/problem continued</vt:lpstr>
      <vt:lpstr> </vt:lpstr>
      <vt:lpstr>PowerPoint Presentation</vt:lpstr>
      <vt:lpstr>1.4 Client, Audience and Motivation: </vt:lpstr>
      <vt:lpstr>1.5 Project Plan </vt:lpstr>
      <vt:lpstr>PowerPoint Presentation</vt:lpstr>
      <vt:lpstr>2.1 Abstract </vt:lpstr>
      <vt:lpstr>1.5 Mini Literature Review </vt:lpstr>
      <vt:lpstr>PowerPoint Presentation</vt:lpstr>
      <vt:lpstr>The project process</vt:lpstr>
      <vt:lpstr>Definition</vt:lpstr>
      <vt:lpstr>Example of project breakdown structure</vt:lpstr>
      <vt:lpstr>Time estimation</vt:lpstr>
      <vt:lpstr>Identify milestones</vt:lpstr>
      <vt:lpstr>Example activity-on-the-node diagram</vt:lpstr>
      <vt:lpstr>Example activity network</vt:lpstr>
      <vt:lpstr>Scheduling: Gantt chart</vt:lpstr>
      <vt:lpstr>Identify Risk</vt:lpstr>
      <vt:lpstr>Assess impact of risks</vt:lpstr>
      <vt:lpstr>Alleviate critical risks</vt:lpstr>
      <vt:lpstr>Control risks</vt:lpstr>
      <vt:lpstr>References and bibliography</vt:lpstr>
    </vt:vector>
  </TitlesOfParts>
  <Company>Coventry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Chrisina Jayne</dc:creator>
  <cp:lastModifiedBy>Patrik O'Brian Holt</cp:lastModifiedBy>
  <cp:revision>223</cp:revision>
  <dcterms:created xsi:type="dcterms:W3CDTF">2015-01-16T20:30:21Z</dcterms:created>
  <dcterms:modified xsi:type="dcterms:W3CDTF">2017-10-04T14:53:15Z</dcterms:modified>
</cp:coreProperties>
</file>