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2"/>
  </p:notesMasterIdLst>
  <p:sldIdLst>
    <p:sldId id="256" r:id="rId2"/>
    <p:sldId id="271" r:id="rId3"/>
    <p:sldId id="258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4" r:id="rId16"/>
    <p:sldId id="286" r:id="rId17"/>
    <p:sldId id="289" r:id="rId18"/>
    <p:sldId id="287" r:id="rId19"/>
    <p:sldId id="28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A7084-3AC0-5842-9945-D797E56EEF57}" type="datetimeFigureOut">
              <a:rPr lang="en-US" smtClean="0"/>
              <a:t>27/09/17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6B58-26D6-9A45-955A-A6BAA816E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0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urpleSlide-RG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7" name="Text Placeholder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r">
              <a:buFontTx/>
              <a:buNone/>
              <a:defRPr sz="2800">
                <a:solidFill>
                  <a:srgbClr val="B2B2B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025936-3B2F-D44B-A550-72C6DD356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142875"/>
            <a:ext cx="2214562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491288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A1A1B0C-C2E1-7244-916F-BA126FB9F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E9FBA8-24F9-4A40-8BB0-F9ABED175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5DB533-9F81-C24A-B491-7714BAAD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00125"/>
            <a:ext cx="43529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3529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757B01D-2624-534C-91E3-3A1F2B61C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9963918-980D-4C43-910E-7125C0834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6F4DCCD-1D54-FC4C-807A-C30607BE4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4F134E4-63AD-4B4F-A7FF-39E612412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410DABA-6474-7449-A74C-F6651C379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81675" y="6389225"/>
            <a:ext cx="161945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2FEF54C-6BE3-9241-BBA3-D1B35F21F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urpleBa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42875" y="142875"/>
            <a:ext cx="8858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000124"/>
            <a:ext cx="8858250" cy="527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79603"/>
            <a:ext cx="9144001" cy="4783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388430" y="6396034"/>
            <a:ext cx="1612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251F-5414-D745-B166-0A7911292D3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45" y="1721646"/>
            <a:ext cx="8715494" cy="1931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Module </a:t>
            </a:r>
            <a:r>
              <a:rPr lang="en-US" sz="3200" b="1" dirty="0" smtClean="0"/>
              <a:t>CM4105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err="1" smtClean="0"/>
              <a:t>Honours</a:t>
            </a:r>
            <a:r>
              <a:rPr lang="en-US" sz="3200" b="1" dirty="0" smtClean="0"/>
              <a:t> </a:t>
            </a:r>
            <a:r>
              <a:rPr lang="en-US" sz="3200" b="1" dirty="0"/>
              <a:t>Projects</a:t>
            </a:r>
            <a:br>
              <a:rPr lang="en-US" sz="3200" b="1" dirty="0"/>
            </a:b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782" y="5069131"/>
            <a:ext cx="8189957" cy="1527907"/>
          </a:xfrm>
        </p:spPr>
        <p:txBody>
          <a:bodyPr/>
          <a:lstStyle/>
          <a:p>
            <a:pPr algn="l"/>
            <a:r>
              <a:rPr lang="en-GB" sz="3200" dirty="0" smtClean="0"/>
              <a:t>Professor Patrik Holt</a:t>
            </a:r>
          </a:p>
          <a:p>
            <a:pPr algn="l"/>
            <a:endParaRPr lang="en-GB" sz="1600" dirty="0"/>
          </a:p>
          <a:p>
            <a:pPr algn="l"/>
            <a:endParaRPr lang="en-GB" sz="1600" dirty="0" smtClean="0"/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1480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ＭＳ Ｐゴシック" charset="0"/>
              </a:rPr>
              <a:t>Honours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Graduates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mbria" charset="0"/>
                <a:ea typeface="MS PGothic" charset="0"/>
              </a:rPr>
              <a:t>Independent creative </a:t>
            </a:r>
            <a:r>
              <a:rPr lang="en-US" sz="2400" dirty="0" smtClean="0">
                <a:latin typeface="Cambria" charset="0"/>
                <a:ea typeface="MS PGothic" charset="0"/>
              </a:rPr>
              <a:t>thinkers</a:t>
            </a:r>
          </a:p>
          <a:p>
            <a:pPr eaLnBrk="1" hangingPunct="1"/>
            <a:endParaRPr lang="en-US" sz="2400" dirty="0">
              <a:latin typeface="Cambria" charset="0"/>
              <a:ea typeface="MS PGothic" charset="0"/>
            </a:endParaRPr>
          </a:p>
          <a:p>
            <a:pPr eaLnBrk="1" hangingPunct="1"/>
            <a:r>
              <a:rPr lang="en-US" sz="2400" b="1" dirty="0">
                <a:latin typeface="Cambria" charset="0"/>
                <a:ea typeface="MS PGothic" charset="0"/>
              </a:rPr>
              <a:t>Able to understand a problem, research solutions, pick the best solution, and know how to deploy it </a:t>
            </a:r>
            <a:r>
              <a:rPr lang="en-US" sz="2400" b="1" dirty="0" smtClean="0">
                <a:latin typeface="Cambria" charset="0"/>
                <a:ea typeface="MS PGothic" charset="0"/>
              </a:rPr>
              <a:t>effectively</a:t>
            </a:r>
          </a:p>
          <a:p>
            <a:pPr eaLnBrk="1" hangingPunct="1"/>
            <a:endParaRPr lang="en-US" sz="2400" dirty="0">
              <a:latin typeface="Cambri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Cambria" charset="0"/>
                <a:ea typeface="MS PGothic" charset="0"/>
              </a:rPr>
              <a:t>Demonstrate practical/professional </a:t>
            </a:r>
            <a:r>
              <a:rPr lang="en-US" sz="2400" dirty="0" smtClean="0">
                <a:latin typeface="Cambria" charset="0"/>
                <a:ea typeface="MS PGothic" charset="0"/>
              </a:rPr>
              <a:t>skill</a:t>
            </a:r>
          </a:p>
          <a:p>
            <a:pPr eaLnBrk="1" hangingPunct="1"/>
            <a:endParaRPr lang="en-US" sz="2400" dirty="0">
              <a:latin typeface="Cambri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Cambria" charset="0"/>
                <a:ea typeface="MS PGothic" charset="0"/>
              </a:rPr>
              <a:t>Communicate articulately, efficiently and </a:t>
            </a:r>
            <a:r>
              <a:rPr lang="en-US" sz="2400" i="1" dirty="0">
                <a:latin typeface="Cambria" charset="0"/>
                <a:ea typeface="MS PGothic" charset="0"/>
              </a:rPr>
              <a:t>with </a:t>
            </a:r>
            <a:r>
              <a:rPr lang="en-US" sz="2400" i="1" dirty="0" smtClean="0">
                <a:latin typeface="Cambria" charset="0"/>
                <a:ea typeface="MS PGothic" charset="0"/>
              </a:rPr>
              <a:t>authority</a:t>
            </a:r>
          </a:p>
          <a:p>
            <a:pPr eaLnBrk="1" hangingPunct="1"/>
            <a:endParaRPr lang="en-US" sz="2400" dirty="0">
              <a:latin typeface="Cambria" charset="0"/>
              <a:ea typeface="MS PGothic" charset="0"/>
            </a:endParaRPr>
          </a:p>
          <a:p>
            <a:pPr eaLnBrk="1" hangingPunct="1"/>
            <a:r>
              <a:rPr lang="en-US" sz="2400" dirty="0">
                <a:latin typeface="Cambria" charset="0"/>
                <a:ea typeface="MS PGothic" charset="0"/>
              </a:rPr>
              <a:t>But, above all, be able to do all of the above </a:t>
            </a:r>
            <a:r>
              <a:rPr lang="en-US" sz="2400" b="1" dirty="0">
                <a:latin typeface="Cambria" charset="0"/>
                <a:ea typeface="MS PGothic" charset="0"/>
              </a:rPr>
              <a:t>without supervision or direction </a:t>
            </a:r>
            <a:r>
              <a:rPr lang="en-US" sz="2400" dirty="0">
                <a:latin typeface="Cambria" charset="0"/>
                <a:ea typeface="MS PGothic" charset="0"/>
              </a:rPr>
              <a:t>…. Because they can demonstrate intellectual maturity.</a:t>
            </a:r>
          </a:p>
          <a:p>
            <a:pPr eaLnBrk="1" hangingPunct="1"/>
            <a:endParaRPr lang="en-US" sz="2400" dirty="0">
              <a:latin typeface="Cambri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Aims of the project module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>
                <a:latin typeface="Calibri" charset="0"/>
                <a:ea typeface="MS PGothic" charset="0"/>
              </a:rPr>
              <a:t>To enable the student to undertake a </a:t>
            </a:r>
            <a:r>
              <a:rPr lang="en-GB" sz="2400" b="1">
                <a:latin typeface="Calibri" charset="0"/>
                <a:ea typeface="MS PGothic" charset="0"/>
              </a:rPr>
              <a:t>substantial professional computing project, relevant to their degree title. </a:t>
            </a:r>
          </a:p>
          <a:p>
            <a:pPr eaLnBrk="1" hangingPunct="1"/>
            <a:r>
              <a:rPr lang="en-GB" sz="2400">
                <a:latin typeface="Calibri" charset="0"/>
                <a:ea typeface="MS PGothic" charset="0"/>
              </a:rPr>
              <a:t>Students are expected to apply practical and analytical skills to </a:t>
            </a:r>
            <a:r>
              <a:rPr lang="en-GB" sz="2400" b="1">
                <a:latin typeface="Calibri" charset="0"/>
                <a:ea typeface="MS PGothic" charset="0"/>
              </a:rPr>
              <a:t>design, implement </a:t>
            </a:r>
            <a:r>
              <a:rPr lang="en-GB" sz="2400">
                <a:latin typeface="Calibri" charset="0"/>
                <a:ea typeface="MS PGothic" charset="0"/>
              </a:rPr>
              <a:t>and </a:t>
            </a:r>
            <a:r>
              <a:rPr lang="en-GB" sz="2400" b="1">
                <a:latin typeface="Calibri" charset="0"/>
                <a:ea typeface="MS PGothic" charset="0"/>
              </a:rPr>
              <a:t>critically evaluate </a:t>
            </a:r>
            <a:r>
              <a:rPr lang="en-GB" sz="2400">
                <a:latin typeface="Calibri" charset="0"/>
                <a:ea typeface="MS PGothic" charset="0"/>
              </a:rPr>
              <a:t>a solution to a problem that meets a real need. </a:t>
            </a:r>
          </a:p>
          <a:p>
            <a:pPr eaLnBrk="1" hangingPunct="1"/>
            <a:r>
              <a:rPr lang="en-GB" sz="2400">
                <a:latin typeface="Calibri" charset="0"/>
                <a:ea typeface="MS PGothic" charset="0"/>
              </a:rPr>
              <a:t>Students will demonstrate in-depth technical, problem-solving skills, </a:t>
            </a:r>
            <a:r>
              <a:rPr lang="en-GB" sz="2400" b="1">
                <a:latin typeface="Calibri" charset="0"/>
                <a:ea typeface="MS PGothic" charset="0"/>
              </a:rPr>
              <a:t>innovation and creativity</a:t>
            </a:r>
            <a:r>
              <a:rPr lang="en-GB" sz="2400">
                <a:latin typeface="Calibri" charset="0"/>
                <a:ea typeface="MS PGothic" charset="0"/>
              </a:rPr>
              <a:t>. </a:t>
            </a:r>
          </a:p>
          <a:p>
            <a:pPr eaLnBrk="1" hangingPunct="1"/>
            <a:r>
              <a:rPr lang="en-GB" sz="2400">
                <a:latin typeface="Calibri" charset="0"/>
                <a:ea typeface="MS PGothic" charset="0"/>
              </a:rPr>
              <a:t>Students will have to conform to the appropriate university codes or practice and </a:t>
            </a:r>
            <a:r>
              <a:rPr lang="en-GB" sz="2400" b="1">
                <a:latin typeface="Calibri" charset="0"/>
                <a:ea typeface="MS PGothic" charset="0"/>
              </a:rPr>
              <a:t>ethical requirements</a:t>
            </a:r>
            <a:r>
              <a:rPr lang="en-GB" sz="2400">
                <a:latin typeface="Calibri" charset="0"/>
                <a:ea typeface="MS PGothic" charset="0"/>
              </a:rPr>
              <a:t>.</a:t>
            </a:r>
          </a:p>
          <a:p>
            <a:pPr eaLnBrk="1" hangingPunct="1"/>
            <a:endParaRPr lang="en-US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3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Learning Outcomes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855"/>
            <a:ext cx="7620000" cy="5013325"/>
          </a:xfrm>
        </p:spPr>
        <p:txBody>
          <a:bodyPr/>
          <a:lstStyle/>
          <a:p>
            <a:pPr>
              <a:defRPr/>
            </a:pPr>
            <a:r>
              <a:rPr lang="en-GB" sz="2400" dirty="0" smtClean="0"/>
              <a:t>Produce a feasible project plan, attend scheduled meetings with client/supervisor and manage successful completion of the project in the given timescale.</a:t>
            </a:r>
          </a:p>
          <a:p>
            <a:pPr>
              <a:defRPr/>
            </a:pPr>
            <a:r>
              <a:rPr lang="en-GB" sz="2400" dirty="0" smtClean="0"/>
              <a:t>Select and apply suitable technologies and appropriate analysis, design, implementation, testing and other relevant techniques to develop an appropriate project solution/artefact.</a:t>
            </a:r>
          </a:p>
          <a:p>
            <a:pPr>
              <a:defRPr/>
            </a:pPr>
            <a:r>
              <a:rPr lang="en-GB" sz="2400" dirty="0" smtClean="0"/>
              <a:t>Describe and critically evaluate the project in the form of a professionally documented report and demonstration.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Your will demonstrate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ea typeface="ＭＳ Ｐゴシック" charset="0"/>
                <a:cs typeface="Calibri" pitchFamily="34" charset="0"/>
              </a:rPr>
              <a:t>Problem</a:t>
            </a:r>
            <a:r>
              <a:rPr lang="en-GB" sz="2400" dirty="0">
                <a:ea typeface="ＭＳ Ｐゴシック" charset="0"/>
                <a:cs typeface="Calibri" pitchFamily="34" charset="0"/>
              </a:rPr>
              <a:t>-</a:t>
            </a:r>
            <a:r>
              <a:rPr lang="en-GB" sz="2400" dirty="0" smtClean="0">
                <a:ea typeface="ＭＳ Ｐゴシック" charset="0"/>
                <a:cs typeface="Calibri" pitchFamily="34" charset="0"/>
              </a:rPr>
              <a:t>solving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ea typeface="ＭＳ Ｐゴシック" charset="0"/>
                <a:cs typeface="Calibri" pitchFamily="34" charset="0"/>
              </a:rPr>
              <a:t>In</a:t>
            </a:r>
            <a:r>
              <a:rPr lang="en-GB" sz="2400" dirty="0">
                <a:ea typeface="ＭＳ Ｐゴシック" charset="0"/>
                <a:cs typeface="Calibri" pitchFamily="34" charset="0"/>
              </a:rPr>
              <a:t>-depth investigation </a:t>
            </a:r>
            <a:endParaRPr lang="en-GB" sz="2400" dirty="0" smtClean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ea typeface="ＭＳ Ｐゴシック" charset="0"/>
                <a:cs typeface="Calibri" pitchFamily="34" charset="0"/>
              </a:rPr>
              <a:t>Relevant </a:t>
            </a:r>
            <a:r>
              <a:rPr lang="en-GB" sz="2400" dirty="0">
                <a:ea typeface="ＭＳ Ｐゴシック" charset="0"/>
                <a:cs typeface="Calibri" pitchFamily="34" charset="0"/>
              </a:rPr>
              <a:t>and useful </a:t>
            </a:r>
            <a:r>
              <a:rPr lang="en-GB" sz="2400" dirty="0" smtClean="0">
                <a:ea typeface="ＭＳ Ｐゴシック" charset="0"/>
                <a:cs typeface="Calibri" pitchFamily="34" charset="0"/>
              </a:rPr>
              <a:t>conclusions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ea typeface="ＭＳ Ｐゴシック" charset="0"/>
                <a:cs typeface="Calibri" pitchFamily="34" charset="0"/>
              </a:rPr>
              <a:t>Critical </a:t>
            </a:r>
            <a:r>
              <a:rPr lang="en-GB" sz="2400" dirty="0" smtClean="0">
                <a:ea typeface="ＭＳ Ｐゴシック" charset="0"/>
                <a:cs typeface="Calibri" pitchFamily="34" charset="0"/>
              </a:rPr>
              <a:t>evaluation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>
                <a:ea typeface="ＭＳ Ｐゴシック" charset="0"/>
                <a:cs typeface="Calibri" pitchFamily="34" charset="0"/>
              </a:rPr>
              <a:t>Independent </a:t>
            </a:r>
            <a:r>
              <a:rPr lang="en-GB" sz="2400" dirty="0" smtClean="0">
                <a:ea typeface="ＭＳ Ｐゴシック" charset="0"/>
                <a:cs typeface="Calibri" pitchFamily="34" charset="0"/>
              </a:rPr>
              <a:t>learning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>
                <a:ea typeface="ＭＳ Ｐゴシック" charset="0"/>
                <a:cs typeface="Calibri" pitchFamily="34" charset="0"/>
              </a:rPr>
              <a:t>Self </a:t>
            </a:r>
            <a:r>
              <a:rPr lang="en-GB" sz="2400" dirty="0" smtClean="0">
                <a:ea typeface="ＭＳ Ｐゴシック" charset="0"/>
                <a:cs typeface="Calibri" pitchFamily="34" charset="0"/>
              </a:rPr>
              <a:t>reflection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 smtClean="0">
              <a:ea typeface="ＭＳ Ｐゴシック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ea typeface="ＭＳ Ｐゴシック" charset="0"/>
                <a:cs typeface="Calibri" pitchFamily="34" charset="0"/>
              </a:rPr>
              <a:t>Professionalism</a:t>
            </a:r>
            <a:endParaRPr lang="en-GB" sz="2400" dirty="0">
              <a:ea typeface="ＭＳ Ｐゴシック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6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latin typeface="Cambria" charset="0"/>
                <a:ea typeface="MS PGothic" charset="0"/>
              </a:rPr>
              <a:t>Your </a:t>
            </a:r>
            <a:r>
              <a:rPr lang="en-US" dirty="0">
                <a:ea typeface="MS PGothic" charset="0"/>
              </a:rPr>
              <a:t>project</a:t>
            </a:r>
            <a:r>
              <a:rPr lang="en-US" dirty="0">
                <a:latin typeface="Cambria" charset="0"/>
                <a:ea typeface="MS PGothic" charset="0"/>
              </a:rPr>
              <a:t> – an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To learn more and study a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subject in more depth. </a:t>
            </a: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stepping stone towards finding and securing a job. You may view the project as preparation for working life, by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practicing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your skills and knowledge on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real world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problems. </a:t>
            </a: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 stepping stone towards graduate studies. You may use the project as preparation for graduate studies, by exploring a research problem and learning about the research process.</a:t>
            </a:r>
          </a:p>
        </p:txBody>
      </p:sp>
    </p:spTree>
    <p:extLst>
      <p:ext uri="{BB962C8B-B14F-4D97-AF65-F5344CB8AC3E}">
        <p14:creationId xmlns:p14="http://schemas.microsoft.com/office/powerpoint/2010/main" val="36680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How to choose the project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Do something you are interested in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Do something challenging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Have a research question or a problem to solve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 Do something practical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 Focus on evaluation from the start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Take (academic) advantage of your supervisor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GB" sz="2800" dirty="0">
                <a:latin typeface="+mj-lt"/>
                <a:ea typeface="MS PGothic" charset="0"/>
              </a:rPr>
              <a:t> Be flexible 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4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ＭＳ Ｐゴシック" charset="0"/>
                <a:cs typeface="ＭＳ Ｐゴシック" charset="0"/>
              </a:rPr>
              <a:t>Do something challenging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>
                <a:ea typeface="MS PGothic" charset="0"/>
              </a:rPr>
              <a:t>A ”challenging" project is likely to be looked upon favourably because it will be </a:t>
            </a:r>
          </a:p>
          <a:p>
            <a:pPr lvl="1" eaLnBrk="1" hangingPunct="1"/>
            <a:r>
              <a:rPr lang="en-GB" dirty="0">
                <a:ea typeface="MS PGothic" charset="0"/>
              </a:rPr>
              <a:t>a bigger step away from what you have already been taught</a:t>
            </a:r>
          </a:p>
          <a:p>
            <a:pPr lvl="1" eaLnBrk="1" hangingPunct="1"/>
            <a:r>
              <a:rPr lang="en-GB" dirty="0">
                <a:ea typeface="MS PGothic" charset="0"/>
              </a:rPr>
              <a:t>you will need to be reading more academic literature</a:t>
            </a:r>
          </a:p>
          <a:p>
            <a:pPr lvl="1" eaLnBrk="1" hangingPunct="1"/>
            <a:r>
              <a:rPr lang="en-GB" dirty="0">
                <a:ea typeface="MS PGothic" charset="0"/>
              </a:rPr>
              <a:t>you will be showing more independent learning</a:t>
            </a:r>
          </a:p>
          <a:p>
            <a:pPr lvl="1" eaLnBrk="1" hangingPunct="1"/>
            <a:r>
              <a:rPr lang="en-GB" dirty="0">
                <a:ea typeface="MS PGothic" charset="0"/>
              </a:rPr>
              <a:t>you will learn a lot more </a:t>
            </a:r>
          </a:p>
          <a:p>
            <a:pPr lvl="1" eaLnBrk="1" hangingPunct="1"/>
            <a:r>
              <a:rPr lang="en-GB" dirty="0">
                <a:ea typeface="MS PGothic" charset="0"/>
              </a:rPr>
              <a:t>you will have a good example for your future job interviews</a:t>
            </a:r>
          </a:p>
          <a:p>
            <a:pPr marL="0" indent="0" eaLnBrk="1" hangingPunct="1">
              <a:buNone/>
            </a:pPr>
            <a:endParaRPr lang="en-GB" sz="1600" dirty="0">
              <a:ea typeface="MS PGothic" charset="0"/>
            </a:endParaRPr>
          </a:p>
          <a:p>
            <a:pPr eaLnBrk="1" hangingPunct="1"/>
            <a:endParaRPr lang="en-GB" dirty="0">
              <a:latin typeface="Calibri" charset="0"/>
              <a:ea typeface="MS PGothic" charset="0"/>
            </a:endParaRP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9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Do something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challenging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MS PGothic" charset="0"/>
              </a:rPr>
              <a:t>What can someone learn from reading my project that they couldn’t have learned simply by spending a couple of hours on Google</a:t>
            </a:r>
            <a:r>
              <a:rPr lang="en-GB" dirty="0" smtClean="0">
                <a:ea typeface="MS PGothic" charset="0"/>
              </a:rPr>
              <a:t>?</a:t>
            </a:r>
          </a:p>
          <a:p>
            <a:endParaRPr lang="en-GB" dirty="0">
              <a:ea typeface="MS PGothic" charset="0"/>
            </a:endParaRPr>
          </a:p>
          <a:p>
            <a:r>
              <a:rPr lang="en-GB" sz="2400" b="1" i="1" dirty="0">
                <a:ea typeface="MS PGothic" charset="0"/>
              </a:rPr>
              <a:t>Am I adding something new to the body of knowledge on a particular 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55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GB" sz="3600" dirty="0" smtClean="0">
                <a:ea typeface="ＭＳ Ｐゴシック" charset="0"/>
                <a:cs typeface="ＭＳ Ｐゴシック" charset="0"/>
              </a:rPr>
              <a:t>esearch question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s</a:t>
            </a:r>
            <a:r>
              <a:rPr lang="en-GB" sz="36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GB" sz="3600" dirty="0" smtClean="0">
                <a:ea typeface="ＭＳ Ｐゴシック" charset="0"/>
                <a:cs typeface="ＭＳ Ｐゴシック" charset="0"/>
              </a:rPr>
              <a:t>or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r</a:t>
            </a:r>
            <a:r>
              <a:rPr lang="en-GB" sz="3600" dirty="0" smtClean="0">
                <a:ea typeface="ＭＳ Ｐゴシック" charset="0"/>
                <a:cs typeface="ＭＳ Ｐゴシック" charset="0"/>
              </a:rPr>
              <a:t>eal problems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ea typeface="ＭＳ Ｐゴシック" charset="0"/>
                <a:cs typeface="ＭＳ Ｐゴシック" charset="0"/>
              </a:rPr>
              <a:t>Many students start their projects with a </a:t>
            </a:r>
            <a:r>
              <a:rPr lang="en-GB" sz="2800" b="1" dirty="0" smtClean="0">
                <a:ea typeface="ＭＳ Ｐゴシック" charset="0"/>
                <a:cs typeface="ＭＳ Ｐゴシック" charset="0"/>
              </a:rPr>
              <a:t>solution</a:t>
            </a:r>
            <a:r>
              <a:rPr lang="en-GB" sz="2800" dirty="0" smtClean="0">
                <a:ea typeface="ＭＳ Ｐゴシック" charset="0"/>
                <a:cs typeface="ＭＳ Ｐゴシック" charset="0"/>
              </a:rPr>
              <a:t> already in their minds</a:t>
            </a:r>
          </a:p>
          <a:p>
            <a:pPr eaLnBrk="1" hangingPunct="1">
              <a:defRPr/>
            </a:pPr>
            <a:endParaRPr lang="en-GB" sz="28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GB" sz="2800" dirty="0" smtClean="0">
                <a:ea typeface="ＭＳ Ｐゴシック" charset="0"/>
                <a:cs typeface="ＭＳ Ｐゴシック" charset="0"/>
              </a:rPr>
              <a:t>Without EVER thinking about the problem they are trying to solve</a:t>
            </a:r>
          </a:p>
          <a:p>
            <a:pPr eaLnBrk="1" hangingPunct="1">
              <a:defRPr/>
            </a:pPr>
            <a:endParaRPr lang="en-GB" sz="28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GB" sz="2800" dirty="0" smtClean="0">
                <a:ea typeface="ＭＳ Ｐゴシック" charset="0"/>
                <a:cs typeface="ＭＳ Ｐゴシック" charset="0"/>
              </a:rPr>
              <a:t>Without a problem to solve how are you going to evaluate the success of your project</a:t>
            </a:r>
            <a:r>
              <a:rPr lang="en-GB" sz="2800" dirty="0" smtClean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defRPr/>
            </a:pPr>
            <a:endParaRPr lang="en-GB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GB" sz="2800" dirty="0" smtClean="0">
                <a:ea typeface="ＭＳ Ｐゴシック" charset="0"/>
                <a:cs typeface="ＭＳ Ｐゴシック" charset="0"/>
              </a:rPr>
              <a:t>I want to build a web site is not an Honours Project</a:t>
            </a:r>
            <a:endParaRPr lang="en-GB" sz="28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800" spc="-100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Do something practical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 charset="0"/>
                <a:ea typeface="MS PGothic" charset="0"/>
              </a:rPr>
              <a:t>Requirements gathering</a:t>
            </a:r>
          </a:p>
          <a:p>
            <a:pPr eaLnBrk="1" hangingPunct="1"/>
            <a:r>
              <a:rPr lang="en-GB" dirty="0">
                <a:latin typeface="Calibri" charset="0"/>
                <a:ea typeface="MS PGothic" charset="0"/>
              </a:rPr>
              <a:t>Design</a:t>
            </a:r>
          </a:p>
          <a:p>
            <a:pPr eaLnBrk="1" hangingPunct="1"/>
            <a:r>
              <a:rPr lang="en-GB" dirty="0">
                <a:latin typeface="Calibri" charset="0"/>
                <a:ea typeface="MS PGothic" charset="0"/>
              </a:rPr>
              <a:t>Implementation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Product – software artifact or a solution to a problem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Critical Evaluation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Reflection</a:t>
            </a:r>
          </a:p>
          <a:p>
            <a:pPr eaLnBrk="1" hangingPunct="1"/>
            <a:endParaRPr lang="en-US" b="1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1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Crucial information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have chosen a project and supervisor</a:t>
            </a:r>
          </a:p>
          <a:p>
            <a:pPr lvl="1"/>
            <a:r>
              <a:rPr lang="en-GB" dirty="0"/>
              <a:t>Thank you </a:t>
            </a:r>
            <a:r>
              <a:rPr lang="mr-IN" dirty="0"/>
              <a:t>–</a:t>
            </a:r>
            <a:r>
              <a:rPr lang="en-GB" dirty="0"/>
              <a:t> do nothing</a:t>
            </a:r>
          </a:p>
          <a:p>
            <a:pPr lvl="1"/>
            <a:endParaRPr lang="en-GB" dirty="0"/>
          </a:p>
          <a:p>
            <a:r>
              <a:rPr lang="en-GB" dirty="0"/>
              <a:t>Others must choose a project</a:t>
            </a:r>
          </a:p>
          <a:p>
            <a:pPr lvl="1"/>
            <a:r>
              <a:rPr lang="en-GB" dirty="0"/>
              <a:t>Possible topics will be reissued in the next few days</a:t>
            </a:r>
          </a:p>
          <a:p>
            <a:pPr lvl="2"/>
            <a:r>
              <a:rPr lang="en-GB" dirty="0"/>
              <a:t>Deadline on final choice</a:t>
            </a:r>
          </a:p>
          <a:p>
            <a:pPr lvl="2"/>
            <a:r>
              <a:rPr lang="en-GB" dirty="0"/>
              <a:t>Otherwise I will invent boring topics</a:t>
            </a:r>
            <a:r>
              <a:rPr lang="mr-IN" dirty="0"/>
              <a:t>…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12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4000" b="1" dirty="0" smtClean="0">
                <a:latin typeface="Verdana" charset="0"/>
                <a:ea typeface="ＭＳ Ｐゴシック" charset="0"/>
                <a:cs typeface="ＭＳ Ｐゴシック" charset="0"/>
              </a:rPr>
              <a:t>Above all have fun!</a:t>
            </a:r>
          </a:p>
          <a:p>
            <a:pPr marL="0" indent="0" algn="ctr" eaLnBrk="1" hangingPunct="1">
              <a:buFontTx/>
              <a:buNone/>
            </a:pPr>
            <a:endParaRPr lang="en-US" sz="4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4000" b="1" smtClean="0">
                <a:latin typeface="Verdana" charset="0"/>
                <a:ea typeface="ＭＳ Ｐゴシック" charset="0"/>
                <a:cs typeface="ＭＳ Ｐゴシック" charset="0"/>
              </a:rPr>
              <a:t>Thank you</a:t>
            </a:r>
            <a:endParaRPr lang="en-US" sz="4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4000" b="1" dirty="0">
                <a:latin typeface="Verdana" charset="0"/>
                <a:ea typeface="ＭＳ Ｐゴシック" charset="0"/>
                <a:cs typeface="ＭＳ Ｐゴシック" charset="0"/>
              </a:rPr>
              <a:t>Happy to answer questions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F32268E-234A-1146-A61B-99243B35209E}" type="slidenum">
              <a:rPr lang="en-US" sz="1200">
                <a:solidFill>
                  <a:srgbClr val="898989"/>
                </a:solidFill>
              </a:rPr>
              <a:pPr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77" y="4045255"/>
            <a:ext cx="2159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Crucial information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Various lectures by many people to help you</a:t>
            </a:r>
          </a:p>
          <a:p>
            <a:pPr lvl="1"/>
            <a:r>
              <a:rPr lang="en-GB" dirty="0" smtClean="0"/>
              <a:t>You must attend the lectures!</a:t>
            </a:r>
          </a:p>
          <a:p>
            <a:endParaRPr lang="en-GB" sz="1200" dirty="0" smtClean="0"/>
          </a:p>
          <a:p>
            <a:endParaRPr lang="en-GB" sz="1200" dirty="0"/>
          </a:p>
          <a:p>
            <a:r>
              <a:rPr lang="en-GB" sz="2000" dirty="0" smtClean="0"/>
              <a:t>Academic </a:t>
            </a:r>
            <a:r>
              <a:rPr lang="en-GB" sz="2000" dirty="0"/>
              <a:t>writing and Literature Review </a:t>
            </a:r>
          </a:p>
          <a:p>
            <a:r>
              <a:rPr lang="en-GB" sz="2000" dirty="0"/>
              <a:t>Agile Development </a:t>
            </a:r>
          </a:p>
          <a:p>
            <a:r>
              <a:rPr lang="en-GB" sz="2000" dirty="0"/>
              <a:t>Code versioning, backups, maintaining code</a:t>
            </a:r>
          </a:p>
          <a:p>
            <a:r>
              <a:rPr lang="en-GB" sz="2000" dirty="0"/>
              <a:t>Electronic resources, Referencing &amp; Plagiarism</a:t>
            </a:r>
          </a:p>
          <a:p>
            <a:r>
              <a:rPr lang="en-GB" sz="2000" dirty="0"/>
              <a:t>Professional, Social, Legal, Social and Ethical considerations </a:t>
            </a:r>
          </a:p>
          <a:p>
            <a:r>
              <a:rPr lang="en-GB" sz="2000" dirty="0"/>
              <a:t>Project management, project specification and Ethics form </a:t>
            </a:r>
          </a:p>
          <a:p>
            <a:r>
              <a:rPr lang="en-GB" sz="2000" dirty="0"/>
              <a:t>Reflective writing</a:t>
            </a:r>
          </a:p>
          <a:p>
            <a:r>
              <a:rPr lang="en-GB" sz="2000" dirty="0"/>
              <a:t>Research Methods and Evaluation</a:t>
            </a:r>
          </a:p>
          <a:p>
            <a:r>
              <a:rPr lang="en-GB" sz="2000" dirty="0"/>
              <a:t>Surveys and statistics </a:t>
            </a:r>
          </a:p>
          <a:p>
            <a:r>
              <a:rPr lang="en-GB" sz="2000" dirty="0" smtClean="0"/>
              <a:t>Testing</a:t>
            </a:r>
            <a:endParaRPr lang="en-GB" sz="2000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4648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Crucial </a:t>
            </a:r>
            <a:r>
              <a:rPr lang="en-GB" dirty="0" smtClean="0"/>
              <a:t>information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material and instructions on Moodle</a:t>
            </a:r>
          </a:p>
          <a:p>
            <a:pPr lvl="1"/>
            <a:r>
              <a:rPr lang="en-GB" dirty="0" smtClean="0"/>
              <a:t>Handbook</a:t>
            </a:r>
            <a:endParaRPr lang="en-GB" dirty="0" smtClean="0"/>
          </a:p>
          <a:p>
            <a:pPr lvl="1"/>
            <a:r>
              <a:rPr lang="en-GB" dirty="0" smtClean="0"/>
              <a:t>Instructions and schedules</a:t>
            </a:r>
          </a:p>
          <a:p>
            <a:pPr lvl="1"/>
            <a:r>
              <a:rPr lang="en-GB" dirty="0" smtClean="0"/>
              <a:t>Ethics forms, consent forms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All submissions through Moodle </a:t>
            </a:r>
            <a:r>
              <a:rPr lang="en-GB" dirty="0" err="1" smtClean="0"/>
              <a:t>dropboxes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must you deliver and how is it assessed?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4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courses except CNMD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dirty="0" smtClean="0"/>
              <a:t>End</a:t>
            </a:r>
            <a:r>
              <a:rPr lang="en-GB" dirty="0"/>
              <a:t> September </a:t>
            </a:r>
            <a:r>
              <a:rPr lang="en-GB" dirty="0" smtClean="0"/>
              <a:t>2017 </a:t>
            </a:r>
            <a:r>
              <a:rPr lang="mr-IN" dirty="0" smtClean="0"/>
              <a:t>–</a:t>
            </a:r>
            <a:r>
              <a:rPr lang="en-GB" dirty="0" smtClean="0"/>
              <a:t> Start</a:t>
            </a:r>
          </a:p>
          <a:p>
            <a:endParaRPr lang="en-GB" dirty="0"/>
          </a:p>
          <a:p>
            <a:r>
              <a:rPr lang="en-GB" dirty="0" smtClean="0"/>
              <a:t>Late October 2017</a:t>
            </a:r>
            <a:r>
              <a:rPr lang="en-GB" dirty="0"/>
              <a:t> </a:t>
            </a:r>
            <a:r>
              <a:rPr lang="en-GB" dirty="0" smtClean="0"/>
              <a:t>- Detailed </a:t>
            </a:r>
            <a:r>
              <a:rPr lang="en-GB" dirty="0"/>
              <a:t>Project Proposal and Ethics </a:t>
            </a:r>
            <a:r>
              <a:rPr lang="en-GB" dirty="0" smtClean="0"/>
              <a:t>Form</a:t>
            </a:r>
          </a:p>
          <a:p>
            <a:pPr lvl="1"/>
            <a:r>
              <a:rPr lang="en-GB" dirty="0" smtClean="0"/>
              <a:t>Graded + formative feedback</a:t>
            </a:r>
          </a:p>
          <a:p>
            <a:pPr lvl="1"/>
            <a:endParaRPr lang="en-GB" dirty="0"/>
          </a:p>
          <a:p>
            <a:r>
              <a:rPr lang="en-GB" dirty="0" smtClean="0"/>
              <a:t>Late April 2018</a:t>
            </a:r>
            <a:r>
              <a:rPr lang="en-GB" dirty="0"/>
              <a:t> </a:t>
            </a:r>
            <a:r>
              <a:rPr lang="en-GB" dirty="0" smtClean="0"/>
              <a:t>- Poster </a:t>
            </a:r>
            <a:r>
              <a:rPr lang="en-GB" dirty="0"/>
              <a:t>and </a:t>
            </a:r>
            <a:r>
              <a:rPr lang="en-GB" dirty="0" smtClean="0"/>
              <a:t>Presentation</a:t>
            </a:r>
          </a:p>
          <a:p>
            <a:pPr lvl="1"/>
            <a:r>
              <a:rPr lang="en-GB" dirty="0" smtClean="0"/>
              <a:t>Graded</a:t>
            </a:r>
          </a:p>
          <a:p>
            <a:pPr lvl="1"/>
            <a:endParaRPr lang="en-GB" dirty="0"/>
          </a:p>
          <a:p>
            <a:r>
              <a:rPr lang="en-GB" dirty="0" smtClean="0"/>
              <a:t>Start of May 2018</a:t>
            </a:r>
            <a:r>
              <a:rPr lang="en-GB" dirty="0"/>
              <a:t> </a:t>
            </a:r>
            <a:r>
              <a:rPr lang="en-GB" dirty="0" smtClean="0"/>
              <a:t>- Final </a:t>
            </a:r>
            <a:r>
              <a:rPr lang="en-GB" dirty="0"/>
              <a:t>Report Submission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0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 </a:t>
            </a:r>
            <a:r>
              <a:rPr lang="en-GB" dirty="0" smtClean="0"/>
              <a:t>January 2018 </a:t>
            </a:r>
            <a:r>
              <a:rPr lang="mr-IN" dirty="0"/>
              <a:t>–</a:t>
            </a:r>
            <a:r>
              <a:rPr lang="en-GB" dirty="0"/>
              <a:t> Start</a:t>
            </a:r>
          </a:p>
          <a:p>
            <a:endParaRPr lang="en-GB" dirty="0"/>
          </a:p>
          <a:p>
            <a:r>
              <a:rPr lang="en-GB" dirty="0" smtClean="0"/>
              <a:t>Late February 2018 </a:t>
            </a:r>
            <a:r>
              <a:rPr lang="en-GB" dirty="0"/>
              <a:t>- Detailed Project Proposal and Ethics Form</a:t>
            </a:r>
          </a:p>
          <a:p>
            <a:pPr lvl="1"/>
            <a:r>
              <a:rPr lang="en-GB" dirty="0"/>
              <a:t>Graded + formative feedback</a:t>
            </a:r>
          </a:p>
          <a:p>
            <a:pPr lvl="1"/>
            <a:endParaRPr lang="en-GB" dirty="0"/>
          </a:p>
          <a:p>
            <a:r>
              <a:rPr lang="en-GB" dirty="0"/>
              <a:t>Late April 2018 - Poster and Presentation</a:t>
            </a:r>
          </a:p>
          <a:p>
            <a:pPr lvl="1"/>
            <a:r>
              <a:rPr lang="en-GB" dirty="0"/>
              <a:t>Graded</a:t>
            </a:r>
          </a:p>
          <a:p>
            <a:pPr lvl="1"/>
            <a:endParaRPr lang="en-GB" dirty="0"/>
          </a:p>
          <a:p>
            <a:r>
              <a:rPr lang="en-GB" dirty="0"/>
              <a:t>Start of May 2018 - Final Report Submission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4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Vital Stages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proposal</a:t>
            </a:r>
          </a:p>
          <a:p>
            <a:pPr lvl="1"/>
            <a:r>
              <a:rPr lang="en-GB" dirty="0" smtClean="0"/>
              <a:t>Clear plan for what will happen</a:t>
            </a:r>
          </a:p>
          <a:p>
            <a:pPr lvl="1"/>
            <a:r>
              <a:rPr lang="en-GB" dirty="0" smtClean="0"/>
              <a:t>Feedback from supervisor</a:t>
            </a:r>
          </a:p>
          <a:p>
            <a:pPr lvl="1"/>
            <a:endParaRPr lang="en-GB" dirty="0"/>
          </a:p>
          <a:p>
            <a:r>
              <a:rPr lang="en-GB" dirty="0" smtClean="0"/>
              <a:t>Ethics form</a:t>
            </a:r>
          </a:p>
          <a:p>
            <a:pPr lvl="1"/>
            <a:r>
              <a:rPr lang="en-GB" dirty="0" smtClean="0"/>
              <a:t>It’s the law and there are RGU regulations</a:t>
            </a:r>
          </a:p>
          <a:p>
            <a:pPr lvl="1"/>
            <a:r>
              <a:rPr lang="en-GB" dirty="0" smtClean="0"/>
              <a:t>No form = No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1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Vital </a:t>
            </a:r>
            <a:r>
              <a:rPr lang="en-GB" dirty="0" smtClean="0"/>
              <a:t>Stages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Literature review</a:t>
            </a:r>
          </a:p>
          <a:p>
            <a:pPr lvl="1"/>
            <a:r>
              <a:rPr lang="en-GB" dirty="0" smtClean="0"/>
              <a:t>Essential part of any project</a:t>
            </a:r>
          </a:p>
          <a:p>
            <a:pPr lvl="1"/>
            <a:r>
              <a:rPr lang="en-GB" dirty="0" smtClean="0"/>
              <a:t>Do early and get formative feedback</a:t>
            </a:r>
          </a:p>
          <a:p>
            <a:pPr lvl="1"/>
            <a:endParaRPr lang="en-GB" dirty="0"/>
          </a:p>
          <a:p>
            <a:r>
              <a:rPr lang="en-GB" dirty="0" smtClean="0"/>
              <a:t>Weekly meetings with supervisor who is also your mentor</a:t>
            </a:r>
          </a:p>
          <a:p>
            <a:pPr lvl="1"/>
            <a:r>
              <a:rPr lang="en-GB" dirty="0" smtClean="0"/>
              <a:t>You must produce a summary record of each meeting and submit via Moodle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3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and 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Strong advice!</a:t>
            </a:r>
          </a:p>
          <a:p>
            <a:endParaRPr lang="en-GB" dirty="0"/>
          </a:p>
          <a:p>
            <a:r>
              <a:rPr lang="en-GB" dirty="0" smtClean="0"/>
              <a:t>Record your work in detail</a:t>
            </a:r>
          </a:p>
          <a:p>
            <a:pPr lvl="1"/>
            <a:r>
              <a:rPr lang="en-GB" dirty="0" smtClean="0"/>
              <a:t>Lab books, sketch books, diaries, blogs 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endParaRPr lang="en-GB" dirty="0"/>
          </a:p>
          <a:p>
            <a:pPr marL="514350" indent="-457200"/>
            <a:r>
              <a:rPr lang="en-GB" dirty="0" smtClean="0"/>
              <a:t>Human Memory has strengths &amp; weaknesses</a:t>
            </a:r>
          </a:p>
          <a:p>
            <a:pPr marL="914400" lvl="1" indent="-457200"/>
            <a:r>
              <a:rPr lang="en-GB" dirty="0" smtClean="0"/>
              <a:t>S.L.A.G.I.A.T.T.</a:t>
            </a:r>
          </a:p>
          <a:p>
            <a:pPr marL="914400" lvl="1" indent="-457200"/>
            <a:r>
              <a:rPr lang="en-GB" dirty="0" smtClean="0"/>
              <a:t>Why did I do it this way</a:t>
            </a:r>
          </a:p>
          <a:p>
            <a:pPr marL="914400" lvl="1" indent="-457200"/>
            <a:r>
              <a:rPr lang="en-GB" dirty="0" smtClean="0"/>
              <a:t>What did I mean </a:t>
            </a:r>
            <a:r>
              <a:rPr lang="mr-IN" dirty="0" smtClean="0"/>
              <a:t>…</a:t>
            </a:r>
            <a:r>
              <a:rPr lang="en-GB" dirty="0" smtClean="0"/>
              <a:t>.</a:t>
            </a:r>
          </a:p>
          <a:p>
            <a:pPr marL="914400" lvl="1" indent="-457200"/>
            <a:r>
              <a:rPr lang="en-GB" dirty="0" smtClean="0"/>
              <a:t>A good record makes the final write up 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189462"/>
      </p:ext>
    </p:extLst>
  </p:cSld>
  <p:clrMapOvr>
    <a:masterClrMapping/>
  </p:clrMapOvr>
</p:sld>
</file>

<file path=ppt/theme/theme1.xml><?xml version="1.0" encoding="utf-8"?>
<a:theme xmlns:a="http://schemas.openxmlformats.org/drawingml/2006/main" name="RGU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RGU Theme.thmx</Template>
  <TotalTime>1559</TotalTime>
  <Words>803</Words>
  <Application>Microsoft Macintosh PowerPoint</Application>
  <PresentationFormat>On-screen Show (4:3)</PresentationFormat>
  <Paragraphs>163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RGU Theme</vt:lpstr>
      <vt:lpstr>Module CM4105  Honours Projects </vt:lpstr>
      <vt:lpstr>Crucial information </vt:lpstr>
      <vt:lpstr>Crucial information 2</vt:lpstr>
      <vt:lpstr>Crucial information 3</vt:lpstr>
      <vt:lpstr>All courses except CNMD</vt:lpstr>
      <vt:lpstr>CNMD</vt:lpstr>
      <vt:lpstr>Vital Stages</vt:lpstr>
      <vt:lpstr>Vital Stages 2</vt:lpstr>
      <vt:lpstr>Notes and records</vt:lpstr>
      <vt:lpstr>Honours Graduates?</vt:lpstr>
      <vt:lpstr>Aims of the project module</vt:lpstr>
      <vt:lpstr>Learning Outcomes</vt:lpstr>
      <vt:lpstr>Your will demonstrate</vt:lpstr>
      <vt:lpstr>Your project – an opportunity</vt:lpstr>
      <vt:lpstr>How to choose the project</vt:lpstr>
      <vt:lpstr>Do something challenging</vt:lpstr>
      <vt:lpstr>Do something challenging 2</vt:lpstr>
      <vt:lpstr>Research questions or real problems</vt:lpstr>
      <vt:lpstr>Do something practical</vt:lpstr>
      <vt:lpstr>PowerPoint Presentation</vt:lpstr>
    </vt:vector>
  </TitlesOfParts>
  <Company>RGU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BOARD PRESENTATION Real World Projects  </dc:title>
  <dc:creator>Patrik O'Brian Holt</dc:creator>
  <cp:lastModifiedBy>Patrik O'Brian Holt</cp:lastModifiedBy>
  <cp:revision>54</cp:revision>
  <dcterms:created xsi:type="dcterms:W3CDTF">2017-04-18T13:52:37Z</dcterms:created>
  <dcterms:modified xsi:type="dcterms:W3CDTF">2017-09-27T19:21:30Z</dcterms:modified>
</cp:coreProperties>
</file>