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C900C9"/>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6" autoAdjust="0"/>
  </p:normalViewPr>
  <p:slideViewPr>
    <p:cSldViewPr>
      <p:cViewPr>
        <p:scale>
          <a:sx n="66" d="100"/>
          <a:sy n="66" d="100"/>
        </p:scale>
        <p:origin x="-3018" y="-11496"/>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16FE6-5E6F-994A-BF04-FE1535BE7529}"/>
              </a:ext>
            </a:extLst>
          </p:cNvPr>
          <p:cNvSpPr>
            <a:spLocks noGrp="1"/>
          </p:cNvSpPr>
          <p:nvPr>
            <p:ph type="ctrTitle"/>
          </p:nvPr>
        </p:nvSpPr>
        <p:spPr>
          <a:xfrm>
            <a:off x="3783410" y="7003597"/>
            <a:ext cx="22700456" cy="14898735"/>
          </a:xfrm>
        </p:spPr>
        <p:txBody>
          <a:bodyPr anchor="b"/>
          <a:lstStyle>
            <a:lvl1pPr algn="ctr">
              <a:defRPr sz="14896"/>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D718D300-C598-A641-9343-3310D199322B}"/>
              </a:ext>
            </a:extLst>
          </p:cNvPr>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C7527FAA-2F55-F443-982D-2D768E99427E}"/>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5" name="Footer Placeholder 4">
            <a:extLst>
              <a:ext uri="{FF2B5EF4-FFF2-40B4-BE49-F238E27FC236}">
                <a16:creationId xmlns:a16="http://schemas.microsoft.com/office/drawing/2014/main" xmlns="" id="{BC2812A7-FB98-AA4B-81A6-26BE0FCAA7C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79802A0-927E-6441-854A-3E76ACCEC6D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22807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C60348-87A2-0846-9CB1-13CC264DA7EC}"/>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4EB0F887-92B6-B346-8BF7-A4878DCF0690}"/>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321C25D9-B58F-B245-B8B3-A97F9EF9B7F5}"/>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5" name="Footer Placeholder 4">
            <a:extLst>
              <a:ext uri="{FF2B5EF4-FFF2-40B4-BE49-F238E27FC236}">
                <a16:creationId xmlns:a16="http://schemas.microsoft.com/office/drawing/2014/main" xmlns="" id="{D22FDE0A-BC7E-6B49-86D0-ED11150CCD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78EC080-7CB9-8C40-9DA4-1EBB1FB1D06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09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C0031DC-72BF-8A49-9B51-881F56E6D029}"/>
              </a:ext>
            </a:extLst>
          </p:cNvPr>
          <p:cNvSpPr>
            <a:spLocks noGrp="1"/>
          </p:cNvSpPr>
          <p:nvPr>
            <p:ph type="title" orient="vert"/>
          </p:nvPr>
        </p:nvSpPr>
        <p:spPr>
          <a:xfrm>
            <a:off x="21660019" y="2278397"/>
            <a:ext cx="6526381" cy="3626613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DDC5DA02-7B93-2F43-8DE6-B483A3441138}"/>
              </a:ext>
            </a:extLst>
          </p:cNvPr>
          <p:cNvSpPr>
            <a:spLocks noGrp="1"/>
          </p:cNvSpPr>
          <p:nvPr>
            <p:ph type="body" orient="vert" idx="1"/>
          </p:nvPr>
        </p:nvSpPr>
        <p:spPr>
          <a:xfrm>
            <a:off x="2080875" y="2278397"/>
            <a:ext cx="19200803" cy="362661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C51EF0EB-3814-ED4C-A9EC-01FF304E4A94}"/>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5" name="Footer Placeholder 4">
            <a:extLst>
              <a:ext uri="{FF2B5EF4-FFF2-40B4-BE49-F238E27FC236}">
                <a16:creationId xmlns:a16="http://schemas.microsoft.com/office/drawing/2014/main" xmlns="" id="{1CAC6F94-A19B-BA47-875B-4BB159AEE12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74237D9-C941-7C4F-A750-42016B87B7E3}"/>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39158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r>
              <a:rPr lang="en-US" sz="4400" dirty="0">
                <a:solidFill>
                  <a:srgbClr val="7F7F7F"/>
                </a:solidFill>
                <a:latin typeface="Calibri" pitchFamily="34" charset="0"/>
                <a:cs typeface="Calibri" panose="020F0502020204030204" pitchFamily="34" charset="0"/>
              </a:rPr>
              <a:t/>
            </a: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4400" dirty="0">
                  <a:solidFill>
                    <a:schemeClr val="bg1">
                      <a:lumMod val="50000"/>
                    </a:schemeClr>
                  </a:solidFill>
                  <a:latin typeface="Calibri" pitchFamily="34" charset="0"/>
                  <a:cs typeface="Calibri" panose="020F0502020204030204" pitchFamily="34" charset="0"/>
                </a:rPr>
                <a:t/>
              </a: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13752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4AFD7-36CC-6D40-B158-24FE830E0E7C}"/>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B80B9F38-468B-4540-9899-D05870035DF1}"/>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DAB25082-8C45-2F41-AE5C-055444684480}"/>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5" name="Footer Placeholder 4">
            <a:extLst>
              <a:ext uri="{FF2B5EF4-FFF2-40B4-BE49-F238E27FC236}">
                <a16:creationId xmlns:a16="http://schemas.microsoft.com/office/drawing/2014/main" xmlns="" id="{9FCB06C7-36E7-724F-85B7-3DD0082467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4267524-C921-BA4C-888B-1A1944938192}"/>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59655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05BE81-FD43-3D4A-845E-F0196C1CCBA2}"/>
              </a:ext>
            </a:extLst>
          </p:cNvPr>
          <p:cNvSpPr>
            <a:spLocks noGrp="1"/>
          </p:cNvSpPr>
          <p:nvPr>
            <p:ph type="title"/>
          </p:nvPr>
        </p:nvSpPr>
        <p:spPr>
          <a:xfrm>
            <a:off x="2065111" y="10668848"/>
            <a:ext cx="26105525" cy="17801211"/>
          </a:xfrm>
        </p:spPr>
        <p:txBody>
          <a:bodyPr anchor="b"/>
          <a:lstStyle>
            <a:lvl1pPr>
              <a:defRPr sz="14896"/>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634A983-42D9-9648-B3D3-8FDD557854CF}"/>
              </a:ext>
            </a:extLst>
          </p:cNvPr>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6623C5-BA17-0A45-869F-95686ABADF4B}"/>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5" name="Footer Placeholder 4">
            <a:extLst>
              <a:ext uri="{FF2B5EF4-FFF2-40B4-BE49-F238E27FC236}">
                <a16:creationId xmlns:a16="http://schemas.microsoft.com/office/drawing/2014/main" xmlns="" id="{D556952D-5903-4644-8C1D-006F5BA1165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3C8C1DB5-8EB7-9949-ADEA-7D2B965B6BDD}"/>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050322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33F66-82D6-9145-8DD2-355693B59D42}"/>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AD1EE82B-025A-0942-8C71-8681B0CA896C}"/>
              </a:ext>
            </a:extLst>
          </p:cNvPr>
          <p:cNvSpPr>
            <a:spLocks noGrp="1"/>
          </p:cNvSpPr>
          <p:nvPr>
            <p:ph sz="half" idx="1"/>
          </p:nvPr>
        </p:nvSpPr>
        <p:spPr>
          <a:xfrm>
            <a:off x="2080875"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92C96081-F58A-1A40-99EC-6571EB871B2D}"/>
              </a:ext>
            </a:extLst>
          </p:cNvPr>
          <p:cNvSpPr>
            <a:spLocks noGrp="1"/>
          </p:cNvSpPr>
          <p:nvPr>
            <p:ph sz="half" idx="2"/>
          </p:nvPr>
        </p:nvSpPr>
        <p:spPr>
          <a:xfrm>
            <a:off x="15322808" y="11391985"/>
            <a:ext cx="12863592" cy="27152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61B3AD01-5CE7-1C43-B2B4-DDDBC31D81F8}"/>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6" name="Footer Placeholder 5">
            <a:extLst>
              <a:ext uri="{FF2B5EF4-FFF2-40B4-BE49-F238E27FC236}">
                <a16:creationId xmlns:a16="http://schemas.microsoft.com/office/drawing/2014/main" xmlns="" id="{EC089A64-6960-914D-BAEE-B7E87C116B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401A28F2-CE28-B841-B6AE-F913E7B8689A}"/>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619313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16C66D-F6A8-9844-9FA3-E2E8DDD14F28}"/>
              </a:ext>
            </a:extLst>
          </p:cNvPr>
          <p:cNvSpPr>
            <a:spLocks noGrp="1"/>
          </p:cNvSpPr>
          <p:nvPr>
            <p:ph type="title"/>
          </p:nvPr>
        </p:nvSpPr>
        <p:spPr>
          <a:xfrm>
            <a:off x="2084817" y="2278400"/>
            <a:ext cx="26105525" cy="8271575"/>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4F6E69C8-16DD-454C-B696-9BF6B68F3754}"/>
              </a:ext>
            </a:extLst>
          </p:cNvPr>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8359FDB2-C404-0240-ADDE-590757215234}"/>
              </a:ext>
            </a:extLst>
          </p:cNvPr>
          <p:cNvSpPr>
            <a:spLocks noGrp="1"/>
          </p:cNvSpPr>
          <p:nvPr>
            <p:ph sz="half" idx="2"/>
          </p:nvPr>
        </p:nvSpPr>
        <p:spPr>
          <a:xfrm>
            <a:off x="2084819" y="15631784"/>
            <a:ext cx="12804475"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E6B96990-0F73-3945-BF13-09043B4AC324}"/>
              </a:ext>
            </a:extLst>
          </p:cNvPr>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1EC3D7C3-DDC5-D249-9CA2-865143F35FF6}"/>
              </a:ext>
            </a:extLst>
          </p:cNvPr>
          <p:cNvSpPr>
            <a:spLocks noGrp="1"/>
          </p:cNvSpPr>
          <p:nvPr>
            <p:ph sz="quarter" idx="4"/>
          </p:nvPr>
        </p:nvSpPr>
        <p:spPr>
          <a:xfrm>
            <a:off x="15322808" y="15631784"/>
            <a:ext cx="12867534" cy="2299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68364C-68DD-7B49-BA6B-1E58CC8D7F8A}"/>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8" name="Footer Placeholder 7">
            <a:extLst>
              <a:ext uri="{FF2B5EF4-FFF2-40B4-BE49-F238E27FC236}">
                <a16:creationId xmlns:a16="http://schemas.microsoft.com/office/drawing/2014/main" xmlns="" id="{605D129A-91BE-354F-A1AD-572FCCBF5D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120ADA68-2232-1E49-A6D5-55EF390E1DD9}"/>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108380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6F912A-DCC9-1B41-9EB2-EBF4AABCD63C}"/>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68878506-779F-3D4D-BCC1-5BD5742D0F34}"/>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4" name="Footer Placeholder 3">
            <a:extLst>
              <a:ext uri="{FF2B5EF4-FFF2-40B4-BE49-F238E27FC236}">
                <a16:creationId xmlns:a16="http://schemas.microsoft.com/office/drawing/2014/main" xmlns="" id="{4AB20F24-8FCB-DF46-9A38-FBBA71E08E1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0454651-48D2-5E42-9A00-64A6C3CC3E8F}"/>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908070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FF9D351-633A-7B4B-9617-EF879D3299BD}"/>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3" name="Footer Placeholder 2">
            <a:extLst>
              <a:ext uri="{FF2B5EF4-FFF2-40B4-BE49-F238E27FC236}">
                <a16:creationId xmlns:a16="http://schemas.microsoft.com/office/drawing/2014/main" xmlns="" id="{3FB83984-5A3D-0A48-83AE-5F416132929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3A92A9E4-D212-2647-B07F-108019D79C5B}"/>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66878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00C5DC-938C-F04D-9393-9C09FDAC7609}"/>
              </a:ext>
            </a:extLst>
          </p:cNvPr>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F66B026-0600-9C42-B651-72B005F6BC62}"/>
              </a:ext>
            </a:extLst>
          </p:cNvPr>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49287B73-94F7-3D46-81CD-C8276B348ACD}"/>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59CBFCC9-FF27-2C4B-BCFF-898721C880FE}"/>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6" name="Footer Placeholder 5">
            <a:extLst>
              <a:ext uri="{FF2B5EF4-FFF2-40B4-BE49-F238E27FC236}">
                <a16:creationId xmlns:a16="http://schemas.microsoft.com/office/drawing/2014/main" xmlns="" id="{363C70E3-F619-A543-B8D0-B850025C80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003D6C45-D9E0-8046-AB06-507E97C4CF47}"/>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74613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7D833-D882-FA46-88D5-744EBD312C2B}"/>
              </a:ext>
            </a:extLst>
          </p:cNvPr>
          <p:cNvSpPr>
            <a:spLocks noGrp="1"/>
          </p:cNvSpPr>
          <p:nvPr>
            <p:ph type="title"/>
          </p:nvPr>
        </p:nvSpPr>
        <p:spPr>
          <a:xfrm>
            <a:off x="2084819" y="2852949"/>
            <a:ext cx="9761983" cy="9985322"/>
          </a:xfrm>
        </p:spPr>
        <p:txBody>
          <a:bodyPr anchor="b"/>
          <a:lstStyle>
            <a:lvl1pPr>
              <a:defRPr sz="7944"/>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59BCC681-4456-9241-B033-893882762FBD}"/>
              </a:ext>
            </a:extLst>
          </p:cNvPr>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42638F79-9896-B54E-9111-892AEA057FB2}"/>
              </a:ext>
            </a:extLst>
          </p:cNvPr>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3328B9BE-DDCE-8F49-80D7-54EC35B87B8F}"/>
              </a:ext>
            </a:extLst>
          </p:cNvPr>
          <p:cNvSpPr>
            <a:spLocks noGrp="1"/>
          </p:cNvSpPr>
          <p:nvPr>
            <p:ph type="dt" sz="half" idx="10"/>
          </p:nvPr>
        </p:nvSpPr>
        <p:spPr/>
        <p:txBody>
          <a:bodyPr/>
          <a:lstStyle/>
          <a:p>
            <a:fld id="{985D6BDF-9D0E-4E2B-85B8-D8F4790360C9}" type="datetimeFigureOut">
              <a:rPr lang="en-US" smtClean="0"/>
              <a:t>4/13/2018</a:t>
            </a:fld>
            <a:endParaRPr lang="en-US" dirty="0"/>
          </a:p>
        </p:txBody>
      </p:sp>
      <p:sp>
        <p:nvSpPr>
          <p:cNvPr id="6" name="Footer Placeholder 5">
            <a:extLst>
              <a:ext uri="{FF2B5EF4-FFF2-40B4-BE49-F238E27FC236}">
                <a16:creationId xmlns:a16="http://schemas.microsoft.com/office/drawing/2014/main" xmlns="" id="{A887F430-4424-4D4D-8930-8CDF3E375A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67EB447C-F52D-0B41-B819-8F840FA57A36}"/>
              </a:ext>
            </a:extLst>
          </p:cNvPr>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27538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E5F3B3C-EA66-714E-96F6-323266DDD008}"/>
              </a:ext>
            </a:extLst>
          </p:cNvPr>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B454DBF-12F1-6647-89EE-204D19032B3C}"/>
              </a:ext>
            </a:extLst>
          </p:cNvPr>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3137EF-0753-9644-A06B-394DFED2E723}"/>
              </a:ext>
            </a:extLst>
          </p:cNvPr>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4/13/2018</a:t>
            </a:fld>
            <a:endParaRPr lang="en-US" dirty="0"/>
          </a:p>
        </p:txBody>
      </p:sp>
      <p:sp>
        <p:nvSpPr>
          <p:cNvPr id="5" name="Footer Placeholder 4">
            <a:extLst>
              <a:ext uri="{FF2B5EF4-FFF2-40B4-BE49-F238E27FC236}">
                <a16:creationId xmlns:a16="http://schemas.microsoft.com/office/drawing/2014/main" xmlns="" id="{EB420708-7B0C-E04E-9070-77A33BBF710B}"/>
              </a:ext>
            </a:extLst>
          </p:cNvPr>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3093D907-58C2-F043-83BC-1855C6D57CE5}"/>
              </a:ext>
            </a:extLst>
          </p:cNvPr>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376082381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3000" r="-3000"/>
          </a:stretch>
        </a:blip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6478113D-4E66-304C-8773-209D1BBC4A1C}"/>
              </a:ext>
            </a:extLst>
          </p:cNvPr>
          <p:cNvSpPr/>
          <p:nvPr/>
        </p:nvSpPr>
        <p:spPr>
          <a:xfrm>
            <a:off x="0" y="0"/>
            <a:ext cx="30267275" cy="5360658"/>
          </a:xfrm>
          <a:prstGeom prst="rec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89"/>
          <p:cNvSpPr txBox="1">
            <a:spLocks noChangeArrowheads="1"/>
          </p:cNvSpPr>
          <p:nvPr/>
        </p:nvSpPr>
        <p:spPr bwMode="auto">
          <a:xfrm>
            <a:off x="1681515" y="7132373"/>
            <a:ext cx="8407576" cy="8969021"/>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Social Media Intelligence (SOCMINT) is a relatively unexplored source of intelligence, examining data contained within social media profiles. It is a subset of Open Source Information, where data on a subject is gathered using publicly available resources. Many see it as a vital aspect of modern information gathering – both the US FBI and the UK MOD have invested heavily in tools to utilize SOCMINT (Antonius and Rich, 2013)</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There are very few examples of facial recognition being applied to SOCMINT to assist in gathering or analysis. It is therefore my aim to develop a tool will assist human operators in gathering social media intelligence by searching a database of faces to find potential matches to a face in a test image.</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1681515" y="6240826"/>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29850" y="25309403"/>
            <a:ext cx="8407576" cy="11618029"/>
          </a:xfrm>
          <a:prstGeom prst="rect">
            <a:avLst/>
          </a:prstGeom>
          <a:solidFill>
            <a:schemeClr val="bg1"/>
          </a:solidFill>
          <a:ln w="12700">
            <a:solidFill>
              <a:schemeClr val="accent1">
                <a:lumMod val="75000"/>
              </a:schemeClr>
            </a:solidFill>
          </a:ln>
          <a:effectLst>
            <a:outerShdw blurRad="50800" dist="38100" dir="2700000" algn="tl" rotWithShape="0">
              <a:prstClr val="black">
                <a:alpha val="40000"/>
              </a:prstClr>
            </a:outerShdw>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software performed excellently on both the untrained data set and the restricted data set, achieving 100% accuracy with 0 false positives over 5 tests in both cases. Of particular note is the restricted data set – by massively reducing the number of images to compare, the average length of each search was reduced to just 25 seconds.</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When searching across a data set with a different compression algorithm, the same results were noted. However, the distance between two otherwise identical images was non-0 suggesting that the compression algorithm may produce some baseline error during comparison.</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Searching across the </a:t>
            </a:r>
            <a:r>
              <a:rPr lang="en-US" sz="2800" dirty="0" err="1" smtClean="0">
                <a:latin typeface="Verdana" panose="020B0604030504040204" pitchFamily="34" charset="0"/>
                <a:ea typeface="Verdana" panose="020B0604030504040204" pitchFamily="34" charset="0"/>
                <a:cs typeface="Verdana" panose="020B0604030504040204" pitchFamily="34" charset="0"/>
              </a:rPr>
              <a:t>SCFace</a:t>
            </a:r>
            <a:r>
              <a:rPr lang="en-US" sz="2800" dirty="0" smtClean="0">
                <a:latin typeface="Verdana" panose="020B0604030504040204" pitchFamily="34" charset="0"/>
                <a:ea typeface="Verdana" panose="020B0604030504040204" pitchFamily="34" charset="0"/>
                <a:cs typeface="Verdana" panose="020B0604030504040204" pitchFamily="34" charset="0"/>
              </a:rPr>
              <a:t> data set with the infra-red images produced </a:t>
            </a:r>
            <a:r>
              <a:rPr lang="en-US" sz="2800" dirty="0" smtClean="0">
                <a:latin typeface="Verdana" panose="020B0604030504040204" pitchFamily="34" charset="0"/>
                <a:ea typeface="Verdana" panose="020B0604030504040204" pitchFamily="34" charset="0"/>
                <a:cs typeface="Verdana" panose="020B0604030504040204" pitchFamily="34" charset="0"/>
              </a:rPr>
              <a:t>much worse results.</a:t>
            </a:r>
            <a:r>
              <a:rPr lang="en-US" sz="2800" dirty="0" smtClean="0">
                <a:latin typeface="Verdana" panose="020B0604030504040204" pitchFamily="34" charset="0"/>
                <a:ea typeface="Verdana" panose="020B0604030504040204" pitchFamily="34" charset="0"/>
                <a:cs typeface="Verdana" panose="020B0604030504040204" pitchFamily="34" charset="0"/>
              </a:rPr>
              <a:t> While the original image was always compared with a distance of 0, </a:t>
            </a:r>
            <a:r>
              <a:rPr lang="en-US" sz="2800" dirty="0" smtClean="0">
                <a:latin typeface="Verdana" panose="020B0604030504040204" pitchFamily="34" charset="0"/>
                <a:ea typeface="Verdana" panose="020B0604030504040204" pitchFamily="34" charset="0"/>
                <a:cs typeface="Verdana" panose="020B0604030504040204" pitchFamily="34" charset="0"/>
              </a:rPr>
              <a:t>the accuracy was negatively impacted by the presence of several false positives. It is </a:t>
            </a:r>
            <a:r>
              <a:rPr lang="en-US" sz="2800" dirty="0" err="1" smtClean="0">
                <a:latin typeface="Verdana" panose="020B0604030504040204" pitchFamily="34" charset="0"/>
                <a:ea typeface="Verdana" panose="020B0604030504040204" pitchFamily="34" charset="0"/>
                <a:cs typeface="Verdana" panose="020B0604030504040204" pitchFamily="34" charset="0"/>
              </a:rPr>
              <a:t>theorised</a:t>
            </a:r>
            <a:r>
              <a:rPr lang="en-US" sz="2800" dirty="0" smtClean="0">
                <a:latin typeface="Verdana" panose="020B0604030504040204" pitchFamily="34" charset="0"/>
                <a:ea typeface="Verdana" panose="020B0604030504040204" pitchFamily="34" charset="0"/>
                <a:cs typeface="Verdana" panose="020B0604030504040204" pitchFamily="34" charset="0"/>
              </a:rPr>
              <a:t> that the IR images lack facial detail, and are difficult to place descriptors on due to the lack of </a:t>
            </a:r>
            <a:r>
              <a:rPr lang="en-US" sz="2800" dirty="0" err="1" smtClean="0">
                <a:latin typeface="Verdana" panose="020B0604030504040204" pitchFamily="34" charset="0"/>
                <a:ea typeface="Verdana" panose="020B0604030504040204" pitchFamily="34" charset="0"/>
                <a:cs typeface="Verdana" panose="020B0604030504040204" pitchFamily="34" charset="0"/>
              </a:rPr>
              <a:t>colour</a:t>
            </a:r>
            <a:r>
              <a:rPr lang="en-US" sz="2800" dirty="0" smtClean="0">
                <a:latin typeface="Verdana" panose="020B0604030504040204" pitchFamily="34" charset="0"/>
                <a:ea typeface="Verdana" panose="020B0604030504040204" pitchFamily="34" charset="0"/>
                <a:cs typeface="Verdana" panose="020B0604030504040204" pitchFamily="34" charset="0"/>
              </a:rPr>
              <a:t>.</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33" name="Rectangle 32"/>
          <p:cNvSpPr/>
          <p:nvPr/>
        </p:nvSpPr>
        <p:spPr>
          <a:xfrm>
            <a:off x="1681515" y="16493613"/>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29850" y="7132373"/>
            <a:ext cx="8407576" cy="11554344"/>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Rather than search against actual social networks with real people, a database of test profiles was generated using the Labeled Faces in the Wild data set (Huang et. al., 2007), the Essex Face Recognition data set (</a:t>
            </a:r>
            <a:r>
              <a:rPr lang="en-US" sz="2800" dirty="0" err="1" smtClean="0">
                <a:latin typeface="Verdana" panose="020B0604030504040204" pitchFamily="34" charset="0"/>
                <a:ea typeface="Verdana" panose="020B0604030504040204" pitchFamily="34" charset="0"/>
                <a:cs typeface="Verdana" panose="020B0604030504040204" pitchFamily="34" charset="0"/>
              </a:rPr>
              <a:t>Hond</a:t>
            </a:r>
            <a:r>
              <a:rPr lang="en-US" sz="2800" dirty="0" smtClean="0">
                <a:latin typeface="Verdana" panose="020B0604030504040204" pitchFamily="34" charset="0"/>
                <a:ea typeface="Verdana" panose="020B0604030504040204" pitchFamily="34" charset="0"/>
                <a:cs typeface="Verdana" panose="020B0604030504040204" pitchFamily="34" charset="0"/>
              </a:rPr>
              <a:t> and </a:t>
            </a:r>
            <a:r>
              <a:rPr lang="en-US" sz="2800" dirty="0" err="1" smtClean="0">
                <a:latin typeface="Verdana" panose="020B0604030504040204" pitchFamily="34" charset="0"/>
                <a:ea typeface="Verdana" panose="020B0604030504040204" pitchFamily="34" charset="0"/>
                <a:cs typeface="Verdana" panose="020B0604030504040204" pitchFamily="34" charset="0"/>
              </a:rPr>
              <a:t>Spacek</a:t>
            </a:r>
            <a:r>
              <a:rPr lang="en-US" sz="2800" dirty="0" smtClean="0">
                <a:latin typeface="Verdana" panose="020B0604030504040204" pitchFamily="34" charset="0"/>
                <a:ea typeface="Verdana" panose="020B0604030504040204" pitchFamily="34" charset="0"/>
                <a:cs typeface="Verdana" panose="020B0604030504040204" pitchFamily="34" charset="0"/>
              </a:rPr>
              <a:t>, 1997), and the Security Camera Face data set (</a:t>
            </a:r>
            <a:r>
              <a:rPr lang="en-US" sz="2800" dirty="0" err="1" smtClean="0">
                <a:latin typeface="Verdana" panose="020B0604030504040204" pitchFamily="34" charset="0"/>
                <a:ea typeface="Verdana" panose="020B0604030504040204" pitchFamily="34" charset="0"/>
                <a:cs typeface="Verdana" panose="020B0604030504040204" pitchFamily="34" charset="0"/>
              </a:rPr>
              <a:t>Grgic</a:t>
            </a:r>
            <a:r>
              <a:rPr lang="en-US" sz="2800" dirty="0" smtClean="0">
                <a:latin typeface="Verdana" panose="020B0604030504040204" pitchFamily="34" charset="0"/>
                <a:ea typeface="Verdana" panose="020B0604030504040204" pitchFamily="34" charset="0"/>
                <a:cs typeface="Verdana" panose="020B0604030504040204" pitchFamily="34" charset="0"/>
              </a:rPr>
              <a:t>, </a:t>
            </a:r>
            <a:r>
              <a:rPr lang="en-US" sz="2800" dirty="0" err="1" smtClean="0">
                <a:latin typeface="Verdana" panose="020B0604030504040204" pitchFamily="34" charset="0"/>
                <a:ea typeface="Verdana" panose="020B0604030504040204" pitchFamily="34" charset="0"/>
                <a:cs typeface="Verdana" panose="020B0604030504040204" pitchFamily="34" charset="0"/>
              </a:rPr>
              <a:t>Delac</a:t>
            </a:r>
            <a:r>
              <a:rPr lang="en-US" sz="2800" dirty="0">
                <a:latin typeface="Verdana" panose="020B0604030504040204" pitchFamily="34" charset="0"/>
                <a:ea typeface="Verdana" panose="020B0604030504040204" pitchFamily="34" charset="0"/>
                <a:cs typeface="Verdana" panose="020B0604030504040204" pitchFamily="34" charset="0"/>
              </a:rPr>
              <a:t> </a:t>
            </a:r>
            <a:r>
              <a:rPr lang="en-US" sz="2800" dirty="0" smtClean="0">
                <a:latin typeface="Verdana" panose="020B0604030504040204" pitchFamily="34" charset="0"/>
                <a:ea typeface="Verdana" panose="020B0604030504040204" pitchFamily="34" charset="0"/>
                <a:cs typeface="Verdana" panose="020B0604030504040204" pitchFamily="34" charset="0"/>
              </a:rPr>
              <a:t>and </a:t>
            </a:r>
            <a:r>
              <a:rPr lang="en-US" sz="2800" dirty="0" err="1" smtClean="0">
                <a:latin typeface="Verdana" panose="020B0604030504040204" pitchFamily="34" charset="0"/>
                <a:ea typeface="Verdana" panose="020B0604030504040204" pitchFamily="34" charset="0"/>
                <a:cs typeface="Verdana" panose="020B0604030504040204" pitchFamily="34" charset="0"/>
              </a:rPr>
              <a:t>Grgic</a:t>
            </a:r>
            <a:r>
              <a:rPr lang="en-US" sz="2800" dirty="0" smtClean="0">
                <a:latin typeface="Verdana" panose="020B0604030504040204" pitchFamily="34" charset="0"/>
                <a:ea typeface="Verdana" panose="020B0604030504040204" pitchFamily="34" charset="0"/>
                <a:cs typeface="Verdana" panose="020B0604030504040204" pitchFamily="34" charset="0"/>
              </a:rPr>
              <a:t>, 2009). The tool used to search the data set was developed using Python version 3, using the face-recognition module with </a:t>
            </a:r>
            <a:r>
              <a:rPr lang="en-US" sz="2800" dirty="0" err="1" smtClean="0">
                <a:latin typeface="Verdana" panose="020B0604030504040204" pitchFamily="34" charset="0"/>
                <a:ea typeface="Verdana" panose="020B0604030504040204" pitchFamily="34" charset="0"/>
                <a:cs typeface="Verdana" panose="020B0604030504040204" pitchFamily="34" charset="0"/>
              </a:rPr>
              <a:t>dlib</a:t>
            </a:r>
            <a:r>
              <a:rPr lang="en-US" sz="2800" dirty="0" smtClean="0">
                <a:latin typeface="Verdana" panose="020B0604030504040204" pitchFamily="34" charset="0"/>
                <a:ea typeface="Verdana" panose="020B0604030504040204" pitchFamily="34" charset="0"/>
                <a:cs typeface="Verdana" panose="020B0604030504040204" pitchFamily="34" charset="0"/>
              </a:rPr>
              <a:t> as the underlying face recognition implementation. It includes a requirements.txt file to allow for easy installation of all pre-requisites using pip, and is used from the command line. A small demo file has been included that watches for results, and creates a HTML page that may be viewed for </a:t>
            </a:r>
            <a:r>
              <a:rPr lang="en-US" sz="2800" dirty="0" err="1" smtClean="0">
                <a:latin typeface="Verdana" panose="020B0604030504040204" pitchFamily="34" charset="0"/>
                <a:ea typeface="Verdana" panose="020B0604030504040204" pitchFamily="34" charset="0"/>
                <a:cs typeface="Verdana" panose="020B0604030504040204" pitchFamily="34" charset="0"/>
              </a:rPr>
              <a:t>visualisation</a:t>
            </a:r>
            <a:r>
              <a:rPr lang="en-US" sz="2800" dirty="0" smtClean="0">
                <a:latin typeface="Verdana" panose="020B0604030504040204" pitchFamily="34" charset="0"/>
                <a:ea typeface="Verdana" panose="020B0604030504040204" pitchFamily="34" charset="0"/>
                <a:cs typeface="Verdana" panose="020B0604030504040204" pitchFamily="34" charset="0"/>
              </a:rPr>
              <a:t> purposes.</a:t>
            </a:r>
          </a:p>
          <a:p>
            <a:pPr eaLnBrk="1" hangingPunct="1"/>
            <a:endParaRPr lang="en-US" sz="28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2800" dirty="0" smtClean="0">
                <a:latin typeface="Verdana" panose="020B0604030504040204" pitchFamily="34" charset="0"/>
                <a:ea typeface="Verdana" panose="020B0604030504040204" pitchFamily="34" charset="0"/>
                <a:cs typeface="Verdana" panose="020B0604030504040204" pitchFamily="34" charset="0"/>
              </a:rPr>
              <a:t>The software was tested using data sets with different compression algorithms (JPG vs PNG), untrained data sets, data sets containing infra-red images, and data sets that were restricting by a piece of personally identifying information.</a:t>
            </a:r>
          </a:p>
        </p:txBody>
      </p:sp>
      <p:sp>
        <p:nvSpPr>
          <p:cNvPr id="34" name="Rectangle 33"/>
          <p:cNvSpPr/>
          <p:nvPr/>
        </p:nvSpPr>
        <p:spPr>
          <a:xfrm>
            <a:off x="10929850" y="6240826"/>
            <a:ext cx="8407576" cy="891547"/>
          </a:xfrm>
          <a:prstGeom prst="rec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 and Materials</a:t>
            </a:r>
          </a:p>
        </p:txBody>
      </p:sp>
      <p:sp>
        <p:nvSpPr>
          <p:cNvPr id="14" name="Text Box 193"/>
          <p:cNvSpPr txBox="1">
            <a:spLocks noChangeArrowheads="1"/>
          </p:cNvSpPr>
          <p:nvPr/>
        </p:nvSpPr>
        <p:spPr bwMode="auto">
          <a:xfrm>
            <a:off x="20178184" y="13988584"/>
            <a:ext cx="8407576" cy="16509547"/>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smtClean="0">
                <a:latin typeface="Calibri" pitchFamily="34" charset="0"/>
              </a:rPr>
              <a:t>The program implemented shows that, yes, it is possible to use facial recognition to assist in the gathering and analysis of social media intelligence. The automation of this task could be greatly beneficial to intelligence services, private firms wishing to gather intelligence, or private citizens wishing to see their SOCMINT footprint. There are however several caveats:</a:t>
            </a:r>
          </a:p>
          <a:p>
            <a:pPr eaLnBrk="1" hangingPunct="1"/>
            <a:endParaRPr lang="en-US" sz="3000" dirty="0">
              <a:latin typeface="Calibri" pitchFamily="34" charset="0"/>
            </a:endParaRPr>
          </a:p>
          <a:p>
            <a:pPr eaLnBrk="1" hangingPunct="1"/>
            <a:r>
              <a:rPr lang="en-US" sz="3000" dirty="0" smtClean="0">
                <a:latin typeface="Calibri" pitchFamily="34" charset="0"/>
              </a:rPr>
              <a:t>While testing showed promising results in terms of accuracy, the time taken for each search is excessive. The program can undoubtedly search large data sets faster than a human could, but having searches last over an hour over a small data set (in comparison to all profile photos on a social networking service) means that it is unlikely to be able to scale well.</a:t>
            </a:r>
          </a:p>
          <a:p>
            <a:pPr eaLnBrk="1" hangingPunct="1"/>
            <a:endParaRPr lang="en-US" sz="3000" dirty="0">
              <a:latin typeface="Calibri" pitchFamily="34" charset="0"/>
            </a:endParaRPr>
          </a:p>
          <a:p>
            <a:pPr eaLnBrk="1" hangingPunct="1"/>
            <a:r>
              <a:rPr lang="en-US" sz="3000" dirty="0" smtClean="0">
                <a:latin typeface="Calibri" pitchFamily="34" charset="0"/>
              </a:rPr>
              <a:t>As a corollary, since the time taken for each search is so long only limited testing could be performed. It is likely that the 100% accuracy rating achieved over the tests is close to the true accuracy that the program could achieve, the small sample size of tests makes it difficult to say this definitively.</a:t>
            </a:r>
          </a:p>
          <a:p>
            <a:pPr eaLnBrk="1" hangingPunct="1"/>
            <a:endParaRPr lang="en-US" sz="3000" dirty="0">
              <a:latin typeface="Calibri" pitchFamily="34" charset="0"/>
            </a:endParaRPr>
          </a:p>
          <a:p>
            <a:pPr eaLnBrk="1" hangingPunct="1"/>
            <a:r>
              <a:rPr lang="en-US" sz="3000" dirty="0" smtClean="0">
                <a:latin typeface="Calibri" pitchFamily="34" charset="0"/>
              </a:rPr>
              <a:t>Finally, the service this program provides may not be accessible to all. Using it against a real social network rather than a test data set would require setting up a proxy server to present data in the expected manner, as well as having the service in question allow access to the full (or at least, a sizeable portion) collection of profile images. This is feasible for security services and large corporations but is likely outside the scope of what a single person could acquire.</a:t>
            </a:r>
            <a:endParaRPr lang="en-US" sz="3000" dirty="0">
              <a:latin typeface="Calibri" pitchFamily="34" charset="0"/>
            </a:endParaRPr>
          </a:p>
        </p:txBody>
      </p:sp>
      <p:sp>
        <p:nvSpPr>
          <p:cNvPr id="36" name="Rectangle 35"/>
          <p:cNvSpPr/>
          <p:nvPr/>
        </p:nvSpPr>
        <p:spPr>
          <a:xfrm>
            <a:off x="20178184" y="13044191"/>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681515" y="17385160"/>
            <a:ext cx="8407576" cy="5091036"/>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GB" sz="2800" dirty="0" smtClean="0">
                <a:latin typeface="Verdana" panose="020B0604030504040204" pitchFamily="34" charset="0"/>
                <a:ea typeface="Verdana" panose="020B0604030504040204" pitchFamily="34" charset="0"/>
                <a:cs typeface="Verdana" panose="020B0604030504040204" pitchFamily="34" charset="0"/>
              </a:rPr>
              <a:t>Social media intelligence has been shown to have many uses, from detecting potential insider threads (</a:t>
            </a:r>
            <a:r>
              <a:rPr lang="en-GB" sz="2800" dirty="0" err="1" smtClean="0">
                <a:latin typeface="Verdana" panose="020B0604030504040204" pitchFamily="34" charset="0"/>
                <a:ea typeface="Verdana" panose="020B0604030504040204" pitchFamily="34" charset="0"/>
                <a:cs typeface="Verdana" panose="020B0604030504040204" pitchFamily="34" charset="0"/>
              </a:rPr>
              <a:t>Kandias</a:t>
            </a:r>
            <a:r>
              <a:rPr lang="en-GB" sz="2800" dirty="0" smtClean="0">
                <a:latin typeface="Verdana" panose="020B0604030504040204" pitchFamily="34" charset="0"/>
                <a:ea typeface="Verdana" panose="020B0604030504040204" pitchFamily="34" charset="0"/>
                <a:cs typeface="Verdana" panose="020B0604030504040204" pitchFamily="34" charset="0"/>
              </a:rPr>
              <a:t> and </a:t>
            </a:r>
            <a:r>
              <a:rPr lang="en-GB" sz="2800" dirty="0" err="1" smtClean="0">
                <a:latin typeface="Verdana" panose="020B0604030504040204" pitchFamily="34" charset="0"/>
                <a:ea typeface="Verdana" panose="020B0604030504040204" pitchFamily="34" charset="0"/>
                <a:cs typeface="Verdana" panose="020B0604030504040204" pitchFamily="34" charset="0"/>
              </a:rPr>
              <a:t>Stavrou</a:t>
            </a:r>
            <a:r>
              <a:rPr lang="en-GB" sz="2800" dirty="0" smtClean="0">
                <a:latin typeface="Verdana" panose="020B0604030504040204" pitchFamily="34" charset="0"/>
                <a:ea typeface="Verdana" panose="020B0604030504040204" pitchFamily="34" charset="0"/>
                <a:cs typeface="Verdana" panose="020B0604030504040204" pitchFamily="34" charset="0"/>
              </a:rPr>
              <a:t>, 2015) to increasing the effectiveness of prior knowledge attacks. The second point is particularly relevant, as it allows an adversary with no privileged information (OSINT only) to potentially gain access to networks or sensitive information by means of a </a:t>
            </a:r>
            <a:r>
              <a:rPr lang="en-GB" sz="2800" dirty="0" err="1" smtClean="0">
                <a:latin typeface="Verdana" panose="020B0604030504040204" pitchFamily="34" charset="0"/>
                <a:ea typeface="Verdana" panose="020B0604030504040204" pitchFamily="34" charset="0"/>
                <a:cs typeface="Verdana" panose="020B0604030504040204" pitchFamily="34" charset="0"/>
              </a:rPr>
              <a:t>spearphishing</a:t>
            </a:r>
            <a:r>
              <a:rPr lang="en-GB" sz="2800" dirty="0" smtClean="0">
                <a:latin typeface="Verdana" panose="020B0604030504040204" pitchFamily="34" charset="0"/>
                <a:ea typeface="Verdana" panose="020B0604030504040204" pitchFamily="34" charset="0"/>
                <a:cs typeface="Verdana" panose="020B0604030504040204" pitchFamily="34" charset="0"/>
              </a:rPr>
              <a:t> or social engineering attack.</a:t>
            </a:r>
          </a:p>
        </p:txBody>
      </p:sp>
      <p:sp>
        <p:nvSpPr>
          <p:cNvPr id="45" name="Rectangle 44"/>
          <p:cNvSpPr/>
          <p:nvPr/>
        </p:nvSpPr>
        <p:spPr>
          <a:xfrm>
            <a:off x="10929850" y="24417857"/>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sp>
        <p:nvSpPr>
          <p:cNvPr id="51" name="Text Box 180"/>
          <p:cNvSpPr txBox="1">
            <a:spLocks noChangeArrowheads="1"/>
          </p:cNvSpPr>
          <p:nvPr/>
        </p:nvSpPr>
        <p:spPr bwMode="auto">
          <a:xfrm>
            <a:off x="1681515" y="27017986"/>
            <a:ext cx="8407576"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a:t>
            </a:r>
            <a:r>
              <a:rPr lang="en-US" sz="2400" dirty="0" smtClean="0">
                <a:latin typeface="Calibri" pitchFamily="34" charset="0"/>
              </a:rPr>
              <a:t>An example of a fake ID card that could be created with a person of interest’s name, date of birth and picture. Created by template from msword.dcards.com.</a:t>
            </a:r>
            <a:endParaRPr lang="en-US" sz="2400" dirty="0">
              <a:latin typeface="Calibri" pitchFamily="34" charset="0"/>
            </a:endParaRPr>
          </a:p>
        </p:txBody>
      </p:sp>
      <p:sp>
        <p:nvSpPr>
          <p:cNvPr id="52" name="Text Box 181"/>
          <p:cNvSpPr txBox="1">
            <a:spLocks noChangeArrowheads="1"/>
          </p:cNvSpPr>
          <p:nvPr/>
        </p:nvSpPr>
        <p:spPr bwMode="auto">
          <a:xfrm>
            <a:off x="10929848" y="23291437"/>
            <a:ext cx="8407578"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a:t>
            </a:r>
            <a:r>
              <a:rPr lang="en-US" sz="2400" dirty="0" smtClean="0">
                <a:latin typeface="Calibri" pitchFamily="34" charset="0"/>
              </a:rPr>
              <a:t>The “help” message that shows all positional and optional arguments that may be used with the program.</a:t>
            </a:r>
            <a:endParaRPr lang="en-US" sz="2400" dirty="0">
              <a:latin typeface="Calibri" pitchFamily="34" charset="0"/>
            </a:endParaRPr>
          </a:p>
        </p:txBody>
      </p:sp>
      <p:sp>
        <p:nvSpPr>
          <p:cNvPr id="53" name="Text Box 180"/>
          <p:cNvSpPr txBox="1">
            <a:spLocks noChangeArrowheads="1"/>
          </p:cNvSpPr>
          <p:nvPr/>
        </p:nvSpPr>
        <p:spPr bwMode="auto">
          <a:xfrm>
            <a:off x="20207583" y="11304633"/>
            <a:ext cx="8407578" cy="1195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a:t>
            </a:r>
            <a:r>
              <a:rPr lang="en-US" sz="2400" dirty="0" smtClean="0">
                <a:latin typeface="Calibri" pitchFamily="34" charset="0"/>
              </a:rPr>
              <a:t>Results when using searching with the test image Aaron_Peirsol_0001.jpg, restricted with the term “Aaron*” (i.e. search for all people named “Aaron”).</a:t>
            </a:r>
            <a:endParaRPr lang="en-US" sz="2400" dirty="0">
              <a:latin typeface="Calibri" pitchFamily="34" charset="0"/>
            </a:endParaRPr>
          </a:p>
        </p:txBody>
      </p:sp>
      <p:sp>
        <p:nvSpPr>
          <p:cNvPr id="46" name="Rectangle 45">
            <a:extLst>
              <a:ext uri="{FF2B5EF4-FFF2-40B4-BE49-F238E27FC236}">
                <a16:creationId xmlns:a16="http://schemas.microsoft.com/office/drawing/2014/main" xmlns="" id="{CD61824E-C355-EF4F-822E-DD3B6B63BAD9}"/>
              </a:ext>
            </a:extLst>
          </p:cNvPr>
          <p:cNvSpPr/>
          <p:nvPr/>
        </p:nvSpPr>
        <p:spPr>
          <a:xfrm>
            <a:off x="0" y="38521826"/>
            <a:ext cx="30267275" cy="4308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xmlns="" id="{C17EBBF8-D799-4F49-968F-FF8A5BBA88C0}"/>
              </a:ext>
            </a:extLst>
          </p:cNvPr>
          <p:cNvSpPr/>
          <p:nvPr/>
        </p:nvSpPr>
        <p:spPr>
          <a:xfrm>
            <a:off x="0" y="37403087"/>
            <a:ext cx="30267275" cy="1098458"/>
          </a:xfrm>
          <a:prstGeom prst="rect">
            <a:avLst/>
          </a:prstGeom>
          <a:solidFill>
            <a:srgbClr val="66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xmlns="" id="{7DB2E886-014F-BB4C-9EB3-207936EEBC64}"/>
              </a:ext>
            </a:extLst>
          </p:cNvPr>
          <p:cNvPicPr>
            <a:picLocks noChangeAspect="1"/>
          </p:cNvPicPr>
          <p:nvPr/>
        </p:nvPicPr>
        <p:blipFill>
          <a:blip r:embed="rId3"/>
          <a:stretch>
            <a:fillRect/>
          </a:stretch>
        </p:blipFill>
        <p:spPr>
          <a:xfrm>
            <a:off x="8341834" y="38521826"/>
            <a:ext cx="13051116" cy="4061826"/>
          </a:xfrm>
          <a:prstGeom prst="rect">
            <a:avLst/>
          </a:prstGeom>
        </p:spPr>
      </p:pic>
      <p:sp>
        <p:nvSpPr>
          <p:cNvPr id="28" name="Rectangle 27">
            <a:extLst>
              <a:ext uri="{FF2B5EF4-FFF2-40B4-BE49-F238E27FC236}">
                <a16:creationId xmlns:a16="http://schemas.microsoft.com/office/drawing/2014/main" xmlns="" id="{8166EAD4-FED8-214A-88DB-A5BBB6101451}"/>
              </a:ext>
            </a:extLst>
          </p:cNvPr>
          <p:cNvSpPr/>
          <p:nvPr/>
        </p:nvSpPr>
        <p:spPr>
          <a:xfrm>
            <a:off x="1858929" y="881163"/>
            <a:ext cx="26756229" cy="3545330"/>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122"/>
          <p:cNvSpPr txBox="1">
            <a:spLocks noChangeArrowheads="1"/>
          </p:cNvSpPr>
          <p:nvPr/>
        </p:nvSpPr>
        <p:spPr bwMode="auto">
          <a:xfrm>
            <a:off x="4604587" y="466944"/>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smtClean="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rPr>
              <a:t>Using Facial Recognition to Gather Social Media Intelligence</a:t>
            </a:r>
            <a:endParaRPr lang="en-US" sz="7600" b="1" dirty="0">
              <a:solidFill>
                <a:schemeClr val="tx1">
                  <a:lumMod val="85000"/>
                  <a:lumOff val="1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 Box 123"/>
          <p:cNvSpPr txBox="1">
            <a:spLocks noChangeArrowheads="1"/>
          </p:cNvSpPr>
          <p:nvPr/>
        </p:nvSpPr>
        <p:spPr bwMode="auto">
          <a:xfrm>
            <a:off x="4639098" y="2423319"/>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smtClean="0">
                <a:solidFill>
                  <a:sysClr val="windowText" lastClr="000000"/>
                </a:solidFill>
                <a:latin typeface="+mn-lt"/>
              </a:rPr>
              <a:t>Jack Neilson; 1506801</a:t>
            </a:r>
            <a:endParaRPr lang="en-US" sz="4600" dirty="0">
              <a:solidFill>
                <a:sysClr val="windowText" lastClr="000000"/>
              </a:solidFill>
              <a:latin typeface="+mn-lt"/>
            </a:endParaRPr>
          </a:p>
        </p:txBody>
      </p:sp>
      <p:sp>
        <p:nvSpPr>
          <p:cNvPr id="55" name="Text Box 193">
            <a:extLst>
              <a:ext uri="{FF2B5EF4-FFF2-40B4-BE49-F238E27FC236}">
                <a16:creationId xmlns:a16="http://schemas.microsoft.com/office/drawing/2014/main" xmlns="" id="{656A4183-5026-334C-B883-5517F347C31D}"/>
              </a:ext>
            </a:extLst>
          </p:cNvPr>
          <p:cNvSpPr txBox="1">
            <a:spLocks noChangeArrowheads="1"/>
          </p:cNvSpPr>
          <p:nvPr/>
        </p:nvSpPr>
        <p:spPr bwMode="auto">
          <a:xfrm>
            <a:off x="20207583" y="31786476"/>
            <a:ext cx="8407576" cy="5140956"/>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1700" dirty="0" smtClean="0">
                <a:latin typeface="Verdana" panose="020B0604030504040204" pitchFamily="34" charset="0"/>
                <a:ea typeface="Verdana" panose="020B0604030504040204" pitchFamily="34" charset="0"/>
                <a:cs typeface="Verdana" panose="020B0604030504040204" pitchFamily="34" charset="0"/>
              </a:rPr>
              <a:t>Antonius, N. and Rich, L. (2013), ‘Discovering collection and analysis techniques for social media to improve public safety’, 3, 42.</a:t>
            </a:r>
          </a:p>
          <a:p>
            <a:pPr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Kandias</a:t>
            </a:r>
            <a:r>
              <a:rPr lang="en-US" sz="1700" dirty="0" smtClean="0">
                <a:latin typeface="Verdana" panose="020B0604030504040204" pitchFamily="34" charset="0"/>
                <a:ea typeface="Verdana" panose="020B0604030504040204" pitchFamily="34" charset="0"/>
                <a:cs typeface="Verdana" panose="020B0604030504040204" pitchFamily="34" charset="0"/>
              </a:rPr>
              <a:t>, M. and </a:t>
            </a:r>
            <a:r>
              <a:rPr lang="en-US" sz="1700" dirty="0" err="1" smtClean="0">
                <a:latin typeface="Verdana" panose="020B0604030504040204" pitchFamily="34" charset="0"/>
                <a:ea typeface="Verdana" panose="020B0604030504040204" pitchFamily="34" charset="0"/>
                <a:cs typeface="Verdana" panose="020B0604030504040204" pitchFamily="34" charset="0"/>
              </a:rPr>
              <a:t>Stavrou</a:t>
            </a:r>
            <a:r>
              <a:rPr lang="en-US" sz="1700" dirty="0" smtClean="0">
                <a:latin typeface="Verdana" panose="020B0604030504040204" pitchFamily="34" charset="0"/>
                <a:ea typeface="Verdana" panose="020B0604030504040204" pitchFamily="34" charset="0"/>
                <a:cs typeface="Verdana" panose="020B0604030504040204" pitchFamily="34" charset="0"/>
              </a:rPr>
              <a:t>, V. (2015), ‘Personal traits analysis as a means to predict insiders’.</a:t>
            </a:r>
          </a:p>
          <a:p>
            <a:pPr eaLnBrk="1" hangingPunct="1"/>
            <a:endParaRPr lang="en-US" sz="1700" dirty="0" smtClean="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Omand</a:t>
            </a:r>
            <a:r>
              <a:rPr lang="en-US" sz="1700" dirty="0" smtClean="0">
                <a:latin typeface="Verdana" panose="020B0604030504040204" pitchFamily="34" charset="0"/>
                <a:ea typeface="Verdana" panose="020B0604030504040204" pitchFamily="34" charset="0"/>
                <a:cs typeface="Verdana" panose="020B0604030504040204" pitchFamily="34" charset="0"/>
              </a:rPr>
              <a:t>, S. D., Bartlett, J. and Miller, C. (2012), ‘Introducing social media intelligence (</a:t>
            </a:r>
            <a:r>
              <a:rPr lang="en-US" sz="1700" dirty="0" err="1" smtClean="0">
                <a:latin typeface="Verdana" panose="020B0604030504040204" pitchFamily="34" charset="0"/>
                <a:ea typeface="Verdana" panose="020B0604030504040204" pitchFamily="34" charset="0"/>
                <a:cs typeface="Verdana" panose="020B0604030504040204" pitchFamily="34" charset="0"/>
              </a:rPr>
              <a:t>socmint</a:t>
            </a:r>
            <a:r>
              <a:rPr lang="en-US" sz="1700" dirty="0" smtClean="0">
                <a:latin typeface="Verdana" panose="020B0604030504040204" pitchFamily="34" charset="0"/>
                <a:ea typeface="Verdana" panose="020B0604030504040204" pitchFamily="34" charset="0"/>
                <a:cs typeface="Verdana" panose="020B0604030504040204" pitchFamily="34" charset="0"/>
              </a:rPr>
              <a:t>)’, </a:t>
            </a:r>
            <a:r>
              <a:rPr lang="en-US" sz="1700" i="1" dirty="0" smtClean="0">
                <a:latin typeface="Verdana" panose="020B0604030504040204" pitchFamily="34" charset="0"/>
                <a:ea typeface="Verdana" panose="020B0604030504040204" pitchFamily="34" charset="0"/>
                <a:cs typeface="Verdana" panose="020B0604030504040204" pitchFamily="34" charset="0"/>
              </a:rPr>
              <a:t>Intelligence and National Security </a:t>
            </a:r>
            <a:r>
              <a:rPr lang="en-US" sz="1700" dirty="0" smtClean="0">
                <a:latin typeface="Verdana" panose="020B0604030504040204" pitchFamily="34" charset="0"/>
                <a:ea typeface="Verdana" panose="020B0604030504040204" pitchFamily="34" charset="0"/>
                <a:cs typeface="Verdana" panose="020B0604030504040204" pitchFamily="34" charset="0"/>
              </a:rPr>
              <a:t>27(6), 801-823.</a:t>
            </a:r>
          </a:p>
          <a:p>
            <a:pPr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700" dirty="0" smtClean="0">
                <a:latin typeface="Verdana" panose="020B0604030504040204" pitchFamily="34" charset="0"/>
                <a:ea typeface="Verdana" panose="020B0604030504040204" pitchFamily="34" charset="0"/>
                <a:cs typeface="Verdana" panose="020B0604030504040204" pitchFamily="34" charset="0"/>
              </a:rPr>
              <a:t>Huang, G., Ramesh, M., Berg, T. and Learned-Miller, E. (2007), ‘Labeled Faces in the Wild: A Database for Studying Face Recognition in Unconstrained Environments’.</a:t>
            </a:r>
          </a:p>
          <a:p>
            <a:pPr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Hond</a:t>
            </a:r>
            <a:r>
              <a:rPr lang="en-US" sz="1700" dirty="0" smtClean="0">
                <a:latin typeface="Verdana" panose="020B0604030504040204" pitchFamily="34" charset="0"/>
                <a:ea typeface="Verdana" panose="020B0604030504040204" pitchFamily="34" charset="0"/>
                <a:cs typeface="Verdana" panose="020B0604030504040204" pitchFamily="34" charset="0"/>
              </a:rPr>
              <a:t>, D. and </a:t>
            </a:r>
            <a:r>
              <a:rPr lang="en-US" sz="1700" dirty="0" err="1" smtClean="0">
                <a:latin typeface="Verdana" panose="020B0604030504040204" pitchFamily="34" charset="0"/>
                <a:ea typeface="Verdana" panose="020B0604030504040204" pitchFamily="34" charset="0"/>
                <a:cs typeface="Verdana" panose="020B0604030504040204" pitchFamily="34" charset="0"/>
              </a:rPr>
              <a:t>Spacek</a:t>
            </a:r>
            <a:r>
              <a:rPr lang="en-US" sz="1700" dirty="0" smtClean="0">
                <a:latin typeface="Verdana" panose="020B0604030504040204" pitchFamily="34" charset="0"/>
                <a:ea typeface="Verdana" panose="020B0604030504040204" pitchFamily="34" charset="0"/>
                <a:cs typeface="Verdana" panose="020B0604030504040204" pitchFamily="34" charset="0"/>
              </a:rPr>
              <a:t>, L. (1997), ‘Distinctive Descriptions for Face Processing’.</a:t>
            </a:r>
          </a:p>
          <a:p>
            <a:pPr eaLnBrk="1" hangingPunct="1"/>
            <a:endParaRPr lang="en-US" sz="1700" dirty="0">
              <a:latin typeface="Verdana" panose="020B0604030504040204" pitchFamily="34" charset="0"/>
              <a:ea typeface="Verdana" panose="020B0604030504040204" pitchFamily="34" charset="0"/>
              <a:cs typeface="Verdana" panose="020B0604030504040204" pitchFamily="34" charset="0"/>
            </a:endParaRPr>
          </a:p>
          <a:p>
            <a:pPr eaLnBrk="1" hangingPunct="1"/>
            <a:r>
              <a:rPr lang="en-US" sz="1700" dirty="0" err="1" smtClean="0">
                <a:latin typeface="Verdana" panose="020B0604030504040204" pitchFamily="34" charset="0"/>
                <a:ea typeface="Verdana" panose="020B0604030504040204" pitchFamily="34" charset="0"/>
                <a:cs typeface="Verdana" panose="020B0604030504040204" pitchFamily="34" charset="0"/>
              </a:rPr>
              <a:t>Grgic</a:t>
            </a:r>
            <a:r>
              <a:rPr lang="en-US" sz="1700" dirty="0" smtClean="0">
                <a:latin typeface="Verdana" panose="020B0604030504040204" pitchFamily="34" charset="0"/>
                <a:ea typeface="Verdana" panose="020B0604030504040204" pitchFamily="34" charset="0"/>
                <a:cs typeface="Verdana" panose="020B0604030504040204" pitchFamily="34" charset="0"/>
              </a:rPr>
              <a:t>, M., </a:t>
            </a:r>
            <a:r>
              <a:rPr lang="en-US" sz="1700" dirty="0" err="1" smtClean="0">
                <a:latin typeface="Verdana" panose="020B0604030504040204" pitchFamily="34" charset="0"/>
                <a:ea typeface="Verdana" panose="020B0604030504040204" pitchFamily="34" charset="0"/>
                <a:cs typeface="Verdana" panose="020B0604030504040204" pitchFamily="34" charset="0"/>
              </a:rPr>
              <a:t>Delac</a:t>
            </a:r>
            <a:r>
              <a:rPr lang="en-US" sz="1700" dirty="0" smtClean="0">
                <a:latin typeface="Verdana" panose="020B0604030504040204" pitchFamily="34" charset="0"/>
                <a:ea typeface="Verdana" panose="020B0604030504040204" pitchFamily="34" charset="0"/>
                <a:cs typeface="Verdana" panose="020B0604030504040204" pitchFamily="34" charset="0"/>
              </a:rPr>
              <a:t>, K. and </a:t>
            </a:r>
            <a:r>
              <a:rPr lang="en-US" sz="1700" dirty="0" err="1" smtClean="0">
                <a:latin typeface="Verdana" panose="020B0604030504040204" pitchFamily="34" charset="0"/>
                <a:ea typeface="Verdana" panose="020B0604030504040204" pitchFamily="34" charset="0"/>
                <a:cs typeface="Verdana" panose="020B0604030504040204" pitchFamily="34" charset="0"/>
              </a:rPr>
              <a:t>Grgic</a:t>
            </a:r>
            <a:r>
              <a:rPr lang="en-US" sz="1700" dirty="0" smtClean="0">
                <a:latin typeface="Verdana" panose="020B0604030504040204" pitchFamily="34" charset="0"/>
                <a:ea typeface="Verdana" panose="020B0604030504040204" pitchFamily="34" charset="0"/>
                <a:cs typeface="Verdana" panose="020B0604030504040204" pitchFamily="34" charset="0"/>
              </a:rPr>
              <a:t>, S. (2011), ‘</a:t>
            </a:r>
            <a:r>
              <a:rPr lang="en-US" sz="1700" dirty="0" err="1" smtClean="0">
                <a:latin typeface="Verdana" panose="020B0604030504040204" pitchFamily="34" charset="0"/>
                <a:ea typeface="Verdana" panose="020B0604030504040204" pitchFamily="34" charset="0"/>
                <a:cs typeface="Verdana" panose="020B0604030504040204" pitchFamily="34" charset="0"/>
              </a:rPr>
              <a:t>SCFace</a:t>
            </a:r>
            <a:r>
              <a:rPr lang="en-US" sz="1700" dirty="0" smtClean="0">
                <a:latin typeface="Verdana" panose="020B0604030504040204" pitchFamily="34" charset="0"/>
                <a:ea typeface="Verdana" panose="020B0604030504040204" pitchFamily="34" charset="0"/>
                <a:cs typeface="Verdana" panose="020B0604030504040204" pitchFamily="34" charset="0"/>
              </a:rPr>
              <a:t> – surveillance cameras face database’.</a:t>
            </a:r>
          </a:p>
        </p:txBody>
      </p:sp>
      <p:sp>
        <p:nvSpPr>
          <p:cNvPr id="57" name="Rectangle 56">
            <a:extLst>
              <a:ext uri="{FF2B5EF4-FFF2-40B4-BE49-F238E27FC236}">
                <a16:creationId xmlns:a16="http://schemas.microsoft.com/office/drawing/2014/main" xmlns="" id="{0979C4B3-6216-0941-B547-F944A3D67C6F}"/>
              </a:ext>
            </a:extLst>
          </p:cNvPr>
          <p:cNvSpPr/>
          <p:nvPr/>
        </p:nvSpPr>
        <p:spPr>
          <a:xfrm>
            <a:off x="20207583" y="30902175"/>
            <a:ext cx="8407576" cy="891547"/>
          </a:xfrm>
          <a:prstGeom prst="rect">
            <a:avLst/>
          </a:prstGeom>
          <a:solidFill>
            <a:srgbClr val="66006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References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78185" y="6220345"/>
            <a:ext cx="8436974" cy="47067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0616" y="22837279"/>
            <a:ext cx="6429375" cy="4048125"/>
          </a:xfrm>
          <a:prstGeom prst="rect">
            <a:avLst/>
          </a:prstGeom>
        </p:spPr>
      </p:pic>
      <p:sp>
        <p:nvSpPr>
          <p:cNvPr id="39" name="Text Box 190"/>
          <p:cNvSpPr txBox="1">
            <a:spLocks noChangeArrowheads="1"/>
          </p:cNvSpPr>
          <p:nvPr/>
        </p:nvSpPr>
        <p:spPr bwMode="auto">
          <a:xfrm>
            <a:off x="1681515" y="28389299"/>
            <a:ext cx="8407576" cy="8538134"/>
          </a:xfrm>
          <a:prstGeom prst="rect">
            <a:avLst/>
          </a:prstGeom>
          <a:solidFill>
            <a:schemeClr val="bg1"/>
          </a:solidFill>
          <a:ln w="12700">
            <a:solidFill>
              <a:srgbClr val="660066"/>
            </a:solidFill>
          </a:ln>
          <a:effectLst>
            <a:outerShdw blurRad="50800" dist="38100" dir="2700000" algn="tl" rotWithShape="0">
              <a:prstClr val="black">
                <a:alpha val="40000"/>
              </a:prstClr>
            </a:outerShdw>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GB" sz="2800" dirty="0" smtClean="0">
                <a:latin typeface="Verdana" panose="020B0604030504040204" pitchFamily="34" charset="0"/>
                <a:ea typeface="Verdana" panose="020B0604030504040204" pitchFamily="34" charset="0"/>
                <a:cs typeface="Verdana" panose="020B0604030504040204" pitchFamily="34" charset="0"/>
              </a:rPr>
              <a:t>Although the usefulness of social media intelligence has been established, gathering and analysing it may not be as easy as it first appears. The problem for would-be analysts is the sheer amount of data contained within social media platforms – for example, </a:t>
            </a:r>
            <a:r>
              <a:rPr lang="en-GB" sz="2800" dirty="0">
                <a:latin typeface="Verdana" panose="020B0604030504040204" pitchFamily="34" charset="0"/>
                <a:ea typeface="Verdana" panose="020B0604030504040204" pitchFamily="34" charset="0"/>
                <a:cs typeface="Verdana" panose="020B0604030504040204" pitchFamily="34" charset="0"/>
              </a:rPr>
              <a:t>250 million photos are added to Facebook every </a:t>
            </a:r>
            <a:r>
              <a:rPr lang="en-GB" sz="2800" dirty="0" smtClean="0">
                <a:latin typeface="Verdana" panose="020B0604030504040204" pitchFamily="34" charset="0"/>
                <a:ea typeface="Verdana" panose="020B0604030504040204" pitchFamily="34" charset="0"/>
                <a:cs typeface="Verdana" panose="020B0604030504040204" pitchFamily="34" charset="0"/>
              </a:rPr>
              <a:t>day (</a:t>
            </a:r>
            <a:r>
              <a:rPr lang="en-GB" sz="2800" dirty="0" err="1" smtClean="0">
                <a:latin typeface="Verdana" panose="020B0604030504040204" pitchFamily="34" charset="0"/>
                <a:ea typeface="Verdana" panose="020B0604030504040204" pitchFamily="34" charset="0"/>
                <a:cs typeface="Verdana" panose="020B0604030504040204" pitchFamily="34" charset="0"/>
              </a:rPr>
              <a:t>Omand</a:t>
            </a:r>
            <a:r>
              <a:rPr lang="en-GB" sz="2800" dirty="0" smtClean="0">
                <a:latin typeface="Verdana" panose="020B0604030504040204" pitchFamily="34" charset="0"/>
                <a:ea typeface="Verdana" panose="020B0604030504040204" pitchFamily="34" charset="0"/>
                <a:cs typeface="Verdana" panose="020B0604030504040204" pitchFamily="34" charset="0"/>
              </a:rPr>
              <a:t> et. al., 2012).</a:t>
            </a:r>
          </a:p>
          <a:p>
            <a:endParaRPr lang="en-GB" sz="2800" dirty="0">
              <a:latin typeface="Verdana" panose="020B0604030504040204" pitchFamily="34" charset="0"/>
              <a:ea typeface="Verdana" panose="020B0604030504040204" pitchFamily="34" charset="0"/>
              <a:cs typeface="Verdana" panose="020B0604030504040204" pitchFamily="34" charset="0"/>
            </a:endParaRPr>
          </a:p>
          <a:p>
            <a:r>
              <a:rPr lang="en-GB" sz="2800" dirty="0" smtClean="0">
                <a:latin typeface="Verdana" panose="020B0604030504040204" pitchFamily="34" charset="0"/>
                <a:ea typeface="Verdana" panose="020B0604030504040204" pitchFamily="34" charset="0"/>
                <a:cs typeface="Verdana" panose="020B0604030504040204" pitchFamily="34" charset="0"/>
              </a:rPr>
              <a:t>To find useful information about a single person of interest in such a large data set is extremely challenging. Success rates increase dramatically if some starting point is known, such as a first name, a date of birth, or in this case the person’s face. These factors may also be used in combination to increase accuracy and search speed.</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9848" y="19020855"/>
            <a:ext cx="8407578" cy="4023749"/>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660066"/>
      </a:dk2>
      <a:lt2>
        <a:srgbClr val="EEECE1"/>
      </a:lt2>
      <a:accent1>
        <a:srgbClr val="660066"/>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Template-A0" id="{E975B154-BDD7-F145-B4FC-7CA9615581D7}" vid="{32DD71BD-7690-0549-8EB8-A70FBAB5B310}"/>
    </a:ext>
  </a:extLst>
</a:theme>
</file>

<file path=docProps/app.xml><?xml version="1.0" encoding="utf-8"?>
<Properties xmlns="http://schemas.openxmlformats.org/officeDocument/2006/extended-properties" xmlns:vt="http://schemas.openxmlformats.org/officeDocument/2006/docPropsVTypes">
  <Template>Poster-Template-suggested</Template>
  <TotalTime>332</TotalTime>
  <Words>1242</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Robert Gordon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NEILSON (1506801)</dc:creator>
  <dc:description>Quality poster printing
www.genigraphics.com
1-800-790-4001</dc:description>
  <cp:lastModifiedBy>JACK NEILSON (1506801)</cp:lastModifiedBy>
  <cp:revision>145</cp:revision>
  <cp:lastPrinted>2018-03-27T11:55:38Z</cp:lastPrinted>
  <dcterms:created xsi:type="dcterms:W3CDTF">2018-04-12T13:23:29Z</dcterms:created>
  <dcterms:modified xsi:type="dcterms:W3CDTF">2018-04-13T18:49:05Z</dcterms:modified>
</cp:coreProperties>
</file>