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2"/>
  </p:notesMasterIdLst>
  <p:sldIdLst>
    <p:sldId id="301" r:id="rId2"/>
    <p:sldId id="302" r:id="rId3"/>
    <p:sldId id="304" r:id="rId4"/>
    <p:sldId id="323" r:id="rId5"/>
    <p:sldId id="305" r:id="rId6"/>
    <p:sldId id="306" r:id="rId7"/>
    <p:sldId id="307" r:id="rId8"/>
    <p:sldId id="308" r:id="rId9"/>
    <p:sldId id="422" r:id="rId10"/>
    <p:sldId id="423" r:id="rId11"/>
    <p:sldId id="424" r:id="rId12"/>
    <p:sldId id="367" r:id="rId13"/>
    <p:sldId id="371" r:id="rId14"/>
    <p:sldId id="378" r:id="rId15"/>
    <p:sldId id="379" r:id="rId16"/>
    <p:sldId id="418" r:id="rId17"/>
    <p:sldId id="380" r:id="rId18"/>
    <p:sldId id="381" r:id="rId19"/>
    <p:sldId id="382" r:id="rId20"/>
    <p:sldId id="383" r:id="rId21"/>
    <p:sldId id="384" r:id="rId22"/>
    <p:sldId id="385" r:id="rId23"/>
    <p:sldId id="386" r:id="rId24"/>
    <p:sldId id="387" r:id="rId25"/>
    <p:sldId id="388" r:id="rId26"/>
    <p:sldId id="419" r:id="rId27"/>
    <p:sldId id="420" r:id="rId28"/>
    <p:sldId id="421" r:id="rId29"/>
    <p:sldId id="372" r:id="rId30"/>
    <p:sldId id="373" r:id="rId31"/>
    <p:sldId id="374" r:id="rId32"/>
    <p:sldId id="375" r:id="rId33"/>
    <p:sldId id="376" r:id="rId34"/>
    <p:sldId id="377" r:id="rId35"/>
    <p:sldId id="389" r:id="rId36"/>
    <p:sldId id="390" r:id="rId37"/>
    <p:sldId id="391" r:id="rId38"/>
    <p:sldId id="392" r:id="rId39"/>
    <p:sldId id="393" r:id="rId40"/>
    <p:sldId id="394" r:id="rId41"/>
    <p:sldId id="395" r:id="rId42"/>
    <p:sldId id="396" r:id="rId43"/>
    <p:sldId id="397" r:id="rId44"/>
    <p:sldId id="398" r:id="rId45"/>
    <p:sldId id="357" r:id="rId46"/>
    <p:sldId id="358" r:id="rId47"/>
    <p:sldId id="359" r:id="rId48"/>
    <p:sldId id="360" r:id="rId49"/>
    <p:sldId id="361" r:id="rId50"/>
    <p:sldId id="362" r:id="rId51"/>
    <p:sldId id="310" r:id="rId52"/>
    <p:sldId id="412" r:id="rId53"/>
    <p:sldId id="413" r:id="rId54"/>
    <p:sldId id="414" r:id="rId55"/>
    <p:sldId id="415" r:id="rId56"/>
    <p:sldId id="416" r:id="rId57"/>
    <p:sldId id="417" r:id="rId58"/>
    <p:sldId id="399" r:id="rId59"/>
    <p:sldId id="400" r:id="rId60"/>
    <p:sldId id="401" r:id="rId61"/>
    <p:sldId id="402" r:id="rId62"/>
    <p:sldId id="403" r:id="rId63"/>
    <p:sldId id="404" r:id="rId64"/>
    <p:sldId id="405" r:id="rId65"/>
    <p:sldId id="406" r:id="rId66"/>
    <p:sldId id="407" r:id="rId67"/>
    <p:sldId id="408" r:id="rId68"/>
    <p:sldId id="409" r:id="rId69"/>
    <p:sldId id="410" r:id="rId70"/>
    <p:sldId id="411"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Silverman" initials="JS" lastIdx="1" clrIdx="0">
    <p:extLst>
      <p:ext uri="{19B8F6BF-5375-455C-9EA6-DF929625EA0E}">
        <p15:presenceInfo xmlns:p15="http://schemas.microsoft.com/office/powerpoint/2012/main" userId="0e1b7c57a4ee0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F5E02-5659-4C3E-953F-493E6B883E87}" v="3721" dt="2018-07-30T17:02:13.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94660"/>
  </p:normalViewPr>
  <p:slideViewPr>
    <p:cSldViewPr snapToGrid="0">
      <p:cViewPr varScale="1">
        <p:scale>
          <a:sx n="68" d="100"/>
          <a:sy n="68" d="100"/>
        </p:scale>
        <p:origin x="8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30T10:23:31.007" idx="1">
    <p:pos x="6348" y="161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037E1-7DD7-4442-90F5-EFC5B14C7A3F}" type="datetimeFigureOut">
              <a:rPr lang="en-US" smtClean="0"/>
              <a:t>8/1/2018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FB0F6-3E2E-43E7-86F7-EE928AF881A6}" type="slidenum">
              <a:rPr lang="en-US" smtClean="0"/>
              <a:t>‹#›</a:t>
            </a:fld>
            <a:endParaRPr lang="en-US"/>
          </a:p>
        </p:txBody>
      </p:sp>
    </p:spTree>
    <p:extLst>
      <p:ext uri="{BB962C8B-B14F-4D97-AF65-F5344CB8AC3E}">
        <p14:creationId xmlns:p14="http://schemas.microsoft.com/office/powerpoint/2010/main" val="346419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all around, say Amazon Web Services provides many tools to deal with your data</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205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74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policies, we can select “Attach policies” and search through the AWS managed polices for the one we want. In this case, we want the DynamoDB Read Only Access. For the glue permission, there isn’t a managed policy that fits what we need, so we can add an inline policy instead. We only need to allow one action, called </a:t>
            </a:r>
            <a:r>
              <a:rPr lang="en-US" dirty="0" err="1"/>
              <a:t>StartJobRun</a:t>
            </a:r>
            <a:r>
              <a:rPr lang="en-US" dirty="0"/>
              <a:t>. Now, our lambda will be able to access the DynamoDB table and start </a:t>
            </a:r>
            <a:r>
              <a:rPr lang="en-US"/>
              <a:t>the Glue job.</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84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these tools is Glue, which will be the focus of our talk</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92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093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1FB0F6-3E2E-43E7-86F7-EE928AF881A6}" type="slidenum">
              <a:rPr lang="en-US" smtClean="0"/>
              <a:t>12</a:t>
            </a:fld>
            <a:endParaRPr lang="en-US"/>
          </a:p>
        </p:txBody>
      </p:sp>
    </p:spTree>
    <p:extLst>
      <p:ext uri="{BB962C8B-B14F-4D97-AF65-F5344CB8AC3E}">
        <p14:creationId xmlns:p14="http://schemas.microsoft.com/office/powerpoint/2010/main" val="238131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Frame is a service provided by glue. A Dynamic Frame allows glue to write the data to a frame without requiring a schema name. </a:t>
            </a:r>
          </a:p>
        </p:txBody>
      </p:sp>
      <p:sp>
        <p:nvSpPr>
          <p:cNvPr id="4" name="Slide Number Placeholder 3"/>
          <p:cNvSpPr>
            <a:spLocks noGrp="1"/>
          </p:cNvSpPr>
          <p:nvPr>
            <p:ph type="sldNum" sz="quarter" idx="10"/>
          </p:nvPr>
        </p:nvSpPr>
        <p:spPr/>
        <p:txBody>
          <a:bodyPr/>
          <a:lstStyle/>
          <a:p>
            <a:fld id="{DC1FB0F6-3E2E-43E7-86F7-EE928AF881A6}" type="slidenum">
              <a:rPr lang="en-US" smtClean="0"/>
              <a:t>41</a:t>
            </a:fld>
            <a:endParaRPr lang="en-US"/>
          </a:p>
        </p:txBody>
      </p:sp>
    </p:spTree>
    <p:extLst>
      <p:ext uri="{BB962C8B-B14F-4D97-AF65-F5344CB8AC3E}">
        <p14:creationId xmlns:p14="http://schemas.microsoft.com/office/powerpoint/2010/main" val="92194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DynamicFrame</a:t>
            </a:r>
            <a:r>
              <a:rPr lang="en-US" dirty="0"/>
              <a:t> needs to be changed in to a </a:t>
            </a:r>
            <a:r>
              <a:rPr lang="en-US" dirty="0" err="1"/>
              <a:t>dataframe</a:t>
            </a:r>
            <a:r>
              <a:rPr lang="en-US" dirty="0"/>
              <a:t> in order for </a:t>
            </a:r>
            <a:r>
              <a:rPr lang="en-US" dirty="0" err="1"/>
              <a:t>Pyspark</a:t>
            </a:r>
            <a:r>
              <a:rPr lang="en-US" dirty="0"/>
              <a:t> to be able to do transformations on it. </a:t>
            </a:r>
          </a:p>
          <a:p>
            <a:endParaRPr lang="en-US" dirty="0"/>
          </a:p>
          <a:p>
            <a:r>
              <a:rPr lang="en-US" dirty="0"/>
              <a:t>The transformations happening here. </a:t>
            </a:r>
            <a:r>
              <a:rPr lang="en-US" dirty="0" err="1"/>
              <a:t>Split_col</a:t>
            </a:r>
            <a:r>
              <a:rPr lang="en-US" dirty="0"/>
              <a:t> is splitting the column “quarter” because quarter has the quarter of the year as well as the year which is unnecessary since there is already a year column. </a:t>
            </a:r>
          </a:p>
          <a:p>
            <a:r>
              <a:rPr lang="en-US" dirty="0"/>
              <a:t>	this transformation splits the column on the space and saves that as an array to split col which is then called in the next line to save that to a new column called </a:t>
            </a:r>
            <a:r>
              <a:rPr lang="en-US" dirty="0" err="1"/>
              <a:t>quarter_new</a:t>
            </a:r>
            <a:r>
              <a:rPr lang="en-US" dirty="0"/>
              <a:t> with just the quarter and not the year</a:t>
            </a:r>
          </a:p>
          <a:p>
            <a:endParaRPr lang="en-US" dirty="0"/>
          </a:p>
          <a:p>
            <a:r>
              <a:rPr lang="en-US" dirty="0"/>
              <a:t>The next transformation is taking columns “revenue” and “</a:t>
            </a:r>
            <a:r>
              <a:rPr lang="en-US" dirty="0" err="1"/>
              <a:t>gross_margin</a:t>
            </a:r>
            <a:r>
              <a:rPr lang="en-US" dirty="0"/>
              <a:t>” and is calculating the profit and creating that column</a:t>
            </a:r>
          </a:p>
          <a:p>
            <a:r>
              <a:rPr lang="en-US" dirty="0"/>
              <a:t>The last transformation is creating a timestamp of when the data was loaded into redshift.</a:t>
            </a:r>
          </a:p>
        </p:txBody>
      </p:sp>
      <p:sp>
        <p:nvSpPr>
          <p:cNvPr id="4" name="Slide Number Placeholder 3"/>
          <p:cNvSpPr>
            <a:spLocks noGrp="1"/>
          </p:cNvSpPr>
          <p:nvPr>
            <p:ph type="sldNum" sz="quarter" idx="10"/>
          </p:nvPr>
        </p:nvSpPr>
        <p:spPr/>
        <p:txBody>
          <a:bodyPr/>
          <a:lstStyle/>
          <a:p>
            <a:fld id="{DC1FB0F6-3E2E-43E7-86F7-EE928AF881A6}" type="slidenum">
              <a:rPr lang="en-US" smtClean="0"/>
              <a:t>42</a:t>
            </a:fld>
            <a:endParaRPr lang="en-US"/>
          </a:p>
        </p:txBody>
      </p:sp>
    </p:spTree>
    <p:extLst>
      <p:ext uri="{BB962C8B-B14F-4D97-AF65-F5344CB8AC3E}">
        <p14:creationId xmlns:p14="http://schemas.microsoft.com/office/powerpoint/2010/main" val="15405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name of the glue job is hardcoded in the lambda. It would be better if it could run different glue jobs based on the file. We could store that information 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32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function is a bit more complicated now. What’s happening is it’s getting an event from the S3 bucket. This event includes the key, which is the file path including the filename. We get the filename out of that then search the DynamoDB table with it. This returns the glue job associated with that file.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66E080-571F-4BAD-8CEE-D4529A85D7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9513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21B9548-9067-4544-A36F-D90396C5B228}" type="slidenum">
              <a:rPr lang="en-US" smtClean="0"/>
              <a:t>‹#›</a:t>
            </a:fld>
            <a:endParaRPr lang="en-US"/>
          </a:p>
        </p:txBody>
      </p:sp>
    </p:spTree>
    <p:extLst>
      <p:ext uri="{BB962C8B-B14F-4D97-AF65-F5344CB8AC3E}">
        <p14:creationId xmlns:p14="http://schemas.microsoft.com/office/powerpoint/2010/main" val="409762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78573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16483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024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1EF46A8-17E7-43D5-94A5-DC9EF941952B}" type="datetimeFigureOut">
              <a:rPr lang="en-US" smtClean="0"/>
              <a:t>8/1/2018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21B9548-9067-4544-A36F-D90396C5B228}" type="slidenum">
              <a:rPr lang="en-US" smtClean="0"/>
              <a:t>‹#›</a:t>
            </a:fld>
            <a:endParaRPr lang="en-US"/>
          </a:p>
        </p:txBody>
      </p:sp>
    </p:spTree>
    <p:extLst>
      <p:ext uri="{BB962C8B-B14F-4D97-AF65-F5344CB8AC3E}">
        <p14:creationId xmlns:p14="http://schemas.microsoft.com/office/powerpoint/2010/main" val="383504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EF46A8-17E7-43D5-94A5-DC9EF941952B}"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3560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F46A8-17E7-43D5-94A5-DC9EF941952B}" type="datetimeFigureOut">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78701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EF46A8-17E7-43D5-94A5-DC9EF941952B}" type="datetimeFigureOut">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248324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F46A8-17E7-43D5-94A5-DC9EF941952B}" type="datetimeFigureOut">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365639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EF46A8-17E7-43D5-94A5-DC9EF941952B}"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428755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EF46A8-17E7-43D5-94A5-DC9EF941952B}" type="datetimeFigureOut">
              <a:rPr lang="en-US" smtClean="0"/>
              <a:t>8/1/2018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21B9548-9067-4544-A36F-D90396C5B228}" type="slidenum">
              <a:rPr lang="en-US" smtClean="0"/>
              <a:t>‹#›</a:t>
            </a:fld>
            <a:endParaRPr lang="en-US"/>
          </a:p>
        </p:txBody>
      </p:sp>
    </p:spTree>
    <p:extLst>
      <p:ext uri="{BB962C8B-B14F-4D97-AF65-F5344CB8AC3E}">
        <p14:creationId xmlns:p14="http://schemas.microsoft.com/office/powerpoint/2010/main" val="1366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95BED33-0ACB-49A8-92EF-1C9F666A4447}" type="datetimeFigureOut">
              <a:rPr lang="en-US" smtClean="0"/>
              <a:t>8/1/2018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A97FA4-FBBB-41D2-B83C-09DCFADFAF0D}" type="slidenum">
              <a:rPr lang="en-US" smtClean="0"/>
              <a:t>‹#›</a:t>
            </a:fld>
            <a:endParaRPr lang="en-US"/>
          </a:p>
        </p:txBody>
      </p:sp>
    </p:spTree>
    <p:extLst>
      <p:ext uri="{BB962C8B-B14F-4D97-AF65-F5344CB8AC3E}">
        <p14:creationId xmlns:p14="http://schemas.microsoft.com/office/powerpoint/2010/main" val="20449932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ackdsilverman/aws-glue-tutorial.git"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docs.aws.amazon.com/redshift/latest/mgmt/configure-jdbc-connection.html#download-jdbc-driver" TargetMode="External"/><Relationship Id="rId4" Type="http://schemas.openxmlformats.org/officeDocument/2006/relationships/hyperlink" Target="https://www.sql-workbench.e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C2A6-F9A4-4921-9422-2502D568F0C8}"/>
              </a:ext>
            </a:extLst>
          </p:cNvPr>
          <p:cNvSpPr>
            <a:spLocks noGrp="1"/>
          </p:cNvSpPr>
          <p:nvPr>
            <p:ph type="ctrTitle"/>
          </p:nvPr>
        </p:nvSpPr>
        <p:spPr/>
        <p:txBody>
          <a:bodyPr/>
          <a:lstStyle/>
          <a:p>
            <a:br>
              <a:rPr lang="en-US" dirty="0"/>
            </a:br>
            <a:r>
              <a:rPr lang="en-US" dirty="0"/>
              <a:t>Arts &amp; Crafts </a:t>
            </a:r>
            <a:br>
              <a:rPr lang="en-US" dirty="0"/>
            </a:br>
            <a:r>
              <a:rPr lang="en-US" dirty="0"/>
              <a:t>with AWS Glue</a:t>
            </a:r>
            <a:br>
              <a:rPr lang="en-US" dirty="0"/>
            </a:br>
            <a:endParaRPr lang="en-US" dirty="0"/>
          </a:p>
        </p:txBody>
      </p:sp>
      <p:sp>
        <p:nvSpPr>
          <p:cNvPr id="3" name="Subtitle 2">
            <a:extLst>
              <a:ext uri="{FF2B5EF4-FFF2-40B4-BE49-F238E27FC236}">
                <a16:creationId xmlns:a16="http://schemas.microsoft.com/office/drawing/2014/main" id="{4B51D8FD-062E-4211-B6D6-D0126E87109A}"/>
              </a:ext>
            </a:extLst>
          </p:cNvPr>
          <p:cNvSpPr>
            <a:spLocks noGrp="1"/>
          </p:cNvSpPr>
          <p:nvPr>
            <p:ph type="subTitle" idx="1"/>
          </p:nvPr>
        </p:nvSpPr>
        <p:spPr/>
        <p:txBody>
          <a:bodyPr/>
          <a:lstStyle/>
          <a:p>
            <a:endParaRPr lang="en-US"/>
          </a:p>
          <a:p>
            <a:r>
              <a:rPr lang="en-US"/>
              <a:t>ETL Workshop</a:t>
            </a:r>
            <a:endParaRPr lang="en-US" dirty="0"/>
          </a:p>
        </p:txBody>
      </p:sp>
    </p:spTree>
    <p:extLst>
      <p:ext uri="{BB962C8B-B14F-4D97-AF65-F5344CB8AC3E}">
        <p14:creationId xmlns:p14="http://schemas.microsoft.com/office/powerpoint/2010/main" val="184637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70BE5C-042A-40AD-9F2F-D23C817C4997}"/>
              </a:ext>
            </a:extLst>
          </p:cNvPr>
          <p:cNvPicPr>
            <a:picLocks noChangeAspect="1"/>
          </p:cNvPicPr>
          <p:nvPr/>
        </p:nvPicPr>
        <p:blipFill rotWithShape="1">
          <a:blip r:embed="rId2">
            <a:extLst>
              <a:ext uri="{28A0092B-C50C-407E-A947-70E740481C1C}">
                <a14:useLocalDpi xmlns:a14="http://schemas.microsoft.com/office/drawing/2010/main" val="0"/>
              </a:ext>
            </a:extLst>
          </a:blip>
          <a:srcRect b="52749"/>
          <a:stretch/>
        </p:blipFill>
        <p:spPr>
          <a:xfrm>
            <a:off x="243840" y="1635760"/>
            <a:ext cx="9012251" cy="4897121"/>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233DBE72-AA02-46A5-B01A-643E2CC0ECD1}"/>
              </a:ext>
            </a:extLst>
          </p:cNvPr>
          <p:cNvCxnSpPr>
            <a:cxnSpLocks/>
            <a:stCxn id="9" idx="2"/>
          </p:cNvCxnSpPr>
          <p:nvPr/>
        </p:nvCxnSpPr>
        <p:spPr>
          <a:xfrm flipH="1">
            <a:off x="2198522" y="1358123"/>
            <a:ext cx="7208326" cy="342604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AE1F4B-2861-49F3-89D2-FCF826AB02E3}"/>
              </a:ext>
            </a:extLst>
          </p:cNvPr>
          <p:cNvSpPr txBox="1"/>
          <p:nvPr/>
        </p:nvSpPr>
        <p:spPr>
          <a:xfrm>
            <a:off x="7329267" y="527126"/>
            <a:ext cx="4155161" cy="830997"/>
          </a:xfrm>
          <a:prstGeom prst="rect">
            <a:avLst/>
          </a:prstGeom>
          <a:noFill/>
        </p:spPr>
        <p:txBody>
          <a:bodyPr wrap="square" rtlCol="0">
            <a:spAutoFit/>
          </a:bodyPr>
          <a:lstStyle/>
          <a:p>
            <a:r>
              <a:rPr lang="en-US" sz="2400" dirty="0">
                <a:solidFill>
                  <a:srgbClr val="FF0000"/>
                </a:solidFill>
              </a:rPr>
              <a:t>Give your s3 bucket a name</a:t>
            </a:r>
          </a:p>
          <a:p>
            <a:r>
              <a:rPr lang="en-US" sz="2400" dirty="0">
                <a:solidFill>
                  <a:srgbClr val="FF0000"/>
                </a:solidFill>
              </a:rPr>
              <a:t>Use  glue-tutorial-XXX</a:t>
            </a:r>
          </a:p>
        </p:txBody>
      </p:sp>
      <p:sp>
        <p:nvSpPr>
          <p:cNvPr id="11" name="TextBox 10">
            <a:extLst>
              <a:ext uri="{FF2B5EF4-FFF2-40B4-BE49-F238E27FC236}">
                <a16:creationId xmlns:a16="http://schemas.microsoft.com/office/drawing/2014/main" id="{55A55AAC-0D28-4BAC-B999-C4228268F737}"/>
              </a:ext>
            </a:extLst>
          </p:cNvPr>
          <p:cNvSpPr txBox="1"/>
          <p:nvPr/>
        </p:nvSpPr>
        <p:spPr>
          <a:xfrm>
            <a:off x="9406847" y="1635760"/>
            <a:ext cx="2722880" cy="3046988"/>
          </a:xfrm>
          <a:prstGeom prst="rect">
            <a:avLst/>
          </a:prstGeom>
          <a:noFill/>
        </p:spPr>
        <p:txBody>
          <a:bodyPr wrap="square" rtlCol="0">
            <a:spAutoFit/>
          </a:bodyPr>
          <a:lstStyle/>
          <a:p>
            <a:r>
              <a:rPr lang="en-US" sz="2400" dirty="0">
                <a:solidFill>
                  <a:srgbClr val="FF0000"/>
                </a:solidFill>
              </a:rPr>
              <a:t>Your bucket name needs to be unique because these are accessible across all regions and by potentially everyone </a:t>
            </a:r>
          </a:p>
        </p:txBody>
      </p:sp>
      <p:cxnSp>
        <p:nvCxnSpPr>
          <p:cNvPr id="15" name="Straight Arrow Connector 14">
            <a:extLst>
              <a:ext uri="{FF2B5EF4-FFF2-40B4-BE49-F238E27FC236}">
                <a16:creationId xmlns:a16="http://schemas.microsoft.com/office/drawing/2014/main" id="{754D563D-37F5-4553-ADA1-AB87096019BF}"/>
              </a:ext>
            </a:extLst>
          </p:cNvPr>
          <p:cNvCxnSpPr>
            <a:cxnSpLocks/>
            <a:stCxn id="17" idx="1"/>
          </p:cNvCxnSpPr>
          <p:nvPr/>
        </p:nvCxnSpPr>
        <p:spPr>
          <a:xfrm flipH="1">
            <a:off x="4637317" y="5269045"/>
            <a:ext cx="4769532" cy="6196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06ECA4-13FC-45B9-A565-0D534BB23634}"/>
              </a:ext>
            </a:extLst>
          </p:cNvPr>
          <p:cNvSpPr txBox="1"/>
          <p:nvPr/>
        </p:nvSpPr>
        <p:spPr>
          <a:xfrm>
            <a:off x="9406849" y="5038212"/>
            <a:ext cx="2771180" cy="461665"/>
          </a:xfrm>
          <a:prstGeom prst="rect">
            <a:avLst/>
          </a:prstGeom>
          <a:noFill/>
        </p:spPr>
        <p:txBody>
          <a:bodyPr wrap="square" rtlCol="0">
            <a:spAutoFit/>
          </a:bodyPr>
          <a:lstStyle/>
          <a:p>
            <a:r>
              <a:rPr lang="en-US" sz="2400" dirty="0">
                <a:solidFill>
                  <a:srgbClr val="FF0000"/>
                </a:solidFill>
              </a:rPr>
              <a:t>Specify the region</a:t>
            </a:r>
            <a:endParaRPr lang="en-US" sz="1200" dirty="0">
              <a:solidFill>
                <a:srgbClr val="FF0000"/>
              </a:solidFill>
            </a:endParaRPr>
          </a:p>
        </p:txBody>
      </p:sp>
      <p:pic>
        <p:nvPicPr>
          <p:cNvPr id="19" name="Picture 18">
            <a:extLst>
              <a:ext uri="{FF2B5EF4-FFF2-40B4-BE49-F238E27FC236}">
                <a16:creationId xmlns:a16="http://schemas.microsoft.com/office/drawing/2014/main" id="{CAA02DF6-4513-4DBF-8610-1828ECD0C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289" y="4596740"/>
            <a:ext cx="9012710" cy="1526583"/>
          </a:xfrm>
          <a:prstGeom prst="rect">
            <a:avLst/>
          </a:prstGeom>
          <a:ln>
            <a:solidFill>
              <a:schemeClr val="tx1"/>
            </a:solidFill>
          </a:ln>
        </p:spPr>
      </p:pic>
      <p:sp>
        <p:nvSpPr>
          <p:cNvPr id="14" name="TextBox 13">
            <a:extLst>
              <a:ext uri="{FF2B5EF4-FFF2-40B4-BE49-F238E27FC236}">
                <a16:creationId xmlns:a16="http://schemas.microsoft.com/office/drawing/2014/main" id="{7E8527AF-163B-4847-8964-F1D37A2CBE00}"/>
              </a:ext>
            </a:extLst>
          </p:cNvPr>
          <p:cNvSpPr txBox="1"/>
          <p:nvPr/>
        </p:nvSpPr>
        <p:spPr>
          <a:xfrm>
            <a:off x="914400" y="782258"/>
            <a:ext cx="4239778" cy="923330"/>
          </a:xfrm>
          <a:prstGeom prst="rect">
            <a:avLst/>
          </a:prstGeom>
          <a:noFill/>
        </p:spPr>
        <p:txBody>
          <a:bodyPr wrap="square" rtlCol="0">
            <a:spAutoFit/>
          </a:bodyPr>
          <a:lstStyle/>
          <a:p>
            <a:pPr algn="ctr"/>
            <a:r>
              <a:rPr lang="en-US" sz="5400" dirty="0">
                <a:latin typeface="+mj-lt"/>
              </a:rPr>
              <a:t>Create S3 Bucket</a:t>
            </a:r>
          </a:p>
        </p:txBody>
      </p:sp>
      <p:sp>
        <p:nvSpPr>
          <p:cNvPr id="12" name="Oval 11">
            <a:extLst>
              <a:ext uri="{FF2B5EF4-FFF2-40B4-BE49-F238E27FC236}">
                <a16:creationId xmlns:a16="http://schemas.microsoft.com/office/drawing/2014/main" id="{14F6C1EF-8DC8-40C7-ACBE-1B5C1B5AF5EB}"/>
              </a:ext>
            </a:extLst>
          </p:cNvPr>
          <p:cNvSpPr/>
          <p:nvPr/>
        </p:nvSpPr>
        <p:spPr>
          <a:xfrm>
            <a:off x="3165778" y="5152101"/>
            <a:ext cx="1068766" cy="905752"/>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6730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1" grpId="1"/>
      <p:bldP spid="17" grpId="0"/>
      <p:bldP spid="17" grpId="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F0B8C-EAED-450D-AA04-8D0ED3CEFDC8}"/>
              </a:ext>
            </a:extLst>
          </p:cNvPr>
          <p:cNvSpPr txBox="1"/>
          <p:nvPr/>
        </p:nvSpPr>
        <p:spPr>
          <a:xfrm>
            <a:off x="0" y="577914"/>
            <a:ext cx="12458026" cy="1754326"/>
          </a:xfrm>
          <a:prstGeom prst="rect">
            <a:avLst/>
          </a:prstGeom>
          <a:noFill/>
        </p:spPr>
        <p:txBody>
          <a:bodyPr wrap="square" rtlCol="0">
            <a:spAutoFit/>
          </a:bodyPr>
          <a:lstStyle/>
          <a:p>
            <a:pPr algn="ctr"/>
            <a:r>
              <a:rPr lang="en-US" sz="5400" dirty="0"/>
              <a:t>(NEW SLIDE) Create s3 bucket AWSCLI</a:t>
            </a:r>
            <a:endParaRPr lang="en-US" sz="5400" dirty="0">
              <a:latin typeface="+mj-lt"/>
            </a:endParaRPr>
          </a:p>
        </p:txBody>
      </p:sp>
      <p:sp>
        <p:nvSpPr>
          <p:cNvPr id="7" name="TextBox 6">
            <a:extLst>
              <a:ext uri="{FF2B5EF4-FFF2-40B4-BE49-F238E27FC236}">
                <a16:creationId xmlns:a16="http://schemas.microsoft.com/office/drawing/2014/main" id="{92AC72CB-E6CB-40BE-A5A2-1E9D6C85E5E1}"/>
              </a:ext>
            </a:extLst>
          </p:cNvPr>
          <p:cNvSpPr txBox="1"/>
          <p:nvPr/>
        </p:nvSpPr>
        <p:spPr>
          <a:xfrm>
            <a:off x="229094" y="3429000"/>
            <a:ext cx="11648869" cy="830997"/>
          </a:xfrm>
          <a:prstGeom prst="rect">
            <a:avLst/>
          </a:prstGeom>
          <a:solidFill>
            <a:schemeClr val="tx1"/>
          </a:solidFill>
        </p:spPr>
        <p:txBody>
          <a:bodyPr wrap="square" rtlCol="0">
            <a:spAutoFit/>
          </a:bodyPr>
          <a:lstStyle/>
          <a:p>
            <a:r>
              <a:rPr lang="en-US" sz="2400" dirty="0">
                <a:solidFill>
                  <a:schemeClr val="bg1"/>
                </a:solidFill>
                <a:latin typeface="Lucida Console" panose="020B0609040504020204" pitchFamily="49" charset="0"/>
              </a:rPr>
              <a:t>$ </a:t>
            </a:r>
            <a:r>
              <a:rPr lang="en-US" sz="2400" dirty="0" err="1">
                <a:solidFill>
                  <a:schemeClr val="bg1"/>
                </a:solidFill>
                <a:latin typeface="Lucida Console" panose="020B0609040504020204" pitchFamily="49" charset="0"/>
              </a:rPr>
              <a:t>aws</a:t>
            </a:r>
            <a:r>
              <a:rPr lang="en-US" sz="2400" dirty="0">
                <a:solidFill>
                  <a:schemeClr val="bg1"/>
                </a:solidFill>
                <a:latin typeface="Lucida Console" panose="020B0609040504020204" pitchFamily="49" charset="0"/>
              </a:rPr>
              <a:t> s3api create-bucket --bucket  glue-tutorial-XXX --region us-east-1</a:t>
            </a:r>
          </a:p>
        </p:txBody>
      </p:sp>
    </p:spTree>
    <p:extLst>
      <p:ext uri="{BB962C8B-B14F-4D97-AF65-F5344CB8AC3E}">
        <p14:creationId xmlns:p14="http://schemas.microsoft.com/office/powerpoint/2010/main" val="2171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8F1E93-FCDE-46BE-A509-A67E54A8A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41317"/>
            <a:ext cx="5809723" cy="5828678"/>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F0DA96CA-F1E2-4251-B1EB-B382C4F71E8A}"/>
              </a:ext>
            </a:extLst>
          </p:cNvPr>
          <p:cNvCxnSpPr>
            <a:cxnSpLocks/>
            <a:stCxn id="10" idx="3"/>
          </p:cNvCxnSpPr>
          <p:nvPr/>
        </p:nvCxnSpPr>
        <p:spPr>
          <a:xfrm flipV="1">
            <a:off x="5665194" y="4306499"/>
            <a:ext cx="2897893" cy="10133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C992F2-22B0-43C8-A521-EA64E3AB7901}"/>
              </a:ext>
            </a:extLst>
          </p:cNvPr>
          <p:cNvSpPr txBox="1"/>
          <p:nvPr/>
        </p:nvSpPr>
        <p:spPr>
          <a:xfrm>
            <a:off x="407394" y="4842773"/>
            <a:ext cx="5257800" cy="954107"/>
          </a:xfrm>
          <a:prstGeom prst="rect">
            <a:avLst/>
          </a:prstGeom>
          <a:noFill/>
        </p:spPr>
        <p:txBody>
          <a:bodyPr wrap="square" rtlCol="0">
            <a:spAutoFit/>
          </a:bodyPr>
          <a:lstStyle/>
          <a:p>
            <a:r>
              <a:rPr lang="en-US" sz="2800" dirty="0">
                <a:solidFill>
                  <a:srgbClr val="FF0000"/>
                </a:solidFill>
              </a:rPr>
              <a:t>Add file from repository called “WA_Sales_Products_2012-14” </a:t>
            </a:r>
          </a:p>
        </p:txBody>
      </p:sp>
      <p:pic>
        <p:nvPicPr>
          <p:cNvPr id="3" name="Picture 2">
            <a:extLst>
              <a:ext uri="{FF2B5EF4-FFF2-40B4-BE49-F238E27FC236}">
                <a16:creationId xmlns:a16="http://schemas.microsoft.com/office/drawing/2014/main" id="{39F9AFC8-38EE-41F1-982A-2A0809EBA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63235"/>
            <a:ext cx="5809722" cy="5856273"/>
          </a:xfrm>
          <a:prstGeom prst="rect">
            <a:avLst/>
          </a:prstGeom>
          <a:ln>
            <a:solidFill>
              <a:schemeClr val="tx1"/>
            </a:solidFill>
          </a:ln>
        </p:spPr>
      </p:pic>
      <p:sp>
        <p:nvSpPr>
          <p:cNvPr id="12" name="Title 1">
            <a:extLst>
              <a:ext uri="{FF2B5EF4-FFF2-40B4-BE49-F238E27FC236}">
                <a16:creationId xmlns:a16="http://schemas.microsoft.com/office/drawing/2014/main" id="{AC081114-286B-4449-9A35-D42548142DDC}"/>
              </a:ext>
            </a:extLst>
          </p:cNvPr>
          <p:cNvSpPr txBox="1">
            <a:spLocks/>
          </p:cNvSpPr>
          <p:nvPr/>
        </p:nvSpPr>
        <p:spPr>
          <a:xfrm>
            <a:off x="3467100" y="88005"/>
            <a:ext cx="5257800"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a:t>
            </a:r>
          </a:p>
        </p:txBody>
      </p:sp>
      <p:sp>
        <p:nvSpPr>
          <p:cNvPr id="9" name="Oval 8">
            <a:extLst>
              <a:ext uri="{FF2B5EF4-FFF2-40B4-BE49-F238E27FC236}">
                <a16:creationId xmlns:a16="http://schemas.microsoft.com/office/drawing/2014/main" id="{0C4475B5-3BDB-41FF-8F42-5A25B8FEBC51}"/>
              </a:ext>
            </a:extLst>
          </p:cNvPr>
          <p:cNvSpPr/>
          <p:nvPr/>
        </p:nvSpPr>
        <p:spPr>
          <a:xfrm>
            <a:off x="6183086" y="6093104"/>
            <a:ext cx="747865" cy="57222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8093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37C22860-388A-453C-8CDC-20713BEE670E}"/>
              </a:ext>
            </a:extLst>
          </p:cNvPr>
          <p:cNvSpPr txBox="1">
            <a:spLocks/>
          </p:cNvSpPr>
          <p:nvPr/>
        </p:nvSpPr>
        <p:spPr>
          <a:xfrm>
            <a:off x="1105979" y="186907"/>
            <a:ext cx="10018643" cy="8037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mn-lt"/>
              </a:rPr>
              <a:t>Add Data File to S3 via AWSCLI </a:t>
            </a:r>
          </a:p>
        </p:txBody>
      </p:sp>
      <p:sp>
        <p:nvSpPr>
          <p:cNvPr id="19" name="TextBox 18">
            <a:extLst>
              <a:ext uri="{FF2B5EF4-FFF2-40B4-BE49-F238E27FC236}">
                <a16:creationId xmlns:a16="http://schemas.microsoft.com/office/drawing/2014/main" id="{E4381766-D643-4CD3-81C2-8E5073329755}"/>
              </a:ext>
            </a:extLst>
          </p:cNvPr>
          <p:cNvSpPr txBox="1"/>
          <p:nvPr/>
        </p:nvSpPr>
        <p:spPr>
          <a:xfrm>
            <a:off x="259976" y="3044096"/>
            <a:ext cx="11599515" cy="1477328"/>
          </a:xfrm>
          <a:prstGeom prst="rect">
            <a:avLst/>
          </a:prstGeom>
          <a:solidFill>
            <a:schemeClr val="tx1"/>
          </a:solidFill>
        </p:spPr>
        <p:txBody>
          <a:bodyPr wrap="square" rtlCol="0">
            <a:spAutoFit/>
          </a:bodyPr>
          <a:lstStyle/>
          <a:p>
            <a:r>
              <a:rPr lang="en-US" sz="2400" dirty="0">
                <a:solidFill>
                  <a:schemeClr val="bg1"/>
                </a:solidFill>
                <a:latin typeface="Lucida Console" panose="020B0609040504020204" pitchFamily="49" charset="0"/>
              </a:rPr>
              <a:t>$ </a:t>
            </a:r>
            <a:r>
              <a:rPr lang="en-US" sz="2400" dirty="0" err="1">
                <a:solidFill>
                  <a:schemeClr val="bg1"/>
                </a:solidFill>
                <a:latin typeface="Lucida Console" panose="020B0609040504020204" pitchFamily="49" charset="0"/>
              </a:rPr>
              <a:t>aws</a:t>
            </a:r>
            <a:r>
              <a:rPr lang="en-US" sz="2400" dirty="0">
                <a:solidFill>
                  <a:schemeClr val="bg1"/>
                </a:solidFill>
                <a:latin typeface="Lucida Console" panose="020B0609040504020204" pitchFamily="49" charset="0"/>
              </a:rPr>
              <a:t> s3 cp &lt;your-file-path&gt;/</a:t>
            </a:r>
            <a:r>
              <a:rPr lang="en-US" sz="2400" dirty="0" err="1">
                <a:solidFill>
                  <a:schemeClr val="bg1"/>
                </a:solidFill>
                <a:latin typeface="Lucida Console" panose="020B0609040504020204" pitchFamily="49" charset="0"/>
              </a:rPr>
              <a:t>aws</a:t>
            </a:r>
            <a:r>
              <a:rPr lang="en-US" sz="2400" dirty="0">
                <a:solidFill>
                  <a:schemeClr val="bg1"/>
                </a:solidFill>
                <a:latin typeface="Lucida Console" panose="020B0609040504020204" pitchFamily="49" charset="0"/>
              </a:rPr>
              <a:t>-glue-tutorial/WA_Sales_Products_2012-14.csv s3://glue-tutorial-XXX/products_XXX/WA_Sales_Products_2012-14.csv</a:t>
            </a:r>
          </a:p>
          <a:p>
            <a:endParaRPr lang="en-US" dirty="0">
              <a:solidFill>
                <a:schemeClr val="bg1"/>
              </a:solidFill>
            </a:endParaRPr>
          </a:p>
        </p:txBody>
      </p:sp>
    </p:spTree>
    <p:extLst>
      <p:ext uri="{BB962C8B-B14F-4D97-AF65-F5344CB8AC3E}">
        <p14:creationId xmlns:p14="http://schemas.microsoft.com/office/powerpoint/2010/main" val="21254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C45792-F7CB-4880-8ABB-F21BFC1B3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5" y="1378814"/>
            <a:ext cx="11534660" cy="1846277"/>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C31BAD62-58F6-4553-8E0C-DBFFE3D1944D}"/>
              </a:ext>
            </a:extLst>
          </p:cNvPr>
          <p:cNvCxnSpPr>
            <a:cxnSpLocks/>
            <a:stCxn id="9" idx="0"/>
          </p:cNvCxnSpPr>
          <p:nvPr/>
        </p:nvCxnSpPr>
        <p:spPr>
          <a:xfrm flipH="1" flipV="1">
            <a:off x="1192445" y="2712866"/>
            <a:ext cx="940766" cy="185083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2AF4C2-B380-4883-A744-3ADF534A0C95}"/>
              </a:ext>
            </a:extLst>
          </p:cNvPr>
          <p:cNvSpPr txBox="1"/>
          <p:nvPr/>
        </p:nvSpPr>
        <p:spPr>
          <a:xfrm>
            <a:off x="1115327" y="4563700"/>
            <a:ext cx="2035767" cy="830997"/>
          </a:xfrm>
          <a:prstGeom prst="rect">
            <a:avLst/>
          </a:prstGeom>
          <a:noFill/>
        </p:spPr>
        <p:txBody>
          <a:bodyPr wrap="square" rtlCol="0">
            <a:spAutoFit/>
          </a:bodyPr>
          <a:lstStyle/>
          <a:p>
            <a:r>
              <a:rPr lang="en-US" sz="2400" dirty="0">
                <a:solidFill>
                  <a:srgbClr val="FF0000"/>
                </a:solidFill>
              </a:rPr>
              <a:t>Create a new Database</a:t>
            </a:r>
            <a:endParaRPr lang="en-US" dirty="0">
              <a:solidFill>
                <a:srgbClr val="FF0000"/>
              </a:solidFill>
            </a:endParaRPr>
          </a:p>
        </p:txBody>
      </p:sp>
      <p:sp>
        <p:nvSpPr>
          <p:cNvPr id="6" name="TextBox 5">
            <a:extLst>
              <a:ext uri="{FF2B5EF4-FFF2-40B4-BE49-F238E27FC236}">
                <a16:creationId xmlns:a16="http://schemas.microsoft.com/office/drawing/2014/main" id="{31FE7657-83EE-4E5A-A091-7EEA4B0F9BD5}"/>
              </a:ext>
            </a:extLst>
          </p:cNvPr>
          <p:cNvSpPr txBox="1"/>
          <p:nvPr/>
        </p:nvSpPr>
        <p:spPr>
          <a:xfrm>
            <a:off x="3151094" y="245999"/>
            <a:ext cx="5889812" cy="769441"/>
          </a:xfrm>
          <a:prstGeom prst="rect">
            <a:avLst/>
          </a:prstGeom>
          <a:noFill/>
        </p:spPr>
        <p:txBody>
          <a:bodyPr wrap="square" rtlCol="0">
            <a:spAutoFit/>
          </a:bodyPr>
          <a:lstStyle/>
          <a:p>
            <a:pPr algn="ctr"/>
            <a:r>
              <a:rPr lang="en-US" sz="4400" dirty="0"/>
              <a:t>Create Glue Database </a:t>
            </a:r>
          </a:p>
        </p:txBody>
      </p:sp>
      <p:sp>
        <p:nvSpPr>
          <p:cNvPr id="8" name="TextBox 7">
            <a:extLst>
              <a:ext uri="{FF2B5EF4-FFF2-40B4-BE49-F238E27FC236}">
                <a16:creationId xmlns:a16="http://schemas.microsoft.com/office/drawing/2014/main" id="{888BB42B-DB2D-49DF-8BF3-91D89F35AE47}"/>
              </a:ext>
            </a:extLst>
          </p:cNvPr>
          <p:cNvSpPr txBox="1"/>
          <p:nvPr/>
        </p:nvSpPr>
        <p:spPr>
          <a:xfrm>
            <a:off x="6379029" y="4563699"/>
            <a:ext cx="3614058" cy="830997"/>
          </a:xfrm>
          <a:prstGeom prst="rect">
            <a:avLst/>
          </a:prstGeom>
          <a:noFill/>
        </p:spPr>
        <p:txBody>
          <a:bodyPr wrap="square" rtlCol="0">
            <a:spAutoFit/>
          </a:bodyPr>
          <a:lstStyle/>
          <a:p>
            <a:r>
              <a:rPr lang="en-US" sz="2400" dirty="0">
                <a:solidFill>
                  <a:srgbClr val="FF0000"/>
                </a:solidFill>
              </a:rPr>
              <a:t>In the Glue Console click on Databases</a:t>
            </a:r>
            <a:endParaRPr lang="en-US" dirty="0">
              <a:solidFill>
                <a:srgbClr val="FF0000"/>
              </a:solidFill>
            </a:endParaRPr>
          </a:p>
        </p:txBody>
      </p:sp>
    </p:spTree>
    <p:extLst>
      <p:ext uri="{BB962C8B-B14F-4D97-AF65-F5344CB8AC3E}">
        <p14:creationId xmlns:p14="http://schemas.microsoft.com/office/powerpoint/2010/main" val="314674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4A4D945-1CDC-43E8-B1A5-4D2225A5F68E}"/>
              </a:ext>
            </a:extLst>
          </p:cNvPr>
          <p:cNvSpPr txBox="1"/>
          <p:nvPr/>
        </p:nvSpPr>
        <p:spPr>
          <a:xfrm>
            <a:off x="7583362" y="1575455"/>
            <a:ext cx="4075238" cy="830997"/>
          </a:xfrm>
          <a:prstGeom prst="rect">
            <a:avLst/>
          </a:prstGeom>
          <a:noFill/>
        </p:spPr>
        <p:txBody>
          <a:bodyPr wrap="square" rtlCol="0">
            <a:spAutoFit/>
          </a:bodyPr>
          <a:lstStyle/>
          <a:p>
            <a:r>
              <a:rPr lang="en-US" sz="2400" dirty="0">
                <a:solidFill>
                  <a:srgbClr val="FF0000"/>
                </a:solidFill>
              </a:rPr>
              <a:t>Give your database a name</a:t>
            </a:r>
          </a:p>
          <a:p>
            <a:r>
              <a:rPr lang="en-US" sz="2400" dirty="0">
                <a:solidFill>
                  <a:srgbClr val="FF0000"/>
                </a:solidFill>
              </a:rPr>
              <a:t>“glue-tutorial-XXX”</a:t>
            </a:r>
          </a:p>
        </p:txBody>
      </p:sp>
      <p:sp>
        <p:nvSpPr>
          <p:cNvPr id="9" name="TextBox 8">
            <a:extLst>
              <a:ext uri="{FF2B5EF4-FFF2-40B4-BE49-F238E27FC236}">
                <a16:creationId xmlns:a16="http://schemas.microsoft.com/office/drawing/2014/main" id="{47920D8E-6458-409C-95A4-06DABC1556BA}"/>
              </a:ext>
            </a:extLst>
          </p:cNvPr>
          <p:cNvSpPr txBox="1"/>
          <p:nvPr/>
        </p:nvSpPr>
        <p:spPr>
          <a:xfrm>
            <a:off x="3151094" y="245999"/>
            <a:ext cx="5889812" cy="769441"/>
          </a:xfrm>
          <a:prstGeom prst="rect">
            <a:avLst/>
          </a:prstGeom>
          <a:noFill/>
        </p:spPr>
        <p:txBody>
          <a:bodyPr wrap="square" rtlCol="0">
            <a:spAutoFit/>
          </a:bodyPr>
          <a:lstStyle/>
          <a:p>
            <a:pPr algn="ctr"/>
            <a:r>
              <a:rPr lang="en-US" sz="4400" dirty="0"/>
              <a:t>Create Glue Database </a:t>
            </a:r>
          </a:p>
        </p:txBody>
      </p:sp>
      <p:pic>
        <p:nvPicPr>
          <p:cNvPr id="15" name="Picture 14">
            <a:extLst>
              <a:ext uri="{FF2B5EF4-FFF2-40B4-BE49-F238E27FC236}">
                <a16:creationId xmlns:a16="http://schemas.microsoft.com/office/drawing/2014/main" id="{C53E057A-747B-490B-A1FB-661002B8EE49}"/>
              </a:ext>
            </a:extLst>
          </p:cNvPr>
          <p:cNvPicPr>
            <a:picLocks noChangeAspect="1"/>
          </p:cNvPicPr>
          <p:nvPr/>
        </p:nvPicPr>
        <p:blipFill rotWithShape="1">
          <a:blip r:embed="rId2">
            <a:extLst>
              <a:ext uri="{28A0092B-C50C-407E-A947-70E740481C1C}">
                <a14:useLocalDpi xmlns:a14="http://schemas.microsoft.com/office/drawing/2010/main" val="0"/>
              </a:ext>
            </a:extLst>
          </a:blip>
          <a:srcRect t="-1" b="2087"/>
          <a:stretch/>
        </p:blipFill>
        <p:spPr>
          <a:xfrm>
            <a:off x="308923" y="1253530"/>
            <a:ext cx="6649438" cy="493772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ED4B5DAB-E8E8-49A2-ADA5-29D035EF4E86}"/>
              </a:ext>
            </a:extLst>
          </p:cNvPr>
          <p:cNvCxnSpPr>
            <a:cxnSpLocks/>
            <a:stCxn id="10" idx="1"/>
          </p:cNvCxnSpPr>
          <p:nvPr/>
        </p:nvCxnSpPr>
        <p:spPr>
          <a:xfrm flipH="1">
            <a:off x="4754368" y="1990954"/>
            <a:ext cx="2828994" cy="5785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1C5B0A7-374B-4738-8CE4-4D3F0D1D164A}"/>
              </a:ext>
            </a:extLst>
          </p:cNvPr>
          <p:cNvSpPr/>
          <p:nvPr/>
        </p:nvSpPr>
        <p:spPr>
          <a:xfrm>
            <a:off x="3151093" y="5680365"/>
            <a:ext cx="931379" cy="510888"/>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6172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997200" y="484632"/>
            <a:ext cx="8131048" cy="1609344"/>
          </a:xfrm>
        </p:spPr>
        <p:txBody>
          <a:bodyPr/>
          <a:lstStyle/>
          <a:p>
            <a:r>
              <a:rPr lang="en-US" dirty="0"/>
              <a:t>Glue Crawler</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324100" y="2451100"/>
            <a:ext cx="8131048" cy="3429000"/>
          </a:xfrm>
        </p:spPr>
        <p:txBody>
          <a:bodyPr>
            <a:normAutofit/>
          </a:bodyPr>
          <a:lstStyle/>
          <a:p>
            <a:r>
              <a:rPr lang="en-US" sz="2800" dirty="0"/>
              <a:t>Scans data to create metadata about the data</a:t>
            </a:r>
          </a:p>
          <a:p>
            <a:pPr lvl="1"/>
            <a:r>
              <a:rPr lang="en-US" sz="2800" dirty="0"/>
              <a:t>Determines column names and data types</a:t>
            </a:r>
          </a:p>
          <a:p>
            <a:pPr lvl="1"/>
            <a:r>
              <a:rPr lang="en-US" sz="2800" dirty="0"/>
              <a:t>Creates a Glue Table</a:t>
            </a:r>
          </a:p>
          <a:p>
            <a:pPr lvl="1"/>
            <a:r>
              <a:rPr lang="en-US" sz="2800" dirty="0"/>
              <a:t>Creates an Athena Table</a:t>
            </a:r>
          </a:p>
        </p:txBody>
      </p:sp>
      <p:pic>
        <p:nvPicPr>
          <p:cNvPr id="7" name="Picture 6">
            <a:extLst>
              <a:ext uri="{FF2B5EF4-FFF2-40B4-BE49-F238E27FC236}">
                <a16:creationId xmlns:a16="http://schemas.microsoft.com/office/drawing/2014/main" id="{E63493E0-1C67-4B64-BCE9-27C3907E290D}"/>
              </a:ext>
            </a:extLst>
          </p:cNvPr>
          <p:cNvPicPr>
            <a:picLocks noChangeAspect="1"/>
          </p:cNvPicPr>
          <p:nvPr/>
        </p:nvPicPr>
        <p:blipFill rotWithShape="1">
          <a:blip r:embed="rId2">
            <a:extLst>
              <a:ext uri="{28A0092B-C50C-407E-A947-70E740481C1C}">
                <a14:useLocalDpi xmlns:a14="http://schemas.microsoft.com/office/drawing/2010/main" val="0"/>
              </a:ext>
            </a:extLst>
          </a:blip>
          <a:srcRect l="30842" t="8398" r="59765" b="77474"/>
          <a:stretch/>
        </p:blipFill>
        <p:spPr>
          <a:xfrm>
            <a:off x="1282700" y="484632"/>
            <a:ext cx="1714500" cy="1357270"/>
          </a:xfrm>
          <a:prstGeom prst="rect">
            <a:avLst/>
          </a:prstGeom>
        </p:spPr>
      </p:pic>
    </p:spTree>
    <p:extLst>
      <p:ext uri="{BB962C8B-B14F-4D97-AF65-F5344CB8AC3E}">
        <p14:creationId xmlns:p14="http://schemas.microsoft.com/office/powerpoint/2010/main" val="143069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224D55-4EFC-450C-98BE-411F8E170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8" y="2304339"/>
            <a:ext cx="11752717" cy="1124661"/>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838F8081-42A8-4B04-A27A-B9F0F3EAD578}"/>
              </a:ext>
            </a:extLst>
          </p:cNvPr>
          <p:cNvCxnSpPr>
            <a:cxnSpLocks/>
          </p:cNvCxnSpPr>
          <p:nvPr/>
        </p:nvCxnSpPr>
        <p:spPr>
          <a:xfrm flipH="1">
            <a:off x="972834" y="1666301"/>
            <a:ext cx="1894900" cy="79949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E331C4-BC0E-43F0-85A8-908B36AAF26E}"/>
              </a:ext>
            </a:extLst>
          </p:cNvPr>
          <p:cNvSpPr txBox="1"/>
          <p:nvPr/>
        </p:nvSpPr>
        <p:spPr>
          <a:xfrm>
            <a:off x="3066037" y="1154323"/>
            <a:ext cx="3525398" cy="830997"/>
          </a:xfrm>
          <a:prstGeom prst="rect">
            <a:avLst/>
          </a:prstGeom>
          <a:noFill/>
        </p:spPr>
        <p:txBody>
          <a:bodyPr wrap="square" rtlCol="0">
            <a:spAutoFit/>
          </a:bodyPr>
          <a:lstStyle/>
          <a:p>
            <a:r>
              <a:rPr lang="en-US" sz="2400" dirty="0">
                <a:solidFill>
                  <a:srgbClr val="FF0000"/>
                </a:solidFill>
              </a:rPr>
              <a:t>Click on add tables to create a table</a:t>
            </a:r>
          </a:p>
        </p:txBody>
      </p:sp>
      <p:pic>
        <p:nvPicPr>
          <p:cNvPr id="14" name="Picture 13">
            <a:extLst>
              <a:ext uri="{FF2B5EF4-FFF2-40B4-BE49-F238E27FC236}">
                <a16:creationId xmlns:a16="http://schemas.microsoft.com/office/drawing/2014/main" id="{D6ADF834-AA78-4DD0-9B19-080CF2DBC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88" y="3748019"/>
            <a:ext cx="11752717" cy="1131921"/>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2C221A74-48DA-4C0B-8897-11495DB0490D}"/>
              </a:ext>
            </a:extLst>
          </p:cNvPr>
          <p:cNvCxnSpPr>
            <a:cxnSpLocks/>
          </p:cNvCxnSpPr>
          <p:nvPr/>
        </p:nvCxnSpPr>
        <p:spPr>
          <a:xfrm flipV="1">
            <a:off x="972834" y="4313979"/>
            <a:ext cx="121184" cy="200694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DE3975-29BE-42E3-A03A-AB705AB47647}"/>
              </a:ext>
            </a:extLst>
          </p:cNvPr>
          <p:cNvSpPr txBox="1"/>
          <p:nvPr/>
        </p:nvSpPr>
        <p:spPr>
          <a:xfrm>
            <a:off x="377922" y="6227284"/>
            <a:ext cx="6213513" cy="461665"/>
          </a:xfrm>
          <a:prstGeom prst="rect">
            <a:avLst/>
          </a:prstGeom>
          <a:noFill/>
        </p:spPr>
        <p:txBody>
          <a:bodyPr wrap="square" rtlCol="0">
            <a:spAutoFit/>
          </a:bodyPr>
          <a:lstStyle/>
          <a:p>
            <a:r>
              <a:rPr lang="en-US" sz="2400" dirty="0">
                <a:solidFill>
                  <a:srgbClr val="FF0000"/>
                </a:solidFill>
              </a:rPr>
              <a:t>Create a table using a crawler</a:t>
            </a:r>
            <a:endParaRPr lang="en-US" dirty="0">
              <a:solidFill>
                <a:srgbClr val="FF0000"/>
              </a:solidFill>
            </a:endParaRPr>
          </a:p>
        </p:txBody>
      </p:sp>
      <p:sp>
        <p:nvSpPr>
          <p:cNvPr id="9" name="TextBox 8">
            <a:extLst>
              <a:ext uri="{FF2B5EF4-FFF2-40B4-BE49-F238E27FC236}">
                <a16:creationId xmlns:a16="http://schemas.microsoft.com/office/drawing/2014/main" id="{74B60239-BD1B-4260-BEC4-F178B3787540}"/>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Tree>
    <p:extLst>
      <p:ext uri="{BB962C8B-B14F-4D97-AF65-F5344CB8AC3E}">
        <p14:creationId xmlns:p14="http://schemas.microsoft.com/office/powerpoint/2010/main" val="426746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F7E15E-9A15-48A2-8B26-72367343E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77" y="1960981"/>
            <a:ext cx="6462320" cy="4320914"/>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27C683B6-8186-4EA1-98A2-0D208F19684F}"/>
              </a:ext>
            </a:extLst>
          </p:cNvPr>
          <p:cNvCxnSpPr>
            <a:cxnSpLocks/>
            <a:stCxn id="17" idx="1"/>
          </p:cNvCxnSpPr>
          <p:nvPr/>
        </p:nvCxnSpPr>
        <p:spPr>
          <a:xfrm flipH="1">
            <a:off x="6231671" y="2116546"/>
            <a:ext cx="1566500" cy="65654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3AA010C-1B4A-48D4-890E-E37C42DAE737}"/>
              </a:ext>
            </a:extLst>
          </p:cNvPr>
          <p:cNvCxnSpPr>
            <a:cxnSpLocks/>
            <a:stCxn id="19" idx="1"/>
          </p:cNvCxnSpPr>
          <p:nvPr/>
        </p:nvCxnSpPr>
        <p:spPr>
          <a:xfrm flipH="1">
            <a:off x="6231671" y="3413893"/>
            <a:ext cx="1566500" cy="3255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B426D3-51F9-48E3-B556-E6597F898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579" y="4511116"/>
            <a:ext cx="6119390" cy="1851820"/>
          </a:xfrm>
          <a:prstGeom prst="rect">
            <a:avLst/>
          </a:prstGeom>
          <a:ln>
            <a:solidFill>
              <a:schemeClr val="tx1"/>
            </a:solidFill>
          </a:ln>
        </p:spPr>
      </p:pic>
      <p:sp>
        <p:nvSpPr>
          <p:cNvPr id="17" name="TextBox 16">
            <a:extLst>
              <a:ext uri="{FF2B5EF4-FFF2-40B4-BE49-F238E27FC236}">
                <a16:creationId xmlns:a16="http://schemas.microsoft.com/office/drawing/2014/main" id="{DFF7F584-5502-46C4-A736-492034D18BB0}"/>
              </a:ext>
            </a:extLst>
          </p:cNvPr>
          <p:cNvSpPr txBox="1"/>
          <p:nvPr/>
        </p:nvSpPr>
        <p:spPr>
          <a:xfrm>
            <a:off x="7798171" y="1701047"/>
            <a:ext cx="3960752" cy="830997"/>
          </a:xfrm>
          <a:prstGeom prst="rect">
            <a:avLst/>
          </a:prstGeom>
          <a:noFill/>
        </p:spPr>
        <p:txBody>
          <a:bodyPr wrap="square" rtlCol="0">
            <a:spAutoFit/>
          </a:bodyPr>
          <a:lstStyle/>
          <a:p>
            <a:r>
              <a:rPr lang="en-US" sz="2400" dirty="0">
                <a:solidFill>
                  <a:srgbClr val="FF0000"/>
                </a:solidFill>
              </a:rPr>
              <a:t>Give your crawler a name, glue-tutorial-XXX</a:t>
            </a:r>
          </a:p>
        </p:txBody>
      </p:sp>
      <p:sp>
        <p:nvSpPr>
          <p:cNvPr id="19" name="TextBox 18">
            <a:extLst>
              <a:ext uri="{FF2B5EF4-FFF2-40B4-BE49-F238E27FC236}">
                <a16:creationId xmlns:a16="http://schemas.microsoft.com/office/drawing/2014/main" id="{14DD9506-526E-4C37-BE50-10F6780A3DED}"/>
              </a:ext>
            </a:extLst>
          </p:cNvPr>
          <p:cNvSpPr txBox="1"/>
          <p:nvPr/>
        </p:nvSpPr>
        <p:spPr>
          <a:xfrm>
            <a:off x="7798171" y="3183060"/>
            <a:ext cx="4219658" cy="461665"/>
          </a:xfrm>
          <a:prstGeom prst="rect">
            <a:avLst/>
          </a:prstGeom>
          <a:noFill/>
        </p:spPr>
        <p:txBody>
          <a:bodyPr wrap="square" rtlCol="0">
            <a:spAutoFit/>
          </a:bodyPr>
          <a:lstStyle/>
          <a:p>
            <a:r>
              <a:rPr lang="en-US" sz="2400" dirty="0">
                <a:solidFill>
                  <a:srgbClr val="FF0000"/>
                </a:solidFill>
              </a:rPr>
              <a:t>Give your job a description</a:t>
            </a:r>
          </a:p>
        </p:txBody>
      </p:sp>
      <p:sp>
        <p:nvSpPr>
          <p:cNvPr id="12" name="TextBox 11">
            <a:extLst>
              <a:ext uri="{FF2B5EF4-FFF2-40B4-BE49-F238E27FC236}">
                <a16:creationId xmlns:a16="http://schemas.microsoft.com/office/drawing/2014/main" id="{E2A23156-5F54-4685-B4DE-271253E5A658}"/>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5" name="Oval 14">
            <a:extLst>
              <a:ext uri="{FF2B5EF4-FFF2-40B4-BE49-F238E27FC236}">
                <a16:creationId xmlns:a16="http://schemas.microsoft.com/office/drawing/2014/main" id="{894A5F84-EDD5-457E-829F-653CB307B871}"/>
              </a:ext>
            </a:extLst>
          </p:cNvPr>
          <p:cNvSpPr/>
          <p:nvPr/>
        </p:nvSpPr>
        <p:spPr>
          <a:xfrm>
            <a:off x="7663543" y="5998655"/>
            <a:ext cx="653143" cy="364281"/>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5643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19" grpId="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8166B8-50C4-41ED-A2CF-890C97A93D77}"/>
              </a:ext>
            </a:extLst>
          </p:cNvPr>
          <p:cNvSpPr txBox="1"/>
          <p:nvPr/>
        </p:nvSpPr>
        <p:spPr>
          <a:xfrm>
            <a:off x="8564093" y="1496334"/>
            <a:ext cx="2855021" cy="1200329"/>
          </a:xfrm>
          <a:prstGeom prst="rect">
            <a:avLst/>
          </a:prstGeom>
          <a:noFill/>
        </p:spPr>
        <p:txBody>
          <a:bodyPr wrap="square" rtlCol="0">
            <a:spAutoFit/>
          </a:bodyPr>
          <a:lstStyle/>
          <a:p>
            <a:r>
              <a:rPr lang="en-US" sz="2400" dirty="0">
                <a:solidFill>
                  <a:srgbClr val="FF0000"/>
                </a:solidFill>
              </a:rPr>
              <a:t>Choose where the table is going to look for data</a:t>
            </a:r>
          </a:p>
        </p:txBody>
      </p:sp>
      <p:sp>
        <p:nvSpPr>
          <p:cNvPr id="15" name="TextBox 14">
            <a:extLst>
              <a:ext uri="{FF2B5EF4-FFF2-40B4-BE49-F238E27FC236}">
                <a16:creationId xmlns:a16="http://schemas.microsoft.com/office/drawing/2014/main" id="{DE9466E0-97F1-40D4-8191-3B5E059EC4B2}"/>
              </a:ext>
            </a:extLst>
          </p:cNvPr>
          <p:cNvSpPr txBox="1"/>
          <p:nvPr/>
        </p:nvSpPr>
        <p:spPr>
          <a:xfrm>
            <a:off x="8564093" y="3153535"/>
            <a:ext cx="3371850" cy="1200329"/>
          </a:xfrm>
          <a:prstGeom prst="rect">
            <a:avLst/>
          </a:prstGeom>
          <a:noFill/>
        </p:spPr>
        <p:txBody>
          <a:bodyPr wrap="square" rtlCol="0">
            <a:spAutoFit/>
          </a:bodyPr>
          <a:lstStyle/>
          <a:p>
            <a:r>
              <a:rPr lang="en-US" sz="2400" dirty="0">
                <a:solidFill>
                  <a:srgbClr val="FF0000"/>
                </a:solidFill>
              </a:rPr>
              <a:t>Specify the path for the table to search for in s3</a:t>
            </a:r>
          </a:p>
        </p:txBody>
      </p:sp>
      <p:pic>
        <p:nvPicPr>
          <p:cNvPr id="5" name="Picture 4">
            <a:extLst>
              <a:ext uri="{FF2B5EF4-FFF2-40B4-BE49-F238E27FC236}">
                <a16:creationId xmlns:a16="http://schemas.microsoft.com/office/drawing/2014/main" id="{5A25824A-4AF1-4524-97AA-190200F9E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9" y="1619629"/>
            <a:ext cx="7997670" cy="3354496"/>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1A66A96B-B671-4155-86AB-B19B2D0C17CA}"/>
              </a:ext>
            </a:extLst>
          </p:cNvPr>
          <p:cNvCxnSpPr>
            <a:cxnSpLocks/>
            <a:stCxn id="12" idx="1"/>
          </p:cNvCxnSpPr>
          <p:nvPr/>
        </p:nvCxnSpPr>
        <p:spPr>
          <a:xfrm flipH="1">
            <a:off x="6534615" y="2096499"/>
            <a:ext cx="2029478" cy="3018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E2DF5E-AF05-4C29-B3CF-33CA153B5E4E}"/>
              </a:ext>
            </a:extLst>
          </p:cNvPr>
          <p:cNvCxnSpPr>
            <a:cxnSpLocks/>
            <a:stCxn id="15" idx="1"/>
          </p:cNvCxnSpPr>
          <p:nvPr/>
        </p:nvCxnSpPr>
        <p:spPr>
          <a:xfrm flipH="1" flipV="1">
            <a:off x="6965303" y="3408323"/>
            <a:ext cx="1598790" cy="34537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09272D9-E9AB-45F9-B204-49561E2F5832}"/>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0" name="Oval 9">
            <a:extLst>
              <a:ext uri="{FF2B5EF4-FFF2-40B4-BE49-F238E27FC236}">
                <a16:creationId xmlns:a16="http://schemas.microsoft.com/office/drawing/2014/main" id="{F6F8DAC4-8F33-4491-A335-2E620D2C70E0}"/>
              </a:ext>
            </a:extLst>
          </p:cNvPr>
          <p:cNvSpPr/>
          <p:nvPr/>
        </p:nvSpPr>
        <p:spPr>
          <a:xfrm>
            <a:off x="4089314" y="4185421"/>
            <a:ext cx="711286"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2351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5" grpId="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C2A6-F9A4-4921-9422-2502D568F0C8}"/>
              </a:ext>
            </a:extLst>
          </p:cNvPr>
          <p:cNvSpPr>
            <a:spLocks noGrp="1"/>
          </p:cNvSpPr>
          <p:nvPr>
            <p:ph type="ctrTitle"/>
          </p:nvPr>
        </p:nvSpPr>
        <p:spPr/>
        <p:txBody>
          <a:bodyPr/>
          <a:lstStyle/>
          <a:p>
            <a:r>
              <a:rPr lang="en-US"/>
              <a:t>Amazon Web services Featuring Glue</a:t>
            </a:r>
            <a:endParaRPr lang="en-US" dirty="0"/>
          </a:p>
        </p:txBody>
      </p:sp>
      <p:sp>
        <p:nvSpPr>
          <p:cNvPr id="3" name="Subtitle 2">
            <a:extLst>
              <a:ext uri="{FF2B5EF4-FFF2-40B4-BE49-F238E27FC236}">
                <a16:creationId xmlns:a16="http://schemas.microsoft.com/office/drawing/2014/main" id="{4B51D8FD-062E-4211-B6D6-D0126E87109A}"/>
              </a:ext>
            </a:extLst>
          </p:cNvPr>
          <p:cNvSpPr>
            <a:spLocks noGrp="1"/>
          </p:cNvSpPr>
          <p:nvPr>
            <p:ph type="subTitle" idx="1"/>
          </p:nvPr>
        </p:nvSpPr>
        <p:spPr/>
        <p:txBody>
          <a:bodyPr/>
          <a:lstStyle/>
          <a:p>
            <a:r>
              <a:rPr lang="en-US"/>
              <a:t>ETL Tutorial</a:t>
            </a:r>
            <a:endParaRPr lang="en-US" dirty="0"/>
          </a:p>
        </p:txBody>
      </p:sp>
    </p:spTree>
    <p:extLst>
      <p:ext uri="{BB962C8B-B14F-4D97-AF65-F5344CB8AC3E}">
        <p14:creationId xmlns:p14="http://schemas.microsoft.com/office/powerpoint/2010/main" val="386575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3F92C-D2A8-469C-AA4F-64EB7E069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22" y="2811562"/>
            <a:ext cx="3116850" cy="1295512"/>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3E2C2CDF-DA68-4FEE-8EB5-52F755222C32}"/>
              </a:ext>
            </a:extLst>
          </p:cNvPr>
          <p:cNvCxnSpPr>
            <a:cxnSpLocks/>
            <a:stCxn id="13" idx="3"/>
          </p:cNvCxnSpPr>
          <p:nvPr/>
        </p:nvCxnSpPr>
        <p:spPr>
          <a:xfrm flipV="1">
            <a:off x="3399841" y="3398682"/>
            <a:ext cx="1549948" cy="1304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6D202F-C78B-4A09-9C0D-9846D8B76944}"/>
              </a:ext>
            </a:extLst>
          </p:cNvPr>
          <p:cNvSpPr txBox="1"/>
          <p:nvPr/>
        </p:nvSpPr>
        <p:spPr>
          <a:xfrm>
            <a:off x="727238" y="2811562"/>
            <a:ext cx="2672603" cy="1200329"/>
          </a:xfrm>
          <a:prstGeom prst="rect">
            <a:avLst/>
          </a:prstGeom>
          <a:noFill/>
        </p:spPr>
        <p:txBody>
          <a:bodyPr wrap="square" rtlCol="0">
            <a:spAutoFit/>
          </a:bodyPr>
          <a:lstStyle/>
          <a:p>
            <a:r>
              <a:rPr lang="en-US" sz="2400" dirty="0">
                <a:solidFill>
                  <a:srgbClr val="FF0000"/>
                </a:solidFill>
              </a:rPr>
              <a:t>We do not want to add another source of data</a:t>
            </a:r>
          </a:p>
        </p:txBody>
      </p:sp>
      <p:sp>
        <p:nvSpPr>
          <p:cNvPr id="7" name="TextBox 6">
            <a:extLst>
              <a:ext uri="{FF2B5EF4-FFF2-40B4-BE49-F238E27FC236}">
                <a16:creationId xmlns:a16="http://schemas.microsoft.com/office/drawing/2014/main" id="{9275493A-CBCA-427C-8A5F-220FACA022F9}"/>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8" name="Oval 7">
            <a:extLst>
              <a:ext uri="{FF2B5EF4-FFF2-40B4-BE49-F238E27FC236}">
                <a16:creationId xmlns:a16="http://schemas.microsoft.com/office/drawing/2014/main" id="{A84F7F44-F99B-4FE6-953C-0DF76482335D}"/>
              </a:ext>
            </a:extLst>
          </p:cNvPr>
          <p:cNvSpPr/>
          <p:nvPr/>
        </p:nvSpPr>
        <p:spPr>
          <a:xfrm>
            <a:off x="6095999" y="3544704"/>
            <a:ext cx="664029"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5249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1939C-FDB1-4199-9549-AA7C35B08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104" y="3088783"/>
            <a:ext cx="6035563" cy="3124471"/>
          </a:xfrm>
          <a:prstGeom prst="rect">
            <a:avLst/>
          </a:prstGeom>
          <a:ln>
            <a:solidFill>
              <a:schemeClr val="tx1"/>
            </a:solidFill>
          </a:ln>
        </p:spPr>
      </p:pic>
      <p:cxnSp>
        <p:nvCxnSpPr>
          <p:cNvPr id="4" name="Straight Arrow Connector 3">
            <a:extLst>
              <a:ext uri="{FF2B5EF4-FFF2-40B4-BE49-F238E27FC236}">
                <a16:creationId xmlns:a16="http://schemas.microsoft.com/office/drawing/2014/main" id="{AFD41BF8-4EDA-400F-BF47-5477EED3D9F2}"/>
              </a:ext>
            </a:extLst>
          </p:cNvPr>
          <p:cNvCxnSpPr>
            <a:cxnSpLocks/>
            <a:stCxn id="14" idx="2"/>
          </p:cNvCxnSpPr>
          <p:nvPr/>
        </p:nvCxnSpPr>
        <p:spPr>
          <a:xfrm>
            <a:off x="3741324" y="3378629"/>
            <a:ext cx="710933" cy="5620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873ADC1-EBE9-4F0E-951C-F5444BF5EF43}"/>
              </a:ext>
            </a:extLst>
          </p:cNvPr>
          <p:cNvCxnSpPr>
            <a:cxnSpLocks/>
            <a:stCxn id="14" idx="2"/>
          </p:cNvCxnSpPr>
          <p:nvPr/>
        </p:nvCxnSpPr>
        <p:spPr>
          <a:xfrm>
            <a:off x="3741324" y="3378629"/>
            <a:ext cx="792256" cy="114009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4EFDB5-3E85-40F7-9AA5-9D19E1B6C2E3}"/>
              </a:ext>
            </a:extLst>
          </p:cNvPr>
          <p:cNvSpPr txBox="1"/>
          <p:nvPr/>
        </p:nvSpPr>
        <p:spPr>
          <a:xfrm>
            <a:off x="1871062" y="1808969"/>
            <a:ext cx="3740524" cy="1569660"/>
          </a:xfrm>
          <a:prstGeom prst="rect">
            <a:avLst/>
          </a:prstGeom>
          <a:noFill/>
        </p:spPr>
        <p:txBody>
          <a:bodyPr wrap="square" rtlCol="0">
            <a:spAutoFit/>
          </a:bodyPr>
          <a:lstStyle/>
          <a:p>
            <a:r>
              <a:rPr lang="en-US" sz="2400" dirty="0">
                <a:solidFill>
                  <a:srgbClr val="FF0000"/>
                </a:solidFill>
              </a:rPr>
              <a:t>Give the table a role so that it has the permissions necessary to perform its tasks</a:t>
            </a:r>
          </a:p>
        </p:txBody>
      </p:sp>
      <p:sp>
        <p:nvSpPr>
          <p:cNvPr id="8" name="TextBox 7">
            <a:extLst>
              <a:ext uri="{FF2B5EF4-FFF2-40B4-BE49-F238E27FC236}">
                <a16:creationId xmlns:a16="http://schemas.microsoft.com/office/drawing/2014/main" id="{2FB6D7B7-3A40-4064-91E9-EBA40CDFAF0E}"/>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9" name="Oval 8">
            <a:extLst>
              <a:ext uri="{FF2B5EF4-FFF2-40B4-BE49-F238E27FC236}">
                <a16:creationId xmlns:a16="http://schemas.microsoft.com/office/drawing/2014/main" id="{1B5DFE68-64CC-47BC-936E-FA91B6EBF390}"/>
              </a:ext>
            </a:extLst>
          </p:cNvPr>
          <p:cNvSpPr/>
          <p:nvPr/>
        </p:nvSpPr>
        <p:spPr>
          <a:xfrm>
            <a:off x="7249885" y="5524364"/>
            <a:ext cx="555172"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4119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794324-9D4F-4626-A727-6D9C4FFF5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155" y="3657540"/>
            <a:ext cx="5913632" cy="1371719"/>
          </a:xfrm>
          <a:prstGeom prst="rect">
            <a:avLst/>
          </a:prstGeom>
          <a:ln>
            <a:solidFill>
              <a:schemeClr val="tx1"/>
            </a:solidFill>
          </a:ln>
        </p:spPr>
      </p:pic>
      <p:cxnSp>
        <p:nvCxnSpPr>
          <p:cNvPr id="4" name="Straight Arrow Connector 3">
            <a:extLst>
              <a:ext uri="{FF2B5EF4-FFF2-40B4-BE49-F238E27FC236}">
                <a16:creationId xmlns:a16="http://schemas.microsoft.com/office/drawing/2014/main" id="{60F0DBF0-2AE2-4CE6-AA12-BD6F03A37910}"/>
              </a:ext>
            </a:extLst>
          </p:cNvPr>
          <p:cNvCxnSpPr>
            <a:cxnSpLocks/>
            <a:stCxn id="9" idx="2"/>
          </p:cNvCxnSpPr>
          <p:nvPr/>
        </p:nvCxnSpPr>
        <p:spPr>
          <a:xfrm flipH="1">
            <a:off x="6803473" y="3072979"/>
            <a:ext cx="704850" cy="12704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62D8E3-745D-4FAD-B259-413CDB9CBED5}"/>
              </a:ext>
            </a:extLst>
          </p:cNvPr>
          <p:cNvSpPr txBox="1"/>
          <p:nvPr/>
        </p:nvSpPr>
        <p:spPr>
          <a:xfrm>
            <a:off x="5650948" y="1872650"/>
            <a:ext cx="3714750" cy="1200329"/>
          </a:xfrm>
          <a:prstGeom prst="rect">
            <a:avLst/>
          </a:prstGeom>
          <a:noFill/>
        </p:spPr>
        <p:txBody>
          <a:bodyPr wrap="square" rtlCol="0">
            <a:spAutoFit/>
          </a:bodyPr>
          <a:lstStyle/>
          <a:p>
            <a:r>
              <a:rPr lang="en-US" sz="2400" dirty="0">
                <a:solidFill>
                  <a:srgbClr val="FF0000"/>
                </a:solidFill>
              </a:rPr>
              <a:t>Your crawler can run on either a timed schedule or on demand</a:t>
            </a:r>
          </a:p>
        </p:txBody>
      </p:sp>
      <p:sp>
        <p:nvSpPr>
          <p:cNvPr id="7" name="TextBox 6">
            <a:extLst>
              <a:ext uri="{FF2B5EF4-FFF2-40B4-BE49-F238E27FC236}">
                <a16:creationId xmlns:a16="http://schemas.microsoft.com/office/drawing/2014/main" id="{FD5582FD-246C-4BCC-893A-3C8B8A07F9A8}"/>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0" name="Oval 9">
            <a:extLst>
              <a:ext uri="{FF2B5EF4-FFF2-40B4-BE49-F238E27FC236}">
                <a16:creationId xmlns:a16="http://schemas.microsoft.com/office/drawing/2014/main" id="{DDF0E023-CF93-44A8-A044-EEB8BB33514E}"/>
              </a:ext>
            </a:extLst>
          </p:cNvPr>
          <p:cNvSpPr/>
          <p:nvPr/>
        </p:nvSpPr>
        <p:spPr>
          <a:xfrm>
            <a:off x="5050970" y="4544291"/>
            <a:ext cx="599978" cy="41107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0327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8CBDC9-7319-48BF-BC17-F395769CD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408" y="1152621"/>
            <a:ext cx="6454699" cy="5288738"/>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FB9AB4C0-3CC0-46EB-AC60-96E97FB8F6BF}"/>
              </a:ext>
            </a:extLst>
          </p:cNvPr>
          <p:cNvCxnSpPr>
            <a:cxnSpLocks/>
            <a:stCxn id="18" idx="3"/>
          </p:cNvCxnSpPr>
          <p:nvPr/>
        </p:nvCxnSpPr>
        <p:spPr>
          <a:xfrm>
            <a:off x="2970072" y="1596155"/>
            <a:ext cx="2270592" cy="32272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44DC449-1285-4BA5-949C-F243883170C8}"/>
              </a:ext>
            </a:extLst>
          </p:cNvPr>
          <p:cNvCxnSpPr>
            <a:cxnSpLocks/>
            <a:stCxn id="20" idx="3"/>
          </p:cNvCxnSpPr>
          <p:nvPr/>
        </p:nvCxnSpPr>
        <p:spPr>
          <a:xfrm>
            <a:off x="2862944" y="3877621"/>
            <a:ext cx="2377720" cy="2480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8CC99C-C97B-4C27-A7F5-0F873875BA7B}"/>
              </a:ext>
            </a:extLst>
          </p:cNvPr>
          <p:cNvCxnSpPr>
            <a:cxnSpLocks/>
            <a:stCxn id="22" idx="3"/>
          </p:cNvCxnSpPr>
          <p:nvPr/>
        </p:nvCxnSpPr>
        <p:spPr>
          <a:xfrm flipV="1">
            <a:off x="2841932" y="5544632"/>
            <a:ext cx="2320851" cy="3085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8B2E57F-A804-4E0E-8756-2D00D4331E16}"/>
              </a:ext>
            </a:extLst>
          </p:cNvPr>
          <p:cNvSpPr txBox="1"/>
          <p:nvPr/>
        </p:nvSpPr>
        <p:spPr>
          <a:xfrm>
            <a:off x="393560" y="626659"/>
            <a:ext cx="2576512" cy="1938992"/>
          </a:xfrm>
          <a:prstGeom prst="rect">
            <a:avLst/>
          </a:prstGeom>
          <a:noFill/>
        </p:spPr>
        <p:txBody>
          <a:bodyPr wrap="square" rtlCol="0">
            <a:spAutoFit/>
          </a:bodyPr>
          <a:lstStyle/>
          <a:p>
            <a:r>
              <a:rPr lang="en-US" sz="2400" dirty="0">
                <a:solidFill>
                  <a:srgbClr val="FF0000"/>
                </a:solidFill>
              </a:rPr>
              <a:t>Choose the database you created for the database your table will live in</a:t>
            </a:r>
          </a:p>
        </p:txBody>
      </p:sp>
      <p:sp>
        <p:nvSpPr>
          <p:cNvPr id="20" name="TextBox 19">
            <a:extLst>
              <a:ext uri="{FF2B5EF4-FFF2-40B4-BE49-F238E27FC236}">
                <a16:creationId xmlns:a16="http://schemas.microsoft.com/office/drawing/2014/main" id="{6A787679-EB16-4189-8434-A82550FCE421}"/>
              </a:ext>
            </a:extLst>
          </p:cNvPr>
          <p:cNvSpPr txBox="1"/>
          <p:nvPr/>
        </p:nvSpPr>
        <p:spPr>
          <a:xfrm>
            <a:off x="393560" y="2723459"/>
            <a:ext cx="2469384" cy="2308324"/>
          </a:xfrm>
          <a:prstGeom prst="rect">
            <a:avLst/>
          </a:prstGeom>
          <a:noFill/>
        </p:spPr>
        <p:txBody>
          <a:bodyPr wrap="square" rtlCol="0">
            <a:spAutoFit/>
          </a:bodyPr>
          <a:lstStyle/>
          <a:p>
            <a:r>
              <a:rPr lang="en-US" sz="2400" dirty="0">
                <a:solidFill>
                  <a:srgbClr val="FF0000"/>
                </a:solidFill>
              </a:rPr>
              <a:t>The crawler will update the table if there is a change in the data and in the redshift table</a:t>
            </a:r>
          </a:p>
        </p:txBody>
      </p:sp>
      <p:sp>
        <p:nvSpPr>
          <p:cNvPr id="22" name="TextBox 21">
            <a:extLst>
              <a:ext uri="{FF2B5EF4-FFF2-40B4-BE49-F238E27FC236}">
                <a16:creationId xmlns:a16="http://schemas.microsoft.com/office/drawing/2014/main" id="{88206624-EB74-4751-B8B6-1E12444730F9}"/>
              </a:ext>
            </a:extLst>
          </p:cNvPr>
          <p:cNvSpPr txBox="1"/>
          <p:nvPr/>
        </p:nvSpPr>
        <p:spPr>
          <a:xfrm>
            <a:off x="393560" y="5068380"/>
            <a:ext cx="2448372" cy="1569660"/>
          </a:xfrm>
          <a:prstGeom prst="rect">
            <a:avLst/>
          </a:prstGeom>
          <a:noFill/>
        </p:spPr>
        <p:txBody>
          <a:bodyPr wrap="square" rtlCol="0">
            <a:spAutoFit/>
          </a:bodyPr>
          <a:lstStyle/>
          <a:p>
            <a:r>
              <a:rPr lang="en-US" sz="2400" dirty="0">
                <a:solidFill>
                  <a:srgbClr val="FF0000"/>
                </a:solidFill>
              </a:rPr>
              <a:t>This will leave the table where it is but mark it as deprecated</a:t>
            </a:r>
          </a:p>
        </p:txBody>
      </p:sp>
      <p:sp>
        <p:nvSpPr>
          <p:cNvPr id="13" name="TextBox 12">
            <a:extLst>
              <a:ext uri="{FF2B5EF4-FFF2-40B4-BE49-F238E27FC236}">
                <a16:creationId xmlns:a16="http://schemas.microsoft.com/office/drawing/2014/main" id="{D59A12EF-F6AF-48F8-9713-8035F625CF13}"/>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12" name="Oval 11">
            <a:extLst>
              <a:ext uri="{FF2B5EF4-FFF2-40B4-BE49-F238E27FC236}">
                <a16:creationId xmlns:a16="http://schemas.microsoft.com/office/drawing/2014/main" id="{AEBC2ADB-2C5F-4472-8ACF-6E8C15EB2F37}"/>
              </a:ext>
            </a:extLst>
          </p:cNvPr>
          <p:cNvSpPr/>
          <p:nvPr/>
        </p:nvSpPr>
        <p:spPr>
          <a:xfrm>
            <a:off x="7980218" y="5853211"/>
            <a:ext cx="698757" cy="39980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3753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0" grpId="1"/>
      <p:bldP spid="22" grpId="0"/>
      <p:bldP spid="22" grpId="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CE3A1-5EFE-409F-B50F-836759738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14" y="1137424"/>
            <a:ext cx="8160285" cy="5144357"/>
          </a:xfrm>
          <a:prstGeom prst="rect">
            <a:avLst/>
          </a:prstGeom>
          <a:ln>
            <a:solidFill>
              <a:schemeClr val="tx1"/>
            </a:solidFill>
          </a:ln>
        </p:spPr>
      </p:pic>
      <p:sp>
        <p:nvSpPr>
          <p:cNvPr id="5" name="TextBox 4">
            <a:extLst>
              <a:ext uri="{FF2B5EF4-FFF2-40B4-BE49-F238E27FC236}">
                <a16:creationId xmlns:a16="http://schemas.microsoft.com/office/drawing/2014/main" id="{50B15266-FCD8-477F-ACEC-F35E273A6635}"/>
              </a:ext>
            </a:extLst>
          </p:cNvPr>
          <p:cNvSpPr txBox="1"/>
          <p:nvPr/>
        </p:nvSpPr>
        <p:spPr>
          <a:xfrm>
            <a:off x="3037507" y="225372"/>
            <a:ext cx="6116985" cy="769441"/>
          </a:xfrm>
          <a:prstGeom prst="rect">
            <a:avLst/>
          </a:prstGeom>
          <a:noFill/>
        </p:spPr>
        <p:txBody>
          <a:bodyPr wrap="square" rtlCol="0">
            <a:spAutoFit/>
          </a:bodyPr>
          <a:lstStyle/>
          <a:p>
            <a:pPr algn="ctr"/>
            <a:r>
              <a:rPr lang="en-US" sz="4400" dirty="0"/>
              <a:t>Create Glue Crawler</a:t>
            </a:r>
          </a:p>
        </p:txBody>
      </p:sp>
      <p:sp>
        <p:nvSpPr>
          <p:cNvPr id="6" name="Oval 5">
            <a:extLst>
              <a:ext uri="{FF2B5EF4-FFF2-40B4-BE49-F238E27FC236}">
                <a16:creationId xmlns:a16="http://schemas.microsoft.com/office/drawing/2014/main" id="{8C4A3AA1-E28C-47D1-A9DC-1C6A36F9E9B8}"/>
              </a:ext>
            </a:extLst>
          </p:cNvPr>
          <p:cNvSpPr/>
          <p:nvPr/>
        </p:nvSpPr>
        <p:spPr>
          <a:xfrm>
            <a:off x="6262254" y="5874327"/>
            <a:ext cx="581891" cy="407454"/>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09896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5C367-2E12-4057-AF5B-70EBADBA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1" y="3946420"/>
            <a:ext cx="11225233" cy="1546994"/>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BEFC813B-89F2-47FB-9257-AC07DFD52D24}"/>
              </a:ext>
            </a:extLst>
          </p:cNvPr>
          <p:cNvCxnSpPr>
            <a:cxnSpLocks/>
            <a:stCxn id="15" idx="0"/>
          </p:cNvCxnSpPr>
          <p:nvPr/>
        </p:nvCxnSpPr>
        <p:spPr>
          <a:xfrm flipH="1" flipV="1">
            <a:off x="627533" y="5047130"/>
            <a:ext cx="1361316" cy="106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6556E7-4DD7-4390-8D2B-660E8CB0A2E4}"/>
              </a:ext>
            </a:extLst>
          </p:cNvPr>
          <p:cNvSpPr txBox="1"/>
          <p:nvPr/>
        </p:nvSpPr>
        <p:spPr>
          <a:xfrm>
            <a:off x="483384" y="6111394"/>
            <a:ext cx="3010930" cy="461665"/>
          </a:xfrm>
          <a:prstGeom prst="rect">
            <a:avLst/>
          </a:prstGeom>
          <a:noFill/>
        </p:spPr>
        <p:txBody>
          <a:bodyPr wrap="square" rtlCol="0">
            <a:spAutoFit/>
          </a:bodyPr>
          <a:lstStyle/>
          <a:p>
            <a:r>
              <a:rPr lang="en-US" sz="2400" dirty="0">
                <a:solidFill>
                  <a:srgbClr val="FF0000"/>
                </a:solidFill>
              </a:rPr>
              <a:t>Select your crawler</a:t>
            </a:r>
            <a:endParaRPr lang="en-US" dirty="0">
              <a:solidFill>
                <a:srgbClr val="FF0000"/>
              </a:solidFill>
            </a:endParaRPr>
          </a:p>
        </p:txBody>
      </p:sp>
      <p:sp>
        <p:nvSpPr>
          <p:cNvPr id="18" name="TextBox 17">
            <a:extLst>
              <a:ext uri="{FF2B5EF4-FFF2-40B4-BE49-F238E27FC236}">
                <a16:creationId xmlns:a16="http://schemas.microsoft.com/office/drawing/2014/main" id="{32690DA4-FC2A-4428-8AF1-ED6145EFDD85}"/>
              </a:ext>
            </a:extLst>
          </p:cNvPr>
          <p:cNvSpPr txBox="1"/>
          <p:nvPr/>
        </p:nvSpPr>
        <p:spPr>
          <a:xfrm>
            <a:off x="5514575" y="3036366"/>
            <a:ext cx="5273168" cy="461665"/>
          </a:xfrm>
          <a:prstGeom prst="rect">
            <a:avLst/>
          </a:prstGeom>
          <a:noFill/>
        </p:spPr>
        <p:txBody>
          <a:bodyPr wrap="square" rtlCol="0">
            <a:spAutoFit/>
          </a:bodyPr>
          <a:lstStyle/>
          <a:p>
            <a:r>
              <a:rPr lang="en-US" sz="2400" dirty="0">
                <a:solidFill>
                  <a:srgbClr val="FF0000"/>
                </a:solidFill>
              </a:rPr>
              <a:t>Your table should be in the table tab</a:t>
            </a:r>
            <a:endParaRPr lang="en-US" dirty="0">
              <a:solidFill>
                <a:srgbClr val="FF0000"/>
              </a:solidFill>
            </a:endParaRPr>
          </a:p>
        </p:txBody>
      </p:sp>
      <p:sp>
        <p:nvSpPr>
          <p:cNvPr id="4" name="TextBox 3">
            <a:extLst>
              <a:ext uri="{FF2B5EF4-FFF2-40B4-BE49-F238E27FC236}">
                <a16:creationId xmlns:a16="http://schemas.microsoft.com/office/drawing/2014/main" id="{7BFC7F3A-E4CA-41E6-BF83-78C5EDF201EE}"/>
              </a:ext>
            </a:extLst>
          </p:cNvPr>
          <p:cNvSpPr txBox="1"/>
          <p:nvPr/>
        </p:nvSpPr>
        <p:spPr>
          <a:xfrm>
            <a:off x="591193" y="345035"/>
            <a:ext cx="11304969" cy="769441"/>
          </a:xfrm>
          <a:prstGeom prst="rect">
            <a:avLst/>
          </a:prstGeom>
          <a:noFill/>
        </p:spPr>
        <p:txBody>
          <a:bodyPr wrap="square" rtlCol="0">
            <a:spAutoFit/>
          </a:bodyPr>
          <a:lstStyle/>
          <a:p>
            <a:pPr algn="ctr"/>
            <a:r>
              <a:rPr lang="en-US" sz="4400" dirty="0"/>
              <a:t>Run the crawler to create the Glue table</a:t>
            </a:r>
          </a:p>
        </p:txBody>
      </p:sp>
      <p:pic>
        <p:nvPicPr>
          <p:cNvPr id="3" name="Picture 2">
            <a:extLst>
              <a:ext uri="{FF2B5EF4-FFF2-40B4-BE49-F238E27FC236}">
                <a16:creationId xmlns:a16="http://schemas.microsoft.com/office/drawing/2014/main" id="{425CE4F5-B2CB-4FD3-A7A2-A07E1065D0A9}"/>
              </a:ext>
            </a:extLst>
          </p:cNvPr>
          <p:cNvPicPr>
            <a:picLocks noChangeAspect="1"/>
          </p:cNvPicPr>
          <p:nvPr/>
        </p:nvPicPr>
        <p:blipFill rotWithShape="1">
          <a:blip r:embed="rId3">
            <a:extLst>
              <a:ext uri="{28A0092B-C50C-407E-A947-70E740481C1C}">
                <a14:useLocalDpi xmlns:a14="http://schemas.microsoft.com/office/drawing/2010/main" val="0"/>
              </a:ext>
            </a:extLst>
          </a:blip>
          <a:srcRect r="16245"/>
          <a:stretch/>
        </p:blipFill>
        <p:spPr>
          <a:xfrm>
            <a:off x="358504" y="1480081"/>
            <a:ext cx="11474992" cy="1392826"/>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0D6D10C7-C31B-478D-88D1-BD397DAF6478}"/>
              </a:ext>
            </a:extLst>
          </p:cNvPr>
          <p:cNvCxnSpPr>
            <a:cxnSpLocks/>
            <a:stCxn id="17" idx="2"/>
          </p:cNvCxnSpPr>
          <p:nvPr/>
        </p:nvCxnSpPr>
        <p:spPr>
          <a:xfrm flipH="1">
            <a:off x="1851102" y="3459189"/>
            <a:ext cx="512566" cy="80057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473237E-30DB-4309-AA61-A38B6C1B0F9C}"/>
              </a:ext>
            </a:extLst>
          </p:cNvPr>
          <p:cNvCxnSpPr>
            <a:cxnSpLocks/>
            <a:stCxn id="18" idx="1"/>
          </p:cNvCxnSpPr>
          <p:nvPr/>
        </p:nvCxnSpPr>
        <p:spPr>
          <a:xfrm flipH="1" flipV="1">
            <a:off x="4016033" y="2590421"/>
            <a:ext cx="1498542" cy="6767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C373F63-96D5-4218-8C6B-B6137016C724}"/>
              </a:ext>
            </a:extLst>
          </p:cNvPr>
          <p:cNvSpPr txBox="1"/>
          <p:nvPr/>
        </p:nvSpPr>
        <p:spPr>
          <a:xfrm>
            <a:off x="1026193" y="2997524"/>
            <a:ext cx="2674950" cy="461665"/>
          </a:xfrm>
          <a:prstGeom prst="rect">
            <a:avLst/>
          </a:prstGeom>
          <a:noFill/>
        </p:spPr>
        <p:txBody>
          <a:bodyPr wrap="square" rtlCol="0">
            <a:spAutoFit/>
          </a:bodyPr>
          <a:lstStyle/>
          <a:p>
            <a:r>
              <a:rPr lang="en-US" sz="2400" dirty="0">
                <a:solidFill>
                  <a:srgbClr val="FF0000"/>
                </a:solidFill>
              </a:rPr>
              <a:t>Run your crawler</a:t>
            </a:r>
            <a:endParaRPr lang="en-US" dirty="0">
              <a:solidFill>
                <a:srgbClr val="FF0000"/>
              </a:solidFill>
            </a:endParaRPr>
          </a:p>
        </p:txBody>
      </p:sp>
    </p:spTree>
    <p:extLst>
      <p:ext uri="{BB962C8B-B14F-4D97-AF65-F5344CB8AC3E}">
        <p14:creationId xmlns:p14="http://schemas.microsoft.com/office/powerpoint/2010/main" val="93891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1797050" y="2046732"/>
            <a:ext cx="8597900" cy="2764535"/>
          </a:xfrm>
        </p:spPr>
        <p:txBody>
          <a:bodyPr>
            <a:normAutofit/>
          </a:bodyPr>
          <a:lstStyle/>
          <a:p>
            <a:endParaRPr lang="en-US" sz="2400" dirty="0"/>
          </a:p>
          <a:p>
            <a:endParaRPr lang="en-US" sz="2400" dirty="0"/>
          </a:p>
          <a:p>
            <a:r>
              <a:rPr lang="en-US" sz="2800" dirty="0"/>
              <a:t>Interactive query service used to analyze data</a:t>
            </a:r>
          </a:p>
          <a:p>
            <a:pPr lvl="1"/>
            <a:r>
              <a:rPr lang="en-US" sz="2800" dirty="0"/>
              <a:t>Data stored in s3</a:t>
            </a:r>
          </a:p>
          <a:p>
            <a:pPr lvl="1"/>
            <a:r>
              <a:rPr lang="en-US" sz="2800" dirty="0"/>
              <a:t>Run queries to verify your data is stored correctly</a:t>
            </a:r>
          </a:p>
        </p:txBody>
      </p:sp>
      <p:sp>
        <p:nvSpPr>
          <p:cNvPr id="7" name="Title 1">
            <a:extLst>
              <a:ext uri="{FF2B5EF4-FFF2-40B4-BE49-F238E27FC236}">
                <a16:creationId xmlns:a16="http://schemas.microsoft.com/office/drawing/2014/main" id="{192434E9-FC91-43CF-A70A-1AD8F13CE28B}"/>
              </a:ext>
            </a:extLst>
          </p:cNvPr>
          <p:cNvSpPr>
            <a:spLocks noGrp="1"/>
          </p:cNvSpPr>
          <p:nvPr>
            <p:ph type="title"/>
          </p:nvPr>
        </p:nvSpPr>
        <p:spPr>
          <a:xfrm>
            <a:off x="2971800" y="484632"/>
            <a:ext cx="8156448" cy="1609344"/>
          </a:xfrm>
        </p:spPr>
        <p:txBody>
          <a:bodyPr/>
          <a:lstStyle/>
          <a:p>
            <a:r>
              <a:rPr lang="en-US" dirty="0"/>
              <a:t>Athena</a:t>
            </a:r>
          </a:p>
        </p:txBody>
      </p:sp>
      <p:pic>
        <p:nvPicPr>
          <p:cNvPr id="8" name="Picture 7">
            <a:extLst>
              <a:ext uri="{FF2B5EF4-FFF2-40B4-BE49-F238E27FC236}">
                <a16:creationId xmlns:a16="http://schemas.microsoft.com/office/drawing/2014/main" id="{021BB590-6A26-4AE4-A684-143CCC60F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89" y="457200"/>
            <a:ext cx="2090711" cy="1609344"/>
          </a:xfrm>
          <a:prstGeom prst="rect">
            <a:avLst/>
          </a:prstGeom>
        </p:spPr>
      </p:pic>
    </p:spTree>
    <p:extLst>
      <p:ext uri="{BB962C8B-B14F-4D97-AF65-F5344CB8AC3E}">
        <p14:creationId xmlns:p14="http://schemas.microsoft.com/office/powerpoint/2010/main" val="6215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dirty="0"/>
              <a:t>Run an SQL select query to verify data populating correctly</a:t>
            </a:r>
          </a:p>
          <a:p>
            <a:endParaRPr lang="en-US" sz="2400" dirty="0"/>
          </a:p>
          <a:p>
            <a:pPr lvl="1"/>
            <a:endParaRPr lang="en-US" sz="2400" dirty="0"/>
          </a:p>
        </p:txBody>
      </p:sp>
      <p:pic>
        <p:nvPicPr>
          <p:cNvPr id="5" name="Picture 4">
            <a:extLst>
              <a:ext uri="{FF2B5EF4-FFF2-40B4-BE49-F238E27FC236}">
                <a16:creationId xmlns:a16="http://schemas.microsoft.com/office/drawing/2014/main" id="{44E80664-81E1-4B50-957E-2C7687A2BE5E}"/>
              </a:ext>
            </a:extLst>
          </p:cNvPr>
          <p:cNvPicPr>
            <a:picLocks noChangeAspect="1"/>
          </p:cNvPicPr>
          <p:nvPr/>
        </p:nvPicPr>
        <p:blipFill>
          <a:blip r:embed="rId2"/>
          <a:stretch>
            <a:fillRect/>
          </a:stretch>
        </p:blipFill>
        <p:spPr>
          <a:xfrm>
            <a:off x="1063752" y="2781300"/>
            <a:ext cx="9093200" cy="3290586"/>
          </a:xfrm>
          <a:prstGeom prst="rect">
            <a:avLst/>
          </a:prstGeom>
        </p:spPr>
      </p:pic>
      <p:sp>
        <p:nvSpPr>
          <p:cNvPr id="12" name="Title 1">
            <a:extLst>
              <a:ext uri="{FF2B5EF4-FFF2-40B4-BE49-F238E27FC236}">
                <a16:creationId xmlns:a16="http://schemas.microsoft.com/office/drawing/2014/main" id="{E9236348-12F0-4133-B56A-2110ECB4F196}"/>
              </a:ext>
            </a:extLst>
          </p:cNvPr>
          <p:cNvSpPr>
            <a:spLocks noGrp="1"/>
          </p:cNvSpPr>
          <p:nvPr>
            <p:ph type="title"/>
          </p:nvPr>
        </p:nvSpPr>
        <p:spPr>
          <a:xfrm>
            <a:off x="2971800" y="484632"/>
            <a:ext cx="8156448" cy="1609344"/>
          </a:xfrm>
        </p:spPr>
        <p:txBody>
          <a:bodyPr/>
          <a:lstStyle/>
          <a:p>
            <a:r>
              <a:rPr lang="en-US" dirty="0"/>
              <a:t>Athena</a:t>
            </a:r>
          </a:p>
        </p:txBody>
      </p:sp>
      <p:pic>
        <p:nvPicPr>
          <p:cNvPr id="13" name="Picture 12">
            <a:extLst>
              <a:ext uri="{FF2B5EF4-FFF2-40B4-BE49-F238E27FC236}">
                <a16:creationId xmlns:a16="http://schemas.microsoft.com/office/drawing/2014/main" id="{A19E0253-4A3E-4258-9050-2FCD5FCAE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9" y="457200"/>
            <a:ext cx="2090711" cy="1609344"/>
          </a:xfrm>
          <a:prstGeom prst="rect">
            <a:avLst/>
          </a:prstGeom>
        </p:spPr>
      </p:pic>
    </p:spTree>
    <p:extLst>
      <p:ext uri="{BB962C8B-B14F-4D97-AF65-F5344CB8AC3E}">
        <p14:creationId xmlns:p14="http://schemas.microsoft.com/office/powerpoint/2010/main" val="790208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971800" y="484632"/>
            <a:ext cx="8156448" cy="1609344"/>
          </a:xfrm>
        </p:spPr>
        <p:txBody>
          <a:bodyPr/>
          <a:lstStyle/>
          <a:p>
            <a:r>
              <a:rPr lang="en-US" dirty="0"/>
              <a:t>Athena</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dirty="0"/>
              <a:t>Run an SQL count query to verify all data is there </a:t>
            </a:r>
          </a:p>
          <a:p>
            <a:endParaRPr lang="en-US" sz="2400" dirty="0"/>
          </a:p>
        </p:txBody>
      </p:sp>
      <p:pic>
        <p:nvPicPr>
          <p:cNvPr id="4" name="Picture 3">
            <a:extLst>
              <a:ext uri="{FF2B5EF4-FFF2-40B4-BE49-F238E27FC236}">
                <a16:creationId xmlns:a16="http://schemas.microsoft.com/office/drawing/2014/main" id="{FB9D12B5-ABF5-492A-BD5A-5CC3C0C25957}"/>
              </a:ext>
            </a:extLst>
          </p:cNvPr>
          <p:cNvPicPr>
            <a:picLocks noChangeAspect="1"/>
          </p:cNvPicPr>
          <p:nvPr/>
        </p:nvPicPr>
        <p:blipFill>
          <a:blip r:embed="rId2"/>
          <a:stretch>
            <a:fillRect/>
          </a:stretch>
        </p:blipFill>
        <p:spPr>
          <a:xfrm>
            <a:off x="1176337" y="2555973"/>
            <a:ext cx="7510463" cy="3486674"/>
          </a:xfrm>
          <a:prstGeom prst="rect">
            <a:avLst/>
          </a:prstGeom>
        </p:spPr>
      </p:pic>
      <p:pic>
        <p:nvPicPr>
          <p:cNvPr id="6" name="Picture 5">
            <a:extLst>
              <a:ext uri="{FF2B5EF4-FFF2-40B4-BE49-F238E27FC236}">
                <a16:creationId xmlns:a16="http://schemas.microsoft.com/office/drawing/2014/main" id="{E6DF4110-DA98-451B-A9E5-7A0B46A9C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89" y="457200"/>
            <a:ext cx="2090711" cy="1609344"/>
          </a:xfrm>
          <a:prstGeom prst="rect">
            <a:avLst/>
          </a:prstGeom>
        </p:spPr>
      </p:pic>
    </p:spTree>
    <p:extLst>
      <p:ext uri="{BB962C8B-B14F-4D97-AF65-F5344CB8AC3E}">
        <p14:creationId xmlns:p14="http://schemas.microsoft.com/office/powerpoint/2010/main" val="103528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1D0308-C16B-4079-87CC-54C5C400F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85" y="2076132"/>
            <a:ext cx="11708030" cy="1867787"/>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24EAEA43-F636-4C8A-87E6-1750B2C84B4F}"/>
              </a:ext>
            </a:extLst>
          </p:cNvPr>
          <p:cNvCxnSpPr>
            <a:cxnSpLocks/>
            <a:stCxn id="10" idx="0"/>
          </p:cNvCxnSpPr>
          <p:nvPr/>
        </p:nvCxnSpPr>
        <p:spPr>
          <a:xfrm flipH="1" flipV="1">
            <a:off x="930539" y="2672726"/>
            <a:ext cx="1542362" cy="17848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B97D7D-57E7-4664-BE48-D94F11542C9A}"/>
              </a:ext>
            </a:extLst>
          </p:cNvPr>
          <p:cNvSpPr txBox="1"/>
          <p:nvPr/>
        </p:nvSpPr>
        <p:spPr>
          <a:xfrm>
            <a:off x="241985" y="4457530"/>
            <a:ext cx="4461832" cy="830997"/>
          </a:xfrm>
          <a:prstGeom prst="rect">
            <a:avLst/>
          </a:prstGeom>
          <a:noFill/>
        </p:spPr>
        <p:txBody>
          <a:bodyPr wrap="square" rtlCol="0">
            <a:spAutoFit/>
          </a:bodyPr>
          <a:lstStyle/>
          <a:p>
            <a:r>
              <a:rPr lang="en-US" sz="2400" dirty="0">
                <a:solidFill>
                  <a:srgbClr val="FF0000"/>
                </a:solidFill>
              </a:rPr>
              <a:t>Click on add connection to create a connection the redshift cluster</a:t>
            </a:r>
          </a:p>
        </p:txBody>
      </p:sp>
      <p:sp>
        <p:nvSpPr>
          <p:cNvPr id="2" name="TextBox 1">
            <a:extLst>
              <a:ext uri="{FF2B5EF4-FFF2-40B4-BE49-F238E27FC236}">
                <a16:creationId xmlns:a16="http://schemas.microsoft.com/office/drawing/2014/main" id="{CD88E322-DDF2-4A93-8821-2D429529C712}"/>
              </a:ext>
            </a:extLst>
          </p:cNvPr>
          <p:cNvSpPr txBox="1"/>
          <p:nvPr/>
        </p:nvSpPr>
        <p:spPr>
          <a:xfrm>
            <a:off x="2057400" y="222077"/>
            <a:ext cx="8077200" cy="1446550"/>
          </a:xfrm>
          <a:prstGeom prst="rect">
            <a:avLst/>
          </a:prstGeom>
          <a:noFill/>
        </p:spPr>
        <p:txBody>
          <a:bodyPr wrap="square" rtlCol="0">
            <a:spAutoFit/>
          </a:bodyPr>
          <a:lstStyle/>
          <a:p>
            <a:pPr algn="ctr"/>
            <a:r>
              <a:rPr lang="en-US" sz="4400" dirty="0"/>
              <a:t>Create a connection to the database in the glue console</a:t>
            </a:r>
          </a:p>
        </p:txBody>
      </p:sp>
      <p:sp>
        <p:nvSpPr>
          <p:cNvPr id="9" name="TextBox 8">
            <a:extLst>
              <a:ext uri="{FF2B5EF4-FFF2-40B4-BE49-F238E27FC236}">
                <a16:creationId xmlns:a16="http://schemas.microsoft.com/office/drawing/2014/main" id="{A631F916-0567-4E17-80B1-5E6AE0F045D0}"/>
              </a:ext>
            </a:extLst>
          </p:cNvPr>
          <p:cNvSpPr txBox="1"/>
          <p:nvPr/>
        </p:nvSpPr>
        <p:spPr>
          <a:xfrm>
            <a:off x="6296421" y="4665348"/>
            <a:ext cx="4461832" cy="830997"/>
          </a:xfrm>
          <a:prstGeom prst="rect">
            <a:avLst/>
          </a:prstGeom>
          <a:noFill/>
        </p:spPr>
        <p:txBody>
          <a:bodyPr wrap="square" rtlCol="0">
            <a:spAutoFit/>
          </a:bodyPr>
          <a:lstStyle/>
          <a:p>
            <a:r>
              <a:rPr lang="en-US" sz="2400" dirty="0">
                <a:solidFill>
                  <a:srgbClr val="FF0000"/>
                </a:solidFill>
              </a:rPr>
              <a:t>Go to the Glue in services and click on connections</a:t>
            </a:r>
          </a:p>
        </p:txBody>
      </p:sp>
    </p:spTree>
    <p:extLst>
      <p:ext uri="{BB962C8B-B14F-4D97-AF65-F5344CB8AC3E}">
        <p14:creationId xmlns:p14="http://schemas.microsoft.com/office/powerpoint/2010/main" val="60736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2616-E53D-4F59-B8EA-14CA84737E2B}"/>
              </a:ext>
            </a:extLst>
          </p:cNvPr>
          <p:cNvSpPr>
            <a:spLocks noGrp="1"/>
          </p:cNvSpPr>
          <p:nvPr>
            <p:ph type="title"/>
          </p:nvPr>
        </p:nvSpPr>
        <p:spPr>
          <a:xfrm>
            <a:off x="2292656" y="177441"/>
            <a:ext cx="7606687" cy="2162783"/>
          </a:xfrm>
        </p:spPr>
        <p:txBody>
          <a:bodyPr>
            <a:noAutofit/>
          </a:bodyPr>
          <a:lstStyle/>
          <a:p>
            <a:r>
              <a:rPr lang="en-US" sz="6600" dirty="0"/>
              <a:t>Amazon Web Services</a:t>
            </a:r>
          </a:p>
        </p:txBody>
      </p:sp>
      <p:pic>
        <p:nvPicPr>
          <p:cNvPr id="62" name="Picture 61">
            <a:extLst>
              <a:ext uri="{FF2B5EF4-FFF2-40B4-BE49-F238E27FC236}">
                <a16:creationId xmlns:a16="http://schemas.microsoft.com/office/drawing/2014/main" id="{32CC3A89-28A0-4F02-919F-C436EBF4273B}"/>
              </a:ext>
            </a:extLst>
          </p:cNvPr>
          <p:cNvPicPr>
            <a:picLocks noChangeAspect="1"/>
          </p:cNvPicPr>
          <p:nvPr/>
        </p:nvPicPr>
        <p:blipFill>
          <a:blip r:embed="rId3"/>
          <a:stretch>
            <a:fillRect/>
          </a:stretch>
        </p:blipFill>
        <p:spPr>
          <a:xfrm>
            <a:off x="432122" y="1877630"/>
            <a:ext cx="9753600" cy="4514850"/>
          </a:xfrm>
          <a:prstGeom prst="rect">
            <a:avLst/>
          </a:prstGeom>
        </p:spPr>
      </p:pic>
    </p:spTree>
    <p:extLst>
      <p:ext uri="{BB962C8B-B14F-4D97-AF65-F5344CB8AC3E}">
        <p14:creationId xmlns:p14="http://schemas.microsoft.com/office/powerpoint/2010/main" val="1003292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2207A0-09D4-498B-9FB8-A34739944E50}"/>
              </a:ext>
            </a:extLst>
          </p:cNvPr>
          <p:cNvSpPr txBox="1"/>
          <p:nvPr/>
        </p:nvSpPr>
        <p:spPr>
          <a:xfrm>
            <a:off x="8784771" y="1262260"/>
            <a:ext cx="3256935" cy="1200329"/>
          </a:xfrm>
          <a:prstGeom prst="rect">
            <a:avLst/>
          </a:prstGeom>
          <a:noFill/>
        </p:spPr>
        <p:txBody>
          <a:bodyPr wrap="square" rtlCol="0">
            <a:spAutoFit/>
          </a:bodyPr>
          <a:lstStyle/>
          <a:p>
            <a:r>
              <a:rPr lang="en-US" sz="2400" dirty="0">
                <a:solidFill>
                  <a:srgbClr val="FF0000"/>
                </a:solidFill>
              </a:rPr>
              <a:t>Name of the connection should be glue-tutorial-XXX</a:t>
            </a:r>
          </a:p>
        </p:txBody>
      </p:sp>
      <p:sp>
        <p:nvSpPr>
          <p:cNvPr id="18" name="TextBox 17">
            <a:extLst>
              <a:ext uri="{FF2B5EF4-FFF2-40B4-BE49-F238E27FC236}">
                <a16:creationId xmlns:a16="http://schemas.microsoft.com/office/drawing/2014/main" id="{2EA3EAEA-8F80-443D-8476-4E8C6119C1E4}"/>
              </a:ext>
            </a:extLst>
          </p:cNvPr>
          <p:cNvSpPr txBox="1"/>
          <p:nvPr/>
        </p:nvSpPr>
        <p:spPr>
          <a:xfrm>
            <a:off x="8784772" y="3016585"/>
            <a:ext cx="3285768" cy="830997"/>
          </a:xfrm>
          <a:prstGeom prst="rect">
            <a:avLst/>
          </a:prstGeom>
          <a:noFill/>
        </p:spPr>
        <p:txBody>
          <a:bodyPr wrap="square" rtlCol="0">
            <a:spAutoFit/>
          </a:bodyPr>
          <a:lstStyle/>
          <a:p>
            <a:r>
              <a:rPr lang="en-US" sz="2400" dirty="0">
                <a:solidFill>
                  <a:srgbClr val="FF0000"/>
                </a:solidFill>
              </a:rPr>
              <a:t>The connection type should be JDBC</a:t>
            </a:r>
          </a:p>
        </p:txBody>
      </p:sp>
      <p:sp>
        <p:nvSpPr>
          <p:cNvPr id="3" name="TextBox 2">
            <a:extLst>
              <a:ext uri="{FF2B5EF4-FFF2-40B4-BE49-F238E27FC236}">
                <a16:creationId xmlns:a16="http://schemas.microsoft.com/office/drawing/2014/main" id="{9CF0D9E5-7FFB-4CFC-B431-11F4BC9FA5C0}"/>
              </a:ext>
            </a:extLst>
          </p:cNvPr>
          <p:cNvSpPr txBox="1"/>
          <p:nvPr/>
        </p:nvSpPr>
        <p:spPr>
          <a:xfrm>
            <a:off x="3710283" y="207730"/>
            <a:ext cx="4771434" cy="769441"/>
          </a:xfrm>
          <a:prstGeom prst="rect">
            <a:avLst/>
          </a:prstGeom>
          <a:noFill/>
        </p:spPr>
        <p:txBody>
          <a:bodyPr wrap="none" rtlCol="0">
            <a:spAutoFit/>
          </a:bodyPr>
          <a:lstStyle/>
          <a:p>
            <a:pPr algn="ctr"/>
            <a:r>
              <a:rPr lang="en-US" sz="4400" dirty="0"/>
              <a:t>Create a connection</a:t>
            </a:r>
            <a:endParaRPr lang="en-US" dirty="0"/>
          </a:p>
        </p:txBody>
      </p:sp>
      <p:pic>
        <p:nvPicPr>
          <p:cNvPr id="4" name="Picture 3">
            <a:extLst>
              <a:ext uri="{FF2B5EF4-FFF2-40B4-BE49-F238E27FC236}">
                <a16:creationId xmlns:a16="http://schemas.microsoft.com/office/drawing/2014/main" id="{059BEDA0-62DC-475F-9E20-C9E5D7BE4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75" y="1643005"/>
            <a:ext cx="7532208" cy="3821624"/>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3F66FEF6-D017-4D5E-B29B-50053F7BDC50}"/>
              </a:ext>
            </a:extLst>
          </p:cNvPr>
          <p:cNvCxnSpPr>
            <a:cxnSpLocks/>
            <a:stCxn id="12" idx="1"/>
          </p:cNvCxnSpPr>
          <p:nvPr/>
        </p:nvCxnSpPr>
        <p:spPr>
          <a:xfrm flipH="1">
            <a:off x="3107031" y="1862425"/>
            <a:ext cx="5677740" cy="6392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1B2084-9E3C-4C21-85F6-AF6E8D55BEF0}"/>
              </a:ext>
            </a:extLst>
          </p:cNvPr>
          <p:cNvCxnSpPr>
            <a:cxnSpLocks/>
            <a:stCxn id="18" idx="1"/>
          </p:cNvCxnSpPr>
          <p:nvPr/>
        </p:nvCxnSpPr>
        <p:spPr>
          <a:xfrm flipH="1" flipV="1">
            <a:off x="3461658" y="3189514"/>
            <a:ext cx="5323114" cy="24257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11D3B72-BE3B-4C23-ADD9-040F435FE3DD}"/>
              </a:ext>
            </a:extLst>
          </p:cNvPr>
          <p:cNvSpPr/>
          <p:nvPr/>
        </p:nvSpPr>
        <p:spPr>
          <a:xfrm>
            <a:off x="3577674" y="4319720"/>
            <a:ext cx="750974"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86874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655295-5ACD-414E-962E-E0150690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571" y="977171"/>
            <a:ext cx="6088908" cy="5646909"/>
          </a:xfrm>
          <a:prstGeom prst="rect">
            <a:avLst/>
          </a:prstGeom>
        </p:spPr>
      </p:pic>
      <p:cxnSp>
        <p:nvCxnSpPr>
          <p:cNvPr id="6" name="Straight Arrow Connector 5">
            <a:extLst>
              <a:ext uri="{FF2B5EF4-FFF2-40B4-BE49-F238E27FC236}">
                <a16:creationId xmlns:a16="http://schemas.microsoft.com/office/drawing/2014/main" id="{2F5034AD-CDAD-4CD3-896B-CE920AB92517}"/>
              </a:ext>
            </a:extLst>
          </p:cNvPr>
          <p:cNvCxnSpPr>
            <a:cxnSpLocks/>
            <a:stCxn id="25" idx="3"/>
          </p:cNvCxnSpPr>
          <p:nvPr/>
        </p:nvCxnSpPr>
        <p:spPr>
          <a:xfrm>
            <a:off x="2416629" y="1541633"/>
            <a:ext cx="3393780" cy="20129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DB23941-BFA8-4E85-BFA2-79B0478756C6}"/>
              </a:ext>
            </a:extLst>
          </p:cNvPr>
          <p:cNvCxnSpPr>
            <a:cxnSpLocks/>
            <a:stCxn id="35" idx="3"/>
          </p:cNvCxnSpPr>
          <p:nvPr/>
        </p:nvCxnSpPr>
        <p:spPr>
          <a:xfrm flipV="1">
            <a:off x="4190999" y="4926458"/>
            <a:ext cx="1608644" cy="5539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11EF09-9068-469E-AAC3-350E7D546267}"/>
              </a:ext>
            </a:extLst>
          </p:cNvPr>
          <p:cNvCxnSpPr>
            <a:cxnSpLocks/>
            <a:stCxn id="35" idx="3"/>
          </p:cNvCxnSpPr>
          <p:nvPr/>
        </p:nvCxnSpPr>
        <p:spPr>
          <a:xfrm>
            <a:off x="4190999" y="5480456"/>
            <a:ext cx="1619410" cy="73419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F89B5E-B257-46BB-AAE9-D987CF3CBC20}"/>
              </a:ext>
            </a:extLst>
          </p:cNvPr>
          <p:cNvCxnSpPr>
            <a:cxnSpLocks/>
            <a:stCxn id="27" idx="3"/>
          </p:cNvCxnSpPr>
          <p:nvPr/>
        </p:nvCxnSpPr>
        <p:spPr>
          <a:xfrm flipV="1">
            <a:off x="3952547" y="3021341"/>
            <a:ext cx="2034596" cy="1203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2552C1-8EC8-4C0C-AD6D-A5BC6C70C5CA}"/>
              </a:ext>
            </a:extLst>
          </p:cNvPr>
          <p:cNvCxnSpPr>
            <a:cxnSpLocks/>
            <a:stCxn id="27" idx="3"/>
          </p:cNvCxnSpPr>
          <p:nvPr/>
        </p:nvCxnSpPr>
        <p:spPr>
          <a:xfrm>
            <a:off x="3952547" y="3141713"/>
            <a:ext cx="2034596" cy="36933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5871F7-64E7-4096-8FEC-D49FFE9584DE}"/>
              </a:ext>
            </a:extLst>
          </p:cNvPr>
          <p:cNvCxnSpPr>
            <a:cxnSpLocks/>
            <a:stCxn id="35" idx="3"/>
          </p:cNvCxnSpPr>
          <p:nvPr/>
        </p:nvCxnSpPr>
        <p:spPr>
          <a:xfrm flipV="1">
            <a:off x="4190999" y="4141628"/>
            <a:ext cx="1619410" cy="13388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A4F468C-2DC2-4D33-B9A4-CC6F58B6BB53}"/>
              </a:ext>
            </a:extLst>
          </p:cNvPr>
          <p:cNvSpPr txBox="1"/>
          <p:nvPr/>
        </p:nvSpPr>
        <p:spPr>
          <a:xfrm>
            <a:off x="621246" y="941468"/>
            <a:ext cx="1795383" cy="1200329"/>
          </a:xfrm>
          <a:prstGeom prst="rect">
            <a:avLst/>
          </a:prstGeom>
          <a:noFill/>
        </p:spPr>
        <p:txBody>
          <a:bodyPr wrap="square" rtlCol="0">
            <a:spAutoFit/>
          </a:bodyPr>
          <a:lstStyle/>
          <a:p>
            <a:r>
              <a:rPr lang="en-US" sz="2400" dirty="0">
                <a:solidFill>
                  <a:srgbClr val="FF0000"/>
                </a:solidFill>
              </a:rPr>
              <a:t>This is the Redshift cluster </a:t>
            </a:r>
            <a:r>
              <a:rPr lang="en-US" sz="2400" dirty="0" err="1">
                <a:solidFill>
                  <a:srgbClr val="FF0000"/>
                </a:solidFill>
              </a:rPr>
              <a:t>url</a:t>
            </a:r>
            <a:endParaRPr lang="en-US" sz="2400" dirty="0">
              <a:solidFill>
                <a:srgbClr val="FF0000"/>
              </a:solidFill>
            </a:endParaRPr>
          </a:p>
        </p:txBody>
      </p:sp>
      <p:sp>
        <p:nvSpPr>
          <p:cNvPr id="27" name="TextBox 26">
            <a:extLst>
              <a:ext uri="{FF2B5EF4-FFF2-40B4-BE49-F238E27FC236}">
                <a16:creationId xmlns:a16="http://schemas.microsoft.com/office/drawing/2014/main" id="{383E24ED-4ECB-4A0B-8C14-CE92ADD8622B}"/>
              </a:ext>
            </a:extLst>
          </p:cNvPr>
          <p:cNvSpPr txBox="1"/>
          <p:nvPr/>
        </p:nvSpPr>
        <p:spPr>
          <a:xfrm>
            <a:off x="621246" y="2541548"/>
            <a:ext cx="3331301" cy="1200329"/>
          </a:xfrm>
          <a:prstGeom prst="rect">
            <a:avLst/>
          </a:prstGeom>
          <a:noFill/>
        </p:spPr>
        <p:txBody>
          <a:bodyPr wrap="square" rtlCol="0">
            <a:spAutoFit/>
          </a:bodyPr>
          <a:lstStyle/>
          <a:p>
            <a:r>
              <a:rPr lang="en-US" sz="2400" dirty="0">
                <a:solidFill>
                  <a:srgbClr val="FF0000"/>
                </a:solidFill>
              </a:rPr>
              <a:t>This is the username/password for the redshift cluster</a:t>
            </a:r>
          </a:p>
        </p:txBody>
      </p:sp>
      <p:sp>
        <p:nvSpPr>
          <p:cNvPr id="35" name="TextBox 34">
            <a:extLst>
              <a:ext uri="{FF2B5EF4-FFF2-40B4-BE49-F238E27FC236}">
                <a16:creationId xmlns:a16="http://schemas.microsoft.com/office/drawing/2014/main" id="{EE63888E-51CA-46EB-AC1D-9A5AD72233C3}"/>
              </a:ext>
            </a:extLst>
          </p:cNvPr>
          <p:cNvSpPr txBox="1"/>
          <p:nvPr/>
        </p:nvSpPr>
        <p:spPr>
          <a:xfrm>
            <a:off x="621246" y="4141628"/>
            <a:ext cx="3569753" cy="2677656"/>
          </a:xfrm>
          <a:prstGeom prst="rect">
            <a:avLst/>
          </a:prstGeom>
          <a:noFill/>
        </p:spPr>
        <p:txBody>
          <a:bodyPr wrap="square" rtlCol="0">
            <a:spAutoFit/>
          </a:bodyPr>
          <a:lstStyle/>
          <a:p>
            <a:r>
              <a:rPr lang="en-US" sz="2400" dirty="0">
                <a:solidFill>
                  <a:srgbClr val="FF0000"/>
                </a:solidFill>
              </a:rPr>
              <a:t>This </a:t>
            </a:r>
            <a:r>
              <a:rPr lang="en-US" sz="2400" dirty="0" err="1">
                <a:solidFill>
                  <a:srgbClr val="FF0000"/>
                </a:solidFill>
              </a:rPr>
              <a:t>vpc</a:t>
            </a:r>
            <a:r>
              <a:rPr lang="en-US" sz="2400" dirty="0">
                <a:solidFill>
                  <a:srgbClr val="FF0000"/>
                </a:solidFill>
              </a:rPr>
              <a:t> is where the redshift cluster runs and needs to have the same </a:t>
            </a:r>
            <a:r>
              <a:rPr lang="en-US" sz="2400" dirty="0" err="1">
                <a:solidFill>
                  <a:srgbClr val="FF0000"/>
                </a:solidFill>
              </a:rPr>
              <a:t>vpc</a:t>
            </a:r>
            <a:r>
              <a:rPr lang="en-US" sz="2400" dirty="0">
                <a:solidFill>
                  <a:srgbClr val="FF0000"/>
                </a:solidFill>
              </a:rPr>
              <a:t>/subnet/security group in order to connect</a:t>
            </a:r>
          </a:p>
        </p:txBody>
      </p:sp>
      <p:sp>
        <p:nvSpPr>
          <p:cNvPr id="14" name="TextBox 13">
            <a:extLst>
              <a:ext uri="{FF2B5EF4-FFF2-40B4-BE49-F238E27FC236}">
                <a16:creationId xmlns:a16="http://schemas.microsoft.com/office/drawing/2014/main" id="{E482FF4C-4533-408C-85A6-6B10A3E47C72}"/>
              </a:ext>
            </a:extLst>
          </p:cNvPr>
          <p:cNvSpPr txBox="1"/>
          <p:nvPr/>
        </p:nvSpPr>
        <p:spPr>
          <a:xfrm>
            <a:off x="3710283" y="207730"/>
            <a:ext cx="4771434" cy="769441"/>
          </a:xfrm>
          <a:prstGeom prst="rect">
            <a:avLst/>
          </a:prstGeom>
          <a:noFill/>
        </p:spPr>
        <p:txBody>
          <a:bodyPr wrap="none" rtlCol="0">
            <a:spAutoFit/>
          </a:bodyPr>
          <a:lstStyle/>
          <a:p>
            <a:pPr algn="ctr"/>
            <a:r>
              <a:rPr lang="en-US" sz="4400" dirty="0"/>
              <a:t>Create a connection</a:t>
            </a:r>
            <a:endParaRPr lang="en-US" dirty="0"/>
          </a:p>
        </p:txBody>
      </p:sp>
    </p:spTree>
    <p:extLst>
      <p:ext uri="{BB962C8B-B14F-4D97-AF65-F5344CB8AC3E}">
        <p14:creationId xmlns:p14="http://schemas.microsoft.com/office/powerpoint/2010/main" val="14544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7" grpId="1"/>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11C7F-B36E-4037-8F08-427D40006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06" y="2795742"/>
            <a:ext cx="11080440" cy="1394581"/>
          </a:xfrm>
          <a:prstGeom prst="rect">
            <a:avLst/>
          </a:prstGeom>
        </p:spPr>
      </p:pic>
      <p:sp>
        <p:nvSpPr>
          <p:cNvPr id="5" name="TextBox 4">
            <a:extLst>
              <a:ext uri="{FF2B5EF4-FFF2-40B4-BE49-F238E27FC236}">
                <a16:creationId xmlns:a16="http://schemas.microsoft.com/office/drawing/2014/main" id="{404B22D9-06D9-4904-B830-3A28DAF312AE}"/>
              </a:ext>
            </a:extLst>
          </p:cNvPr>
          <p:cNvSpPr txBox="1"/>
          <p:nvPr/>
        </p:nvSpPr>
        <p:spPr>
          <a:xfrm>
            <a:off x="3240740" y="388908"/>
            <a:ext cx="5710517" cy="769441"/>
          </a:xfrm>
          <a:prstGeom prst="rect">
            <a:avLst/>
          </a:prstGeom>
          <a:noFill/>
        </p:spPr>
        <p:txBody>
          <a:bodyPr wrap="square" rtlCol="0">
            <a:spAutoFit/>
          </a:bodyPr>
          <a:lstStyle/>
          <a:p>
            <a:pPr algn="ctr"/>
            <a:r>
              <a:rPr lang="en-US" sz="4400" dirty="0"/>
              <a:t>Test the connection</a:t>
            </a:r>
          </a:p>
        </p:txBody>
      </p:sp>
      <p:sp>
        <p:nvSpPr>
          <p:cNvPr id="6" name="Oval 5">
            <a:extLst>
              <a:ext uri="{FF2B5EF4-FFF2-40B4-BE49-F238E27FC236}">
                <a16:creationId xmlns:a16="http://schemas.microsoft.com/office/drawing/2014/main" id="{64A265AA-96F5-46C0-8CC8-429F09A9AFA7}"/>
              </a:ext>
            </a:extLst>
          </p:cNvPr>
          <p:cNvSpPr/>
          <p:nvPr/>
        </p:nvSpPr>
        <p:spPr>
          <a:xfrm>
            <a:off x="1397890" y="2795742"/>
            <a:ext cx="1142109" cy="492403"/>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07522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E3900-1C0B-47BC-8767-1CDCAFF9E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853" y="2346866"/>
            <a:ext cx="4534293" cy="2164268"/>
          </a:xfrm>
          <a:prstGeom prst="rect">
            <a:avLst/>
          </a:prstGeom>
          <a:ln>
            <a:solidFill>
              <a:schemeClr val="tx1"/>
            </a:solidFill>
          </a:ln>
        </p:spPr>
      </p:pic>
      <p:cxnSp>
        <p:nvCxnSpPr>
          <p:cNvPr id="3" name="Straight Arrow Connector 2">
            <a:extLst>
              <a:ext uri="{FF2B5EF4-FFF2-40B4-BE49-F238E27FC236}">
                <a16:creationId xmlns:a16="http://schemas.microsoft.com/office/drawing/2014/main" id="{19AEDBAA-94BA-4BAF-B426-FCD27A4C9DFE}"/>
              </a:ext>
            </a:extLst>
          </p:cNvPr>
          <p:cNvCxnSpPr>
            <a:cxnSpLocks/>
            <a:stCxn id="4" idx="1"/>
          </p:cNvCxnSpPr>
          <p:nvPr/>
        </p:nvCxnSpPr>
        <p:spPr>
          <a:xfrm flipH="1">
            <a:off x="6926448" y="3454324"/>
            <a:ext cx="2024808" cy="4586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6051B4-16EA-47F5-88A6-F78C917E5499}"/>
              </a:ext>
            </a:extLst>
          </p:cNvPr>
          <p:cNvSpPr txBox="1"/>
          <p:nvPr/>
        </p:nvSpPr>
        <p:spPr>
          <a:xfrm>
            <a:off x="3240740" y="388908"/>
            <a:ext cx="5710517" cy="769441"/>
          </a:xfrm>
          <a:prstGeom prst="rect">
            <a:avLst/>
          </a:prstGeom>
          <a:noFill/>
        </p:spPr>
        <p:txBody>
          <a:bodyPr wrap="square" rtlCol="0">
            <a:spAutoFit/>
          </a:bodyPr>
          <a:lstStyle/>
          <a:p>
            <a:pPr algn="ctr"/>
            <a:r>
              <a:rPr lang="en-US" sz="4400" dirty="0"/>
              <a:t>Test the connection</a:t>
            </a:r>
          </a:p>
        </p:txBody>
      </p:sp>
      <p:sp>
        <p:nvSpPr>
          <p:cNvPr id="4" name="TextBox 3">
            <a:extLst>
              <a:ext uri="{FF2B5EF4-FFF2-40B4-BE49-F238E27FC236}">
                <a16:creationId xmlns:a16="http://schemas.microsoft.com/office/drawing/2014/main" id="{1305A35E-EB6E-4BC1-B017-BA353D6632CE}"/>
              </a:ext>
            </a:extLst>
          </p:cNvPr>
          <p:cNvSpPr txBox="1"/>
          <p:nvPr/>
        </p:nvSpPr>
        <p:spPr>
          <a:xfrm>
            <a:off x="8951256" y="3223491"/>
            <a:ext cx="3001257" cy="461665"/>
          </a:xfrm>
          <a:prstGeom prst="rect">
            <a:avLst/>
          </a:prstGeom>
          <a:noFill/>
        </p:spPr>
        <p:txBody>
          <a:bodyPr wrap="square" rtlCol="0">
            <a:spAutoFit/>
          </a:bodyPr>
          <a:lstStyle/>
          <a:p>
            <a:r>
              <a:rPr lang="en-US" sz="2400" dirty="0">
                <a:solidFill>
                  <a:srgbClr val="FF0000"/>
                </a:solidFill>
              </a:rPr>
              <a:t>Select this IAM role</a:t>
            </a:r>
            <a:endParaRPr lang="en-US" dirty="0">
              <a:solidFill>
                <a:srgbClr val="FF0000"/>
              </a:solidFill>
            </a:endParaRPr>
          </a:p>
        </p:txBody>
      </p:sp>
      <p:sp>
        <p:nvSpPr>
          <p:cNvPr id="8" name="Oval 7">
            <a:extLst>
              <a:ext uri="{FF2B5EF4-FFF2-40B4-BE49-F238E27FC236}">
                <a16:creationId xmlns:a16="http://schemas.microsoft.com/office/drawing/2014/main" id="{B1ED518D-6012-4B9B-9869-1CBECFBC11E0}"/>
              </a:ext>
            </a:extLst>
          </p:cNvPr>
          <p:cNvSpPr/>
          <p:nvPr/>
        </p:nvSpPr>
        <p:spPr>
          <a:xfrm>
            <a:off x="5526546" y="4054489"/>
            <a:ext cx="1225236" cy="456646"/>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0233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259756-E3A1-4448-9467-B69F2A997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3" y="2404021"/>
            <a:ext cx="10996613" cy="2049958"/>
          </a:xfrm>
          <a:prstGeom prst="rect">
            <a:avLst/>
          </a:prstGeom>
        </p:spPr>
      </p:pic>
      <p:sp>
        <p:nvSpPr>
          <p:cNvPr id="3" name="TextBox 2">
            <a:extLst>
              <a:ext uri="{FF2B5EF4-FFF2-40B4-BE49-F238E27FC236}">
                <a16:creationId xmlns:a16="http://schemas.microsoft.com/office/drawing/2014/main" id="{BC4B36BD-9C7A-4605-A526-8617E5F27088}"/>
              </a:ext>
            </a:extLst>
          </p:cNvPr>
          <p:cNvSpPr txBox="1"/>
          <p:nvPr/>
        </p:nvSpPr>
        <p:spPr>
          <a:xfrm>
            <a:off x="3240740" y="388908"/>
            <a:ext cx="5710517" cy="769441"/>
          </a:xfrm>
          <a:prstGeom prst="rect">
            <a:avLst/>
          </a:prstGeom>
          <a:noFill/>
        </p:spPr>
        <p:txBody>
          <a:bodyPr wrap="square" rtlCol="0">
            <a:spAutoFit/>
          </a:bodyPr>
          <a:lstStyle/>
          <a:p>
            <a:pPr algn="ctr"/>
            <a:r>
              <a:rPr lang="en-US" sz="4400" dirty="0"/>
              <a:t>Test the connection</a:t>
            </a:r>
          </a:p>
        </p:txBody>
      </p:sp>
    </p:spTree>
    <p:extLst>
      <p:ext uri="{BB962C8B-B14F-4D97-AF65-F5344CB8AC3E}">
        <p14:creationId xmlns:p14="http://schemas.microsoft.com/office/powerpoint/2010/main" val="678836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6000F8-B8E3-44BF-879D-EFEE5B81A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04" y="1940758"/>
            <a:ext cx="11293819" cy="1257409"/>
          </a:xfrm>
          <a:prstGeom prst="rect">
            <a:avLst/>
          </a:prstGeom>
          <a:ln>
            <a:solidFill>
              <a:schemeClr val="tx1"/>
            </a:solidFill>
          </a:ln>
        </p:spPr>
      </p:pic>
      <p:sp>
        <p:nvSpPr>
          <p:cNvPr id="8" name="TextBox 7">
            <a:extLst>
              <a:ext uri="{FF2B5EF4-FFF2-40B4-BE49-F238E27FC236}">
                <a16:creationId xmlns:a16="http://schemas.microsoft.com/office/drawing/2014/main" id="{7DB0C863-8533-4C94-B983-659B97BABED8}"/>
              </a:ext>
            </a:extLst>
          </p:cNvPr>
          <p:cNvSpPr txBox="1"/>
          <p:nvPr/>
        </p:nvSpPr>
        <p:spPr>
          <a:xfrm>
            <a:off x="3371851" y="591311"/>
            <a:ext cx="4825632" cy="769441"/>
          </a:xfrm>
          <a:prstGeom prst="rect">
            <a:avLst/>
          </a:prstGeom>
          <a:noFill/>
        </p:spPr>
        <p:txBody>
          <a:bodyPr wrap="square" rtlCol="0">
            <a:spAutoFit/>
          </a:bodyPr>
          <a:lstStyle/>
          <a:p>
            <a:pPr algn="ctr"/>
            <a:r>
              <a:rPr lang="en-US" sz="4400" dirty="0"/>
              <a:t>Create a Glue Job</a:t>
            </a:r>
            <a:endParaRPr lang="en-US" sz="3600" dirty="0"/>
          </a:p>
        </p:txBody>
      </p:sp>
      <p:sp>
        <p:nvSpPr>
          <p:cNvPr id="7" name="Oval 6">
            <a:extLst>
              <a:ext uri="{FF2B5EF4-FFF2-40B4-BE49-F238E27FC236}">
                <a16:creationId xmlns:a16="http://schemas.microsoft.com/office/drawing/2014/main" id="{C2A304D6-4463-4D09-89A6-AC54ACCA2BF8}"/>
              </a:ext>
            </a:extLst>
          </p:cNvPr>
          <p:cNvSpPr/>
          <p:nvPr/>
        </p:nvSpPr>
        <p:spPr>
          <a:xfrm>
            <a:off x="666804" y="2031445"/>
            <a:ext cx="705455" cy="376500"/>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3FB2DD6C-B4FA-4FC2-AE9A-1ADCE0C0F326}"/>
              </a:ext>
            </a:extLst>
          </p:cNvPr>
          <p:cNvSpPr txBox="1"/>
          <p:nvPr/>
        </p:nvSpPr>
        <p:spPr>
          <a:xfrm>
            <a:off x="2024083" y="3794921"/>
            <a:ext cx="5015345" cy="461665"/>
          </a:xfrm>
          <a:prstGeom prst="rect">
            <a:avLst/>
          </a:prstGeom>
          <a:noFill/>
        </p:spPr>
        <p:txBody>
          <a:bodyPr wrap="square" rtlCol="0">
            <a:spAutoFit/>
          </a:bodyPr>
          <a:lstStyle/>
          <a:p>
            <a:r>
              <a:rPr lang="en-US" sz="2400" dirty="0">
                <a:solidFill>
                  <a:srgbClr val="FF0000"/>
                </a:solidFill>
              </a:rPr>
              <a:t>Click on jobs in the glue Console</a:t>
            </a:r>
            <a:endParaRPr lang="en-US" dirty="0">
              <a:solidFill>
                <a:srgbClr val="FF0000"/>
              </a:solidFill>
            </a:endParaRPr>
          </a:p>
        </p:txBody>
      </p:sp>
    </p:spTree>
    <p:extLst>
      <p:ext uri="{BB962C8B-B14F-4D97-AF65-F5344CB8AC3E}">
        <p14:creationId xmlns:p14="http://schemas.microsoft.com/office/powerpoint/2010/main" val="101467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30E1FD-1C54-43B1-9266-4666A942F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564" y="1017061"/>
            <a:ext cx="6370872" cy="4823878"/>
          </a:xfrm>
          <a:prstGeom prst="rect">
            <a:avLst/>
          </a:prstGeom>
          <a:ln>
            <a:solidFill>
              <a:schemeClr val="tx1"/>
            </a:solidFill>
          </a:ln>
        </p:spPr>
      </p:pic>
      <p:pic>
        <p:nvPicPr>
          <p:cNvPr id="7" name="Picture 6">
            <a:extLst>
              <a:ext uri="{FF2B5EF4-FFF2-40B4-BE49-F238E27FC236}">
                <a16:creationId xmlns:a16="http://schemas.microsoft.com/office/drawing/2014/main" id="{F53B5FEF-B46F-4BA9-B864-5EAE01D18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106" y="3032630"/>
            <a:ext cx="5974598" cy="1447925"/>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6B7BDAE8-498C-4443-96B6-EDE7F98CB46E}"/>
              </a:ext>
            </a:extLst>
          </p:cNvPr>
          <p:cNvCxnSpPr>
            <a:cxnSpLocks/>
            <a:stCxn id="31" idx="2"/>
          </p:cNvCxnSpPr>
          <p:nvPr/>
        </p:nvCxnSpPr>
        <p:spPr>
          <a:xfrm flipH="1">
            <a:off x="5305425" y="772137"/>
            <a:ext cx="1523724" cy="81524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37225D-0E7F-44F4-A57A-F2D005B95B88}"/>
              </a:ext>
            </a:extLst>
          </p:cNvPr>
          <p:cNvCxnSpPr>
            <a:cxnSpLocks/>
            <a:stCxn id="33" idx="1"/>
          </p:cNvCxnSpPr>
          <p:nvPr/>
        </p:nvCxnSpPr>
        <p:spPr>
          <a:xfrm flipH="1">
            <a:off x="7518964" y="1428625"/>
            <a:ext cx="2120336" cy="63450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56844D-A6A0-4E8C-8C60-D5F4B51ED335}"/>
              </a:ext>
            </a:extLst>
          </p:cNvPr>
          <p:cNvCxnSpPr>
            <a:cxnSpLocks/>
            <a:stCxn id="35" idx="1"/>
          </p:cNvCxnSpPr>
          <p:nvPr/>
        </p:nvCxnSpPr>
        <p:spPr>
          <a:xfrm flipH="1">
            <a:off x="4924818" y="2752725"/>
            <a:ext cx="1080030" cy="1898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0889E50-621D-4817-89A3-80877988628B}"/>
              </a:ext>
            </a:extLst>
          </p:cNvPr>
          <p:cNvCxnSpPr>
            <a:cxnSpLocks/>
            <a:stCxn id="42" idx="3"/>
          </p:cNvCxnSpPr>
          <p:nvPr/>
        </p:nvCxnSpPr>
        <p:spPr>
          <a:xfrm>
            <a:off x="2213194" y="910637"/>
            <a:ext cx="1192596" cy="24715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B52376-7488-4982-BB7C-B3413A3BA04B}"/>
              </a:ext>
            </a:extLst>
          </p:cNvPr>
          <p:cNvCxnSpPr>
            <a:cxnSpLocks/>
            <a:stCxn id="44" idx="3"/>
          </p:cNvCxnSpPr>
          <p:nvPr/>
        </p:nvCxnSpPr>
        <p:spPr>
          <a:xfrm flipV="1">
            <a:off x="2295845" y="3759792"/>
            <a:ext cx="1047357" cy="728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BCCFCD9-E127-4F9F-BCE8-2B91EDE41278}"/>
              </a:ext>
            </a:extLst>
          </p:cNvPr>
          <p:cNvCxnSpPr>
            <a:cxnSpLocks/>
            <a:stCxn id="48" idx="3"/>
          </p:cNvCxnSpPr>
          <p:nvPr/>
        </p:nvCxnSpPr>
        <p:spPr>
          <a:xfrm flipV="1">
            <a:off x="1981200" y="4248150"/>
            <a:ext cx="1362002" cy="138615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18F436-54C5-4717-86D4-D5E918720F20}"/>
              </a:ext>
            </a:extLst>
          </p:cNvPr>
          <p:cNvCxnSpPr>
            <a:cxnSpLocks/>
            <a:stCxn id="50" idx="1"/>
          </p:cNvCxnSpPr>
          <p:nvPr/>
        </p:nvCxnSpPr>
        <p:spPr>
          <a:xfrm flipH="1">
            <a:off x="8410328" y="4145579"/>
            <a:ext cx="1170406" cy="68206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4950217-3711-4B16-A97D-E0D8F9E584B1}"/>
              </a:ext>
            </a:extLst>
          </p:cNvPr>
          <p:cNvCxnSpPr>
            <a:cxnSpLocks/>
            <a:stCxn id="53" idx="2"/>
          </p:cNvCxnSpPr>
          <p:nvPr/>
        </p:nvCxnSpPr>
        <p:spPr>
          <a:xfrm flipH="1">
            <a:off x="9287998" y="2560199"/>
            <a:ext cx="789452" cy="11470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71A4DA-275E-4D65-9DA1-A857E9D61D27}"/>
              </a:ext>
            </a:extLst>
          </p:cNvPr>
          <p:cNvCxnSpPr>
            <a:cxnSpLocks/>
            <a:stCxn id="55" idx="1"/>
          </p:cNvCxnSpPr>
          <p:nvPr/>
        </p:nvCxnSpPr>
        <p:spPr>
          <a:xfrm flipH="1">
            <a:off x="9272104" y="3727444"/>
            <a:ext cx="433680" cy="49963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7858B22-3D5E-4F92-8600-BC4E28804F05}"/>
              </a:ext>
            </a:extLst>
          </p:cNvPr>
          <p:cNvSpPr txBox="1"/>
          <p:nvPr/>
        </p:nvSpPr>
        <p:spPr>
          <a:xfrm>
            <a:off x="3580848" y="310472"/>
            <a:ext cx="6496601" cy="461665"/>
          </a:xfrm>
          <a:prstGeom prst="rect">
            <a:avLst/>
          </a:prstGeom>
          <a:noFill/>
        </p:spPr>
        <p:txBody>
          <a:bodyPr wrap="square" rtlCol="0">
            <a:spAutoFit/>
          </a:bodyPr>
          <a:lstStyle/>
          <a:p>
            <a:r>
              <a:rPr lang="en-US" sz="2400" dirty="0">
                <a:solidFill>
                  <a:srgbClr val="FF0000"/>
                </a:solidFill>
              </a:rPr>
              <a:t>Give your job a name glue-tutorial-&lt;initials&gt;</a:t>
            </a:r>
          </a:p>
        </p:txBody>
      </p:sp>
      <p:sp>
        <p:nvSpPr>
          <p:cNvPr id="33" name="TextBox 32">
            <a:extLst>
              <a:ext uri="{FF2B5EF4-FFF2-40B4-BE49-F238E27FC236}">
                <a16:creationId xmlns:a16="http://schemas.microsoft.com/office/drawing/2014/main" id="{BB66942C-5B41-4A1D-907D-B8D6342F60DD}"/>
              </a:ext>
            </a:extLst>
          </p:cNvPr>
          <p:cNvSpPr txBox="1"/>
          <p:nvPr/>
        </p:nvSpPr>
        <p:spPr>
          <a:xfrm>
            <a:off x="9639300" y="643795"/>
            <a:ext cx="2552700" cy="1569660"/>
          </a:xfrm>
          <a:prstGeom prst="rect">
            <a:avLst/>
          </a:prstGeom>
          <a:noFill/>
        </p:spPr>
        <p:txBody>
          <a:bodyPr wrap="square" rtlCol="0">
            <a:spAutoFit/>
          </a:bodyPr>
          <a:lstStyle/>
          <a:p>
            <a:r>
              <a:rPr lang="en-US" sz="2400" dirty="0">
                <a:solidFill>
                  <a:srgbClr val="FF0000"/>
                </a:solidFill>
              </a:rPr>
              <a:t>Give you job a role to perform the actions necessary to run</a:t>
            </a:r>
          </a:p>
        </p:txBody>
      </p:sp>
      <p:sp>
        <p:nvSpPr>
          <p:cNvPr id="35" name="TextBox 34">
            <a:extLst>
              <a:ext uri="{FF2B5EF4-FFF2-40B4-BE49-F238E27FC236}">
                <a16:creationId xmlns:a16="http://schemas.microsoft.com/office/drawing/2014/main" id="{8739429D-7267-4D43-A408-C945FF793FB6}"/>
              </a:ext>
            </a:extLst>
          </p:cNvPr>
          <p:cNvSpPr txBox="1"/>
          <p:nvPr/>
        </p:nvSpPr>
        <p:spPr>
          <a:xfrm>
            <a:off x="6004848" y="2521892"/>
            <a:ext cx="3401637" cy="461665"/>
          </a:xfrm>
          <a:prstGeom prst="rect">
            <a:avLst/>
          </a:prstGeom>
          <a:noFill/>
        </p:spPr>
        <p:txBody>
          <a:bodyPr wrap="none" rtlCol="0">
            <a:spAutoFit/>
          </a:bodyPr>
          <a:lstStyle/>
          <a:p>
            <a:r>
              <a:rPr lang="en-US" sz="2400" dirty="0">
                <a:solidFill>
                  <a:srgbClr val="FF0000"/>
                </a:solidFill>
              </a:rPr>
              <a:t>Create a new blank script </a:t>
            </a:r>
            <a:endParaRPr lang="en-US" dirty="0">
              <a:solidFill>
                <a:srgbClr val="FF0000"/>
              </a:solidFill>
            </a:endParaRPr>
          </a:p>
        </p:txBody>
      </p:sp>
      <p:sp>
        <p:nvSpPr>
          <p:cNvPr id="42" name="TextBox 41">
            <a:extLst>
              <a:ext uri="{FF2B5EF4-FFF2-40B4-BE49-F238E27FC236}">
                <a16:creationId xmlns:a16="http://schemas.microsoft.com/office/drawing/2014/main" id="{586F63F1-2785-40C9-B5E5-8DF99AED9777}"/>
              </a:ext>
            </a:extLst>
          </p:cNvPr>
          <p:cNvSpPr txBox="1"/>
          <p:nvPr/>
        </p:nvSpPr>
        <p:spPr>
          <a:xfrm>
            <a:off x="91533" y="310472"/>
            <a:ext cx="2121661" cy="1200329"/>
          </a:xfrm>
          <a:prstGeom prst="rect">
            <a:avLst/>
          </a:prstGeom>
          <a:noFill/>
        </p:spPr>
        <p:txBody>
          <a:bodyPr wrap="square" rtlCol="0">
            <a:spAutoFit/>
          </a:bodyPr>
          <a:lstStyle/>
          <a:p>
            <a:r>
              <a:rPr lang="en-US" sz="2400" dirty="0">
                <a:solidFill>
                  <a:srgbClr val="FF0000"/>
                </a:solidFill>
              </a:rPr>
              <a:t>The language used to write the script</a:t>
            </a:r>
          </a:p>
        </p:txBody>
      </p:sp>
      <p:sp>
        <p:nvSpPr>
          <p:cNvPr id="44" name="TextBox 43">
            <a:extLst>
              <a:ext uri="{FF2B5EF4-FFF2-40B4-BE49-F238E27FC236}">
                <a16:creationId xmlns:a16="http://schemas.microsoft.com/office/drawing/2014/main" id="{C805BF8F-60B1-4304-BDF1-D65D0B713598}"/>
              </a:ext>
            </a:extLst>
          </p:cNvPr>
          <p:cNvSpPr txBox="1"/>
          <p:nvPr/>
        </p:nvSpPr>
        <p:spPr>
          <a:xfrm>
            <a:off x="10942" y="3047821"/>
            <a:ext cx="2284903" cy="1569660"/>
          </a:xfrm>
          <a:prstGeom prst="rect">
            <a:avLst/>
          </a:prstGeom>
          <a:noFill/>
        </p:spPr>
        <p:txBody>
          <a:bodyPr wrap="square" rtlCol="0">
            <a:spAutoFit/>
          </a:bodyPr>
          <a:lstStyle/>
          <a:p>
            <a:r>
              <a:rPr lang="en-US" sz="2400" dirty="0">
                <a:solidFill>
                  <a:srgbClr val="FF0000"/>
                </a:solidFill>
              </a:rPr>
              <a:t>Give your script a name glue-tutorial-initials.py</a:t>
            </a:r>
          </a:p>
        </p:txBody>
      </p:sp>
      <p:sp>
        <p:nvSpPr>
          <p:cNvPr id="48" name="TextBox 47">
            <a:extLst>
              <a:ext uri="{FF2B5EF4-FFF2-40B4-BE49-F238E27FC236}">
                <a16:creationId xmlns:a16="http://schemas.microsoft.com/office/drawing/2014/main" id="{76C9E228-39D0-47E3-94D6-4CC590C8EAD6}"/>
              </a:ext>
            </a:extLst>
          </p:cNvPr>
          <p:cNvSpPr txBox="1"/>
          <p:nvPr/>
        </p:nvSpPr>
        <p:spPr>
          <a:xfrm>
            <a:off x="10942" y="4849472"/>
            <a:ext cx="1970258" cy="1569660"/>
          </a:xfrm>
          <a:prstGeom prst="rect">
            <a:avLst/>
          </a:prstGeom>
          <a:noFill/>
        </p:spPr>
        <p:txBody>
          <a:bodyPr wrap="square" rtlCol="0">
            <a:spAutoFit/>
          </a:bodyPr>
          <a:lstStyle/>
          <a:p>
            <a:r>
              <a:rPr lang="en-US" sz="2400" dirty="0">
                <a:solidFill>
                  <a:srgbClr val="FF0000"/>
                </a:solidFill>
              </a:rPr>
              <a:t>The location in which you script will be placed in s3</a:t>
            </a:r>
          </a:p>
        </p:txBody>
      </p:sp>
      <p:sp>
        <p:nvSpPr>
          <p:cNvPr id="50" name="TextBox 49">
            <a:extLst>
              <a:ext uri="{FF2B5EF4-FFF2-40B4-BE49-F238E27FC236}">
                <a16:creationId xmlns:a16="http://schemas.microsoft.com/office/drawing/2014/main" id="{1CF6E525-5678-4768-A2F1-A242597ECD52}"/>
              </a:ext>
            </a:extLst>
          </p:cNvPr>
          <p:cNvSpPr txBox="1"/>
          <p:nvPr/>
        </p:nvSpPr>
        <p:spPr>
          <a:xfrm>
            <a:off x="9580734" y="3176083"/>
            <a:ext cx="2552699" cy="1938992"/>
          </a:xfrm>
          <a:prstGeom prst="rect">
            <a:avLst/>
          </a:prstGeom>
          <a:noFill/>
        </p:spPr>
        <p:txBody>
          <a:bodyPr wrap="square" rtlCol="0">
            <a:spAutoFit/>
          </a:bodyPr>
          <a:lstStyle/>
          <a:p>
            <a:r>
              <a:rPr lang="en-US" sz="2400" dirty="0">
                <a:solidFill>
                  <a:srgbClr val="FF0000"/>
                </a:solidFill>
              </a:rPr>
              <a:t>This is where a temporary script is generated when the script is being edited</a:t>
            </a:r>
          </a:p>
        </p:txBody>
      </p:sp>
      <p:sp>
        <p:nvSpPr>
          <p:cNvPr id="53" name="TextBox 52">
            <a:extLst>
              <a:ext uri="{FF2B5EF4-FFF2-40B4-BE49-F238E27FC236}">
                <a16:creationId xmlns:a16="http://schemas.microsoft.com/office/drawing/2014/main" id="{5E2AC458-F52E-45DF-9FC3-16E177E53FF8}"/>
              </a:ext>
            </a:extLst>
          </p:cNvPr>
          <p:cNvSpPr txBox="1"/>
          <p:nvPr/>
        </p:nvSpPr>
        <p:spPr>
          <a:xfrm>
            <a:off x="9191625" y="1359870"/>
            <a:ext cx="1771650" cy="1200329"/>
          </a:xfrm>
          <a:prstGeom prst="rect">
            <a:avLst/>
          </a:prstGeom>
          <a:noFill/>
        </p:spPr>
        <p:txBody>
          <a:bodyPr wrap="square" rtlCol="0">
            <a:spAutoFit/>
          </a:bodyPr>
          <a:lstStyle/>
          <a:p>
            <a:r>
              <a:rPr lang="en-US" sz="2400" dirty="0">
                <a:solidFill>
                  <a:srgbClr val="FF0000"/>
                </a:solidFill>
              </a:rPr>
              <a:t>Remember where the job left off</a:t>
            </a:r>
          </a:p>
        </p:txBody>
      </p:sp>
      <p:sp>
        <p:nvSpPr>
          <p:cNvPr id="55" name="TextBox 54">
            <a:extLst>
              <a:ext uri="{FF2B5EF4-FFF2-40B4-BE49-F238E27FC236}">
                <a16:creationId xmlns:a16="http://schemas.microsoft.com/office/drawing/2014/main" id="{84E7905D-B9A1-410A-9DA4-4E9A8B40CBF6}"/>
              </a:ext>
            </a:extLst>
          </p:cNvPr>
          <p:cNvSpPr txBox="1"/>
          <p:nvPr/>
        </p:nvSpPr>
        <p:spPr>
          <a:xfrm>
            <a:off x="9705784" y="2942614"/>
            <a:ext cx="2299760" cy="1569660"/>
          </a:xfrm>
          <a:prstGeom prst="rect">
            <a:avLst/>
          </a:prstGeom>
          <a:noFill/>
        </p:spPr>
        <p:txBody>
          <a:bodyPr wrap="square" rtlCol="0">
            <a:spAutoFit/>
          </a:bodyPr>
          <a:lstStyle/>
          <a:p>
            <a:r>
              <a:rPr lang="en-US" sz="2400" dirty="0">
                <a:solidFill>
                  <a:srgbClr val="FF0000"/>
                </a:solidFill>
              </a:rPr>
              <a:t>Creates </a:t>
            </a:r>
            <a:r>
              <a:rPr lang="en-US" sz="2400" dirty="0" err="1">
                <a:solidFill>
                  <a:srgbClr val="FF0000"/>
                </a:solidFill>
              </a:rPr>
              <a:t>cloudwatch</a:t>
            </a:r>
            <a:r>
              <a:rPr lang="en-US" sz="2400" dirty="0">
                <a:solidFill>
                  <a:srgbClr val="FF0000"/>
                </a:solidFill>
              </a:rPr>
              <a:t> metrics when the job runs</a:t>
            </a:r>
          </a:p>
        </p:txBody>
      </p:sp>
    </p:spTree>
    <p:extLst>
      <p:ext uri="{BB962C8B-B14F-4D97-AF65-F5344CB8AC3E}">
        <p14:creationId xmlns:p14="http://schemas.microsoft.com/office/powerpoint/2010/main" val="27928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2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3" grpId="0"/>
      <p:bldP spid="33" grpId="1"/>
      <p:bldP spid="35" grpId="0"/>
      <p:bldP spid="35" grpId="1"/>
      <p:bldP spid="42" grpId="0"/>
      <p:bldP spid="42" grpId="1"/>
      <p:bldP spid="44" grpId="0"/>
      <p:bldP spid="44" grpId="1"/>
      <p:bldP spid="48" grpId="0"/>
      <p:bldP spid="48" grpId="1"/>
      <p:bldP spid="50" grpId="0"/>
      <p:bldP spid="50" grpId="1"/>
      <p:bldP spid="53" grpId="0"/>
      <p:bldP spid="53" grpId="1"/>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C70A29-0FE2-4419-AB4D-39488FCF4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618" y="801740"/>
            <a:ext cx="5024982" cy="4908692"/>
          </a:xfrm>
          <a:prstGeom prst="rect">
            <a:avLst/>
          </a:prstGeom>
          <a:ln>
            <a:solidFill>
              <a:schemeClr val="tx1"/>
            </a:solidFill>
          </a:ln>
        </p:spPr>
      </p:pic>
      <p:cxnSp>
        <p:nvCxnSpPr>
          <p:cNvPr id="5" name="Straight Arrow Connector 4">
            <a:extLst>
              <a:ext uri="{FF2B5EF4-FFF2-40B4-BE49-F238E27FC236}">
                <a16:creationId xmlns:a16="http://schemas.microsoft.com/office/drawing/2014/main" id="{1DFCD354-2FFC-4C6B-BFA7-C3403CEC1BA6}"/>
              </a:ext>
            </a:extLst>
          </p:cNvPr>
          <p:cNvCxnSpPr>
            <a:cxnSpLocks/>
            <a:stCxn id="90" idx="3"/>
          </p:cNvCxnSpPr>
          <p:nvPr/>
        </p:nvCxnSpPr>
        <p:spPr>
          <a:xfrm>
            <a:off x="2983434" y="923836"/>
            <a:ext cx="1483791" cy="3810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EBA9610-7D52-4BDB-9896-8D64D34CFF8E}"/>
              </a:ext>
            </a:extLst>
          </p:cNvPr>
          <p:cNvCxnSpPr>
            <a:cxnSpLocks/>
            <a:stCxn id="110" idx="3"/>
          </p:cNvCxnSpPr>
          <p:nvPr/>
        </p:nvCxnSpPr>
        <p:spPr>
          <a:xfrm flipV="1">
            <a:off x="3205130" y="1666877"/>
            <a:ext cx="1233520" cy="58617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0D3909-6782-4BF5-B20B-5E0B19025149}"/>
              </a:ext>
            </a:extLst>
          </p:cNvPr>
          <p:cNvCxnSpPr>
            <a:cxnSpLocks/>
            <a:stCxn id="112" idx="3"/>
          </p:cNvCxnSpPr>
          <p:nvPr/>
        </p:nvCxnSpPr>
        <p:spPr>
          <a:xfrm flipV="1">
            <a:off x="2869134" y="2028826"/>
            <a:ext cx="1676400" cy="11086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2F60BD-D45B-4CA9-ACE5-50AEAB3669AA}"/>
              </a:ext>
            </a:extLst>
          </p:cNvPr>
          <p:cNvCxnSpPr>
            <a:cxnSpLocks/>
            <a:stCxn id="97" idx="3"/>
          </p:cNvCxnSpPr>
          <p:nvPr/>
        </p:nvCxnSpPr>
        <p:spPr>
          <a:xfrm flipV="1">
            <a:off x="2473815" y="2352676"/>
            <a:ext cx="2012460" cy="12788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56D52C-2AC7-4FC7-9EF4-C8795DC47B62}"/>
              </a:ext>
            </a:extLst>
          </p:cNvPr>
          <p:cNvCxnSpPr>
            <a:cxnSpLocks/>
            <a:stCxn id="99" idx="3"/>
          </p:cNvCxnSpPr>
          <p:nvPr/>
        </p:nvCxnSpPr>
        <p:spPr>
          <a:xfrm flipV="1">
            <a:off x="2819400" y="2676526"/>
            <a:ext cx="1666875" cy="252421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439B9-E5F7-4D0C-9595-8E6DF8671BEE}"/>
              </a:ext>
            </a:extLst>
          </p:cNvPr>
          <p:cNvCxnSpPr>
            <a:cxnSpLocks/>
          </p:cNvCxnSpPr>
          <p:nvPr/>
        </p:nvCxnSpPr>
        <p:spPr>
          <a:xfrm flipV="1">
            <a:off x="3471830" y="2962275"/>
            <a:ext cx="1052545" cy="274815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2F3D7E-A39F-4FD6-B4EC-06C3C0C03F8B}"/>
              </a:ext>
            </a:extLst>
          </p:cNvPr>
          <p:cNvCxnSpPr>
            <a:cxnSpLocks/>
            <a:stCxn id="106" idx="1"/>
          </p:cNvCxnSpPr>
          <p:nvPr/>
        </p:nvCxnSpPr>
        <p:spPr>
          <a:xfrm flipH="1" flipV="1">
            <a:off x="8627192" y="3319305"/>
            <a:ext cx="1105248" cy="3121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7F560BB-0A4C-46B8-8D78-040437DF353C}"/>
              </a:ext>
            </a:extLst>
          </p:cNvPr>
          <p:cNvCxnSpPr>
            <a:cxnSpLocks/>
            <a:stCxn id="108" idx="1"/>
          </p:cNvCxnSpPr>
          <p:nvPr/>
        </p:nvCxnSpPr>
        <p:spPr>
          <a:xfrm flipH="1" flipV="1">
            <a:off x="4679723" y="3610744"/>
            <a:ext cx="1757682" cy="1240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F82AA75-1D50-4E23-8952-2B3EA49872C6}"/>
              </a:ext>
            </a:extLst>
          </p:cNvPr>
          <p:cNvCxnSpPr>
            <a:cxnSpLocks/>
            <a:stCxn id="103" idx="1"/>
          </p:cNvCxnSpPr>
          <p:nvPr/>
        </p:nvCxnSpPr>
        <p:spPr>
          <a:xfrm flipH="1" flipV="1">
            <a:off x="5012117" y="3875913"/>
            <a:ext cx="1742112" cy="23793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3D90E76-BEF4-496A-BF00-6802EB8D6D67}"/>
              </a:ext>
            </a:extLst>
          </p:cNvPr>
          <p:cNvSpPr txBox="1"/>
          <p:nvPr/>
        </p:nvSpPr>
        <p:spPr>
          <a:xfrm>
            <a:off x="221184" y="323671"/>
            <a:ext cx="2762250" cy="1200329"/>
          </a:xfrm>
          <a:prstGeom prst="rect">
            <a:avLst/>
          </a:prstGeom>
          <a:noFill/>
        </p:spPr>
        <p:txBody>
          <a:bodyPr wrap="square" rtlCol="0">
            <a:spAutoFit/>
          </a:bodyPr>
          <a:lstStyle/>
          <a:p>
            <a:r>
              <a:rPr lang="en-US" sz="2400" dirty="0">
                <a:solidFill>
                  <a:srgbClr val="FF0000"/>
                </a:solidFill>
              </a:rPr>
              <a:t>This is the s3 path to where extra python resources will go</a:t>
            </a:r>
          </a:p>
        </p:txBody>
      </p:sp>
      <p:sp>
        <p:nvSpPr>
          <p:cNvPr id="97" name="TextBox 96">
            <a:extLst>
              <a:ext uri="{FF2B5EF4-FFF2-40B4-BE49-F238E27FC236}">
                <a16:creationId xmlns:a16="http://schemas.microsoft.com/office/drawing/2014/main" id="{D0BE41D1-1709-404A-BF64-1108A778CD8A}"/>
              </a:ext>
            </a:extLst>
          </p:cNvPr>
          <p:cNvSpPr txBox="1"/>
          <p:nvPr/>
        </p:nvSpPr>
        <p:spPr>
          <a:xfrm>
            <a:off x="221185" y="3216005"/>
            <a:ext cx="2252630" cy="830997"/>
          </a:xfrm>
          <a:prstGeom prst="rect">
            <a:avLst/>
          </a:prstGeom>
          <a:noFill/>
        </p:spPr>
        <p:txBody>
          <a:bodyPr wrap="square" rtlCol="0">
            <a:spAutoFit/>
          </a:bodyPr>
          <a:lstStyle/>
          <a:p>
            <a:r>
              <a:rPr lang="en-US" sz="2400" dirty="0">
                <a:solidFill>
                  <a:srgbClr val="FF0000"/>
                </a:solidFill>
              </a:rPr>
              <a:t>DPU=Data Processing Unit</a:t>
            </a:r>
          </a:p>
        </p:txBody>
      </p:sp>
      <p:sp>
        <p:nvSpPr>
          <p:cNvPr id="99" name="TextBox 98">
            <a:extLst>
              <a:ext uri="{FF2B5EF4-FFF2-40B4-BE49-F238E27FC236}">
                <a16:creationId xmlns:a16="http://schemas.microsoft.com/office/drawing/2014/main" id="{EBC5CC40-0489-41D8-9619-36FC28E352E1}"/>
              </a:ext>
            </a:extLst>
          </p:cNvPr>
          <p:cNvSpPr txBox="1"/>
          <p:nvPr/>
        </p:nvSpPr>
        <p:spPr>
          <a:xfrm>
            <a:off x="221184" y="4600575"/>
            <a:ext cx="2598216" cy="1200329"/>
          </a:xfrm>
          <a:prstGeom prst="rect">
            <a:avLst/>
          </a:prstGeom>
          <a:noFill/>
        </p:spPr>
        <p:txBody>
          <a:bodyPr wrap="square" rtlCol="0">
            <a:spAutoFit/>
          </a:bodyPr>
          <a:lstStyle/>
          <a:p>
            <a:r>
              <a:rPr lang="en-US" sz="2400" dirty="0">
                <a:solidFill>
                  <a:srgbClr val="FF0000"/>
                </a:solidFill>
              </a:rPr>
              <a:t>Number of times the glue job can run concurrently</a:t>
            </a:r>
          </a:p>
        </p:txBody>
      </p:sp>
      <p:sp>
        <p:nvSpPr>
          <p:cNvPr id="101" name="TextBox 100">
            <a:extLst>
              <a:ext uri="{FF2B5EF4-FFF2-40B4-BE49-F238E27FC236}">
                <a16:creationId xmlns:a16="http://schemas.microsoft.com/office/drawing/2014/main" id="{6A17B327-3B1E-4D2D-8AEE-F7092EB763F9}"/>
              </a:ext>
            </a:extLst>
          </p:cNvPr>
          <p:cNvSpPr txBox="1"/>
          <p:nvPr/>
        </p:nvSpPr>
        <p:spPr>
          <a:xfrm>
            <a:off x="133351" y="5839786"/>
            <a:ext cx="5553074" cy="461665"/>
          </a:xfrm>
          <a:prstGeom prst="rect">
            <a:avLst/>
          </a:prstGeom>
          <a:noFill/>
        </p:spPr>
        <p:txBody>
          <a:bodyPr wrap="square" rtlCol="0">
            <a:spAutoFit/>
          </a:bodyPr>
          <a:lstStyle/>
          <a:p>
            <a:r>
              <a:rPr lang="en-US" sz="2400" dirty="0">
                <a:solidFill>
                  <a:srgbClr val="FF0000"/>
                </a:solidFill>
              </a:rPr>
              <a:t>Max amount if time job is allowed to run</a:t>
            </a:r>
          </a:p>
        </p:txBody>
      </p:sp>
      <p:sp>
        <p:nvSpPr>
          <p:cNvPr id="103" name="TextBox 102">
            <a:extLst>
              <a:ext uri="{FF2B5EF4-FFF2-40B4-BE49-F238E27FC236}">
                <a16:creationId xmlns:a16="http://schemas.microsoft.com/office/drawing/2014/main" id="{225D675A-6676-4430-A1F3-46D3A79A6249}"/>
              </a:ext>
            </a:extLst>
          </p:cNvPr>
          <p:cNvSpPr txBox="1"/>
          <p:nvPr/>
        </p:nvSpPr>
        <p:spPr>
          <a:xfrm>
            <a:off x="6754229" y="5839786"/>
            <a:ext cx="4818646" cy="830997"/>
          </a:xfrm>
          <a:prstGeom prst="rect">
            <a:avLst/>
          </a:prstGeom>
          <a:noFill/>
        </p:spPr>
        <p:txBody>
          <a:bodyPr wrap="square" rtlCol="0">
            <a:spAutoFit/>
          </a:bodyPr>
          <a:lstStyle/>
          <a:p>
            <a:r>
              <a:rPr lang="en-US" sz="2400" dirty="0">
                <a:solidFill>
                  <a:srgbClr val="FF0000"/>
                </a:solidFill>
              </a:rPr>
              <a:t>Parameters to be passed to the script for less hardcoded values</a:t>
            </a:r>
          </a:p>
        </p:txBody>
      </p:sp>
      <p:sp>
        <p:nvSpPr>
          <p:cNvPr id="106" name="TextBox 105">
            <a:extLst>
              <a:ext uri="{FF2B5EF4-FFF2-40B4-BE49-F238E27FC236}">
                <a16:creationId xmlns:a16="http://schemas.microsoft.com/office/drawing/2014/main" id="{EE1EBFD8-B8B5-4A69-B173-33D14A1413F2}"/>
              </a:ext>
            </a:extLst>
          </p:cNvPr>
          <p:cNvSpPr txBox="1"/>
          <p:nvPr/>
        </p:nvSpPr>
        <p:spPr>
          <a:xfrm>
            <a:off x="9732440" y="2662007"/>
            <a:ext cx="2238375" cy="1938992"/>
          </a:xfrm>
          <a:prstGeom prst="rect">
            <a:avLst/>
          </a:prstGeom>
          <a:noFill/>
        </p:spPr>
        <p:txBody>
          <a:bodyPr wrap="square" rtlCol="0">
            <a:spAutoFit/>
          </a:bodyPr>
          <a:lstStyle/>
          <a:p>
            <a:r>
              <a:rPr lang="en-US" sz="2400" dirty="0">
                <a:solidFill>
                  <a:srgbClr val="FF0000"/>
                </a:solidFill>
              </a:rPr>
              <a:t>The message to send after a certain amount of time has passed</a:t>
            </a:r>
          </a:p>
        </p:txBody>
      </p:sp>
      <p:sp>
        <p:nvSpPr>
          <p:cNvPr id="108" name="TextBox 107">
            <a:extLst>
              <a:ext uri="{FF2B5EF4-FFF2-40B4-BE49-F238E27FC236}">
                <a16:creationId xmlns:a16="http://schemas.microsoft.com/office/drawing/2014/main" id="{74D4216F-BEA4-4840-9B95-1541353F3152}"/>
              </a:ext>
            </a:extLst>
          </p:cNvPr>
          <p:cNvSpPr txBox="1"/>
          <p:nvPr/>
        </p:nvSpPr>
        <p:spPr>
          <a:xfrm>
            <a:off x="6437405" y="3319305"/>
            <a:ext cx="2618371" cy="830997"/>
          </a:xfrm>
          <a:prstGeom prst="rect">
            <a:avLst/>
          </a:prstGeom>
          <a:noFill/>
        </p:spPr>
        <p:txBody>
          <a:bodyPr wrap="square" rtlCol="0">
            <a:spAutoFit/>
          </a:bodyPr>
          <a:lstStyle/>
          <a:p>
            <a:r>
              <a:rPr lang="en-US" sz="2400" dirty="0">
                <a:solidFill>
                  <a:srgbClr val="FF0000"/>
                </a:solidFill>
              </a:rPr>
              <a:t>Number of times job will retry</a:t>
            </a:r>
          </a:p>
        </p:txBody>
      </p:sp>
      <p:sp>
        <p:nvSpPr>
          <p:cNvPr id="110" name="TextBox 109">
            <a:extLst>
              <a:ext uri="{FF2B5EF4-FFF2-40B4-BE49-F238E27FC236}">
                <a16:creationId xmlns:a16="http://schemas.microsoft.com/office/drawing/2014/main" id="{550ABF8C-27AD-41E2-B905-E65BD90065AB}"/>
              </a:ext>
            </a:extLst>
          </p:cNvPr>
          <p:cNvSpPr txBox="1"/>
          <p:nvPr/>
        </p:nvSpPr>
        <p:spPr>
          <a:xfrm>
            <a:off x="221184" y="1652886"/>
            <a:ext cx="2983946" cy="1200329"/>
          </a:xfrm>
          <a:prstGeom prst="rect">
            <a:avLst/>
          </a:prstGeom>
          <a:noFill/>
        </p:spPr>
        <p:txBody>
          <a:bodyPr wrap="square" rtlCol="0">
            <a:spAutoFit/>
          </a:bodyPr>
          <a:lstStyle/>
          <a:p>
            <a:r>
              <a:rPr lang="en-US" sz="2400" dirty="0">
                <a:solidFill>
                  <a:srgbClr val="FF0000"/>
                </a:solidFill>
              </a:rPr>
              <a:t>This is the s3 path to where extra </a:t>
            </a:r>
            <a:r>
              <a:rPr lang="en-US" sz="2400" dirty="0" err="1">
                <a:solidFill>
                  <a:srgbClr val="FF0000"/>
                </a:solidFill>
              </a:rPr>
              <a:t>scala</a:t>
            </a:r>
            <a:r>
              <a:rPr lang="en-US" sz="2400" dirty="0">
                <a:solidFill>
                  <a:srgbClr val="FF0000"/>
                </a:solidFill>
              </a:rPr>
              <a:t> resources will go</a:t>
            </a:r>
          </a:p>
        </p:txBody>
      </p:sp>
      <p:sp>
        <p:nvSpPr>
          <p:cNvPr id="112" name="TextBox 111">
            <a:extLst>
              <a:ext uri="{FF2B5EF4-FFF2-40B4-BE49-F238E27FC236}">
                <a16:creationId xmlns:a16="http://schemas.microsoft.com/office/drawing/2014/main" id="{0C20FDD9-4085-4B21-B3DD-0AE8584010B6}"/>
              </a:ext>
            </a:extLst>
          </p:cNvPr>
          <p:cNvSpPr txBox="1"/>
          <p:nvPr/>
        </p:nvSpPr>
        <p:spPr>
          <a:xfrm>
            <a:off x="221185" y="2352676"/>
            <a:ext cx="2647949" cy="1569660"/>
          </a:xfrm>
          <a:prstGeom prst="rect">
            <a:avLst/>
          </a:prstGeom>
          <a:noFill/>
        </p:spPr>
        <p:txBody>
          <a:bodyPr wrap="square" rtlCol="0">
            <a:spAutoFit/>
          </a:bodyPr>
          <a:lstStyle/>
          <a:p>
            <a:r>
              <a:rPr lang="en-US" sz="2400" dirty="0">
                <a:solidFill>
                  <a:srgbClr val="FF0000"/>
                </a:solidFill>
              </a:rPr>
              <a:t>This is the s3 path to where extra configuration files will be referenced</a:t>
            </a:r>
          </a:p>
        </p:txBody>
      </p:sp>
      <p:sp>
        <p:nvSpPr>
          <p:cNvPr id="23" name="TextBox 22">
            <a:extLst>
              <a:ext uri="{FF2B5EF4-FFF2-40B4-BE49-F238E27FC236}">
                <a16:creationId xmlns:a16="http://schemas.microsoft.com/office/drawing/2014/main" id="{BCB5BDE2-E325-4C6F-AE57-C83FC3DFC0E2}"/>
              </a:ext>
            </a:extLst>
          </p:cNvPr>
          <p:cNvSpPr txBox="1"/>
          <p:nvPr/>
        </p:nvSpPr>
        <p:spPr>
          <a:xfrm>
            <a:off x="2647796" y="8675"/>
            <a:ext cx="6896407" cy="769441"/>
          </a:xfrm>
          <a:prstGeom prst="rect">
            <a:avLst/>
          </a:prstGeom>
          <a:noFill/>
        </p:spPr>
        <p:txBody>
          <a:bodyPr wrap="square" rtlCol="0">
            <a:spAutoFit/>
          </a:bodyPr>
          <a:lstStyle/>
          <a:p>
            <a:pPr algn="ctr"/>
            <a:r>
              <a:rPr lang="en-US" sz="4400" dirty="0"/>
              <a:t>Create a Glue Job</a:t>
            </a:r>
            <a:endParaRPr lang="en-US" sz="3600" dirty="0"/>
          </a:p>
        </p:txBody>
      </p:sp>
      <p:sp>
        <p:nvSpPr>
          <p:cNvPr id="24" name="Oval 23">
            <a:extLst>
              <a:ext uri="{FF2B5EF4-FFF2-40B4-BE49-F238E27FC236}">
                <a16:creationId xmlns:a16="http://schemas.microsoft.com/office/drawing/2014/main" id="{97551916-10A1-47B5-97F9-CDEFDC8BFB4E}"/>
              </a:ext>
            </a:extLst>
          </p:cNvPr>
          <p:cNvSpPr/>
          <p:nvPr/>
        </p:nvSpPr>
        <p:spPr>
          <a:xfrm>
            <a:off x="6562725" y="5424288"/>
            <a:ext cx="409575" cy="286144"/>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4865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0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1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0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7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0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7" grpId="0"/>
      <p:bldP spid="97" grpId="1"/>
      <p:bldP spid="99" grpId="0"/>
      <p:bldP spid="99" grpId="1"/>
      <p:bldP spid="101" grpId="0"/>
      <p:bldP spid="101" grpId="1"/>
      <p:bldP spid="103" grpId="0"/>
      <p:bldP spid="103" grpId="1"/>
      <p:bldP spid="106" grpId="0"/>
      <p:bldP spid="106" grpId="1"/>
      <p:bldP spid="108" grpId="0"/>
      <p:bldP spid="108" grpId="1"/>
      <p:bldP spid="110" grpId="0"/>
      <p:bldP spid="110" grpId="1"/>
      <p:bldP spid="112" grpId="0"/>
      <p:bldP spid="112" grpId="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0C1FB2-0554-45B5-AA35-361EFEE97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72" y="2950738"/>
            <a:ext cx="10790855" cy="3543607"/>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8A1362BD-F13B-44BB-BAB0-5E67492DE46E}"/>
              </a:ext>
            </a:extLst>
          </p:cNvPr>
          <p:cNvCxnSpPr>
            <a:cxnSpLocks/>
            <a:stCxn id="11" idx="2"/>
          </p:cNvCxnSpPr>
          <p:nvPr/>
        </p:nvCxnSpPr>
        <p:spPr>
          <a:xfrm>
            <a:off x="5524314" y="2417339"/>
            <a:ext cx="123640" cy="161787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1A3FBA-3CFC-440E-9C4C-6A912EBFF2FE}"/>
              </a:ext>
            </a:extLst>
          </p:cNvPr>
          <p:cNvSpPr txBox="1"/>
          <p:nvPr/>
        </p:nvSpPr>
        <p:spPr>
          <a:xfrm>
            <a:off x="2604901" y="1586342"/>
            <a:ext cx="5838825" cy="830997"/>
          </a:xfrm>
          <a:prstGeom prst="rect">
            <a:avLst/>
          </a:prstGeom>
          <a:noFill/>
        </p:spPr>
        <p:txBody>
          <a:bodyPr wrap="square" rtlCol="0">
            <a:spAutoFit/>
          </a:bodyPr>
          <a:lstStyle/>
          <a:p>
            <a:r>
              <a:rPr lang="en-US" sz="2400" dirty="0">
                <a:solidFill>
                  <a:srgbClr val="FF0000"/>
                </a:solidFill>
              </a:rPr>
              <a:t>Select the redshift connection that you want to use, should be glue-tutorial-&lt;initials&gt;</a:t>
            </a:r>
          </a:p>
        </p:txBody>
      </p:sp>
      <p:sp>
        <p:nvSpPr>
          <p:cNvPr id="9" name="TextBox 8">
            <a:extLst>
              <a:ext uri="{FF2B5EF4-FFF2-40B4-BE49-F238E27FC236}">
                <a16:creationId xmlns:a16="http://schemas.microsoft.com/office/drawing/2014/main" id="{53CEA208-07F1-45F6-AA7C-463C83D139DF}"/>
              </a:ext>
            </a:extLst>
          </p:cNvPr>
          <p:cNvSpPr txBox="1"/>
          <p:nvPr/>
        </p:nvSpPr>
        <p:spPr>
          <a:xfrm>
            <a:off x="2647795" y="442633"/>
            <a:ext cx="6896407" cy="769441"/>
          </a:xfrm>
          <a:prstGeom prst="rect">
            <a:avLst/>
          </a:prstGeom>
          <a:noFill/>
        </p:spPr>
        <p:txBody>
          <a:bodyPr wrap="square" rtlCol="0">
            <a:spAutoFit/>
          </a:bodyPr>
          <a:lstStyle/>
          <a:p>
            <a:pPr algn="ctr"/>
            <a:r>
              <a:rPr lang="en-US" sz="4400" dirty="0"/>
              <a:t>Create a Glue Job</a:t>
            </a:r>
            <a:endParaRPr lang="en-US" sz="3600" dirty="0"/>
          </a:p>
        </p:txBody>
      </p:sp>
      <p:sp>
        <p:nvSpPr>
          <p:cNvPr id="7" name="Oval 6">
            <a:extLst>
              <a:ext uri="{FF2B5EF4-FFF2-40B4-BE49-F238E27FC236}">
                <a16:creationId xmlns:a16="http://schemas.microsoft.com/office/drawing/2014/main" id="{F6CC8943-1745-4826-AE20-42F9E704D478}"/>
              </a:ext>
            </a:extLst>
          </p:cNvPr>
          <p:cNvSpPr/>
          <p:nvPr/>
        </p:nvSpPr>
        <p:spPr>
          <a:xfrm>
            <a:off x="6172200" y="5948180"/>
            <a:ext cx="504825" cy="347845"/>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64073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205067-2707-4826-8C7E-187FAE9AB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449" y="2072522"/>
            <a:ext cx="9259102" cy="2712955"/>
          </a:xfrm>
          <a:prstGeom prst="rect">
            <a:avLst/>
          </a:prstGeom>
          <a:ln>
            <a:solidFill>
              <a:schemeClr val="tx1"/>
            </a:solidFill>
          </a:ln>
        </p:spPr>
      </p:pic>
      <p:sp>
        <p:nvSpPr>
          <p:cNvPr id="7" name="TextBox 6">
            <a:extLst>
              <a:ext uri="{FF2B5EF4-FFF2-40B4-BE49-F238E27FC236}">
                <a16:creationId xmlns:a16="http://schemas.microsoft.com/office/drawing/2014/main" id="{85A51081-D2DC-4A77-93F5-D3423A428019}"/>
              </a:ext>
            </a:extLst>
          </p:cNvPr>
          <p:cNvSpPr txBox="1"/>
          <p:nvPr/>
        </p:nvSpPr>
        <p:spPr>
          <a:xfrm>
            <a:off x="2647795" y="442633"/>
            <a:ext cx="6896407" cy="769441"/>
          </a:xfrm>
          <a:prstGeom prst="rect">
            <a:avLst/>
          </a:prstGeom>
          <a:noFill/>
        </p:spPr>
        <p:txBody>
          <a:bodyPr wrap="square" rtlCol="0">
            <a:spAutoFit/>
          </a:bodyPr>
          <a:lstStyle/>
          <a:p>
            <a:pPr algn="ctr"/>
            <a:r>
              <a:rPr lang="en-US" sz="4400" dirty="0"/>
              <a:t>Create a Glue Job</a:t>
            </a:r>
            <a:endParaRPr lang="en-US" sz="3600" dirty="0"/>
          </a:p>
        </p:txBody>
      </p:sp>
      <p:sp>
        <p:nvSpPr>
          <p:cNvPr id="8" name="Oval 7">
            <a:extLst>
              <a:ext uri="{FF2B5EF4-FFF2-40B4-BE49-F238E27FC236}">
                <a16:creationId xmlns:a16="http://schemas.microsoft.com/office/drawing/2014/main" id="{299CBA95-8E1F-464F-A0D3-7B7E3EA185B9}"/>
              </a:ext>
            </a:extLst>
          </p:cNvPr>
          <p:cNvSpPr/>
          <p:nvPr/>
        </p:nvSpPr>
        <p:spPr>
          <a:xfrm>
            <a:off x="5720510" y="4231025"/>
            <a:ext cx="1347039" cy="467187"/>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94991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0D92-A440-459C-B6EB-FE9C278F2F65}"/>
              </a:ext>
            </a:extLst>
          </p:cNvPr>
          <p:cNvSpPr>
            <a:spLocks noGrp="1"/>
          </p:cNvSpPr>
          <p:nvPr>
            <p:ph type="title"/>
          </p:nvPr>
        </p:nvSpPr>
        <p:spPr/>
        <p:txBody>
          <a:bodyPr/>
          <a:lstStyle/>
          <a:p>
            <a:pPr algn="ctr"/>
            <a:r>
              <a:rPr lang="en-US" dirty="0"/>
              <a:t>AWS Glue</a:t>
            </a:r>
          </a:p>
        </p:txBody>
      </p:sp>
      <p:sp>
        <p:nvSpPr>
          <p:cNvPr id="3" name="Content Placeholder 2">
            <a:extLst>
              <a:ext uri="{FF2B5EF4-FFF2-40B4-BE49-F238E27FC236}">
                <a16:creationId xmlns:a16="http://schemas.microsoft.com/office/drawing/2014/main" id="{E396B696-9345-4375-AED5-E00EA1AD280A}"/>
              </a:ext>
            </a:extLst>
          </p:cNvPr>
          <p:cNvSpPr>
            <a:spLocks noGrp="1"/>
          </p:cNvSpPr>
          <p:nvPr>
            <p:ph idx="1"/>
          </p:nvPr>
        </p:nvSpPr>
        <p:spPr>
          <a:xfrm>
            <a:off x="838200" y="1852130"/>
            <a:ext cx="10515600" cy="2317397"/>
          </a:xfrm>
        </p:spPr>
        <p:txBody>
          <a:bodyPr/>
          <a:lstStyle/>
          <a:p>
            <a:endParaRPr lang="en-US" dirty="0"/>
          </a:p>
          <a:p>
            <a:pPr marL="0" indent="0" algn="ctr">
              <a:buNone/>
            </a:pPr>
            <a:r>
              <a:rPr lang="en-US" sz="8000" dirty="0"/>
              <a:t>What is Glue?</a:t>
            </a:r>
          </a:p>
        </p:txBody>
      </p:sp>
      <p:pic>
        <p:nvPicPr>
          <p:cNvPr id="7" name="Picture 6">
            <a:extLst>
              <a:ext uri="{FF2B5EF4-FFF2-40B4-BE49-F238E27FC236}">
                <a16:creationId xmlns:a16="http://schemas.microsoft.com/office/drawing/2014/main" id="{A62F7B30-8CC7-4E50-A0C4-10BFEF6336A7}"/>
              </a:ext>
            </a:extLst>
          </p:cNvPr>
          <p:cNvPicPr>
            <a:picLocks noChangeAspect="1"/>
          </p:cNvPicPr>
          <p:nvPr/>
        </p:nvPicPr>
        <p:blipFill>
          <a:blip r:embed="rId2"/>
          <a:stretch>
            <a:fillRect/>
          </a:stretch>
        </p:blipFill>
        <p:spPr>
          <a:xfrm>
            <a:off x="5181600" y="4169527"/>
            <a:ext cx="1828800" cy="1828800"/>
          </a:xfrm>
          <a:prstGeom prst="rect">
            <a:avLst/>
          </a:prstGeom>
        </p:spPr>
      </p:pic>
    </p:spTree>
    <p:extLst>
      <p:ext uri="{BB962C8B-B14F-4D97-AF65-F5344CB8AC3E}">
        <p14:creationId xmlns:p14="http://schemas.microsoft.com/office/powerpoint/2010/main" val="1806150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931FE-1BD9-4BCF-9974-245E670746B6}"/>
              </a:ext>
            </a:extLst>
          </p:cNvPr>
          <p:cNvPicPr>
            <a:picLocks noChangeAspect="1"/>
          </p:cNvPicPr>
          <p:nvPr/>
        </p:nvPicPr>
        <p:blipFill rotWithShape="1">
          <a:blip r:embed="rId2">
            <a:extLst>
              <a:ext uri="{28A0092B-C50C-407E-A947-70E740481C1C}">
                <a14:useLocalDpi xmlns:a14="http://schemas.microsoft.com/office/drawing/2010/main" val="0"/>
              </a:ext>
            </a:extLst>
          </a:blip>
          <a:srcRect t="1" r="3909" b="76720"/>
          <a:stretch/>
        </p:blipFill>
        <p:spPr>
          <a:xfrm>
            <a:off x="3483429" y="1747733"/>
            <a:ext cx="8549794" cy="2175338"/>
          </a:xfrm>
          <a:prstGeom prst="rect">
            <a:avLst/>
          </a:prstGeom>
          <a:ln>
            <a:solidFill>
              <a:schemeClr val="tx1"/>
            </a:solidFill>
          </a:ln>
        </p:spPr>
      </p:pic>
      <p:sp>
        <p:nvSpPr>
          <p:cNvPr id="2" name="TextBox 1">
            <a:extLst>
              <a:ext uri="{FF2B5EF4-FFF2-40B4-BE49-F238E27FC236}">
                <a16:creationId xmlns:a16="http://schemas.microsoft.com/office/drawing/2014/main" id="{D61BB9F2-0A2D-4D26-B4DD-EDD5950E76E6}"/>
              </a:ext>
            </a:extLst>
          </p:cNvPr>
          <p:cNvSpPr txBox="1"/>
          <p:nvPr/>
        </p:nvSpPr>
        <p:spPr>
          <a:xfrm>
            <a:off x="235061" y="775889"/>
            <a:ext cx="3048000" cy="2954655"/>
          </a:xfrm>
          <a:prstGeom prst="rect">
            <a:avLst/>
          </a:prstGeom>
          <a:noFill/>
        </p:spPr>
        <p:txBody>
          <a:bodyPr wrap="square" rtlCol="0">
            <a:spAutoFit/>
          </a:bodyPr>
          <a:lstStyle/>
          <a:p>
            <a:r>
              <a:rPr lang="en-US" sz="2400" dirty="0">
                <a:solidFill>
                  <a:srgbClr val="FF0000"/>
                </a:solidFill>
              </a:rPr>
              <a:t>This code is setting up the environment to run the script. Under the covers of glue it is </a:t>
            </a:r>
            <a:r>
              <a:rPr lang="en-US" sz="2400" dirty="0" err="1">
                <a:solidFill>
                  <a:srgbClr val="FF0000"/>
                </a:solidFill>
              </a:rPr>
              <a:t>pyspark</a:t>
            </a:r>
            <a:r>
              <a:rPr lang="en-US" sz="2400" dirty="0">
                <a:solidFill>
                  <a:srgbClr val="FF0000"/>
                </a:solidFill>
              </a:rPr>
              <a:t> that is doing all of the work. </a:t>
            </a:r>
          </a:p>
          <a:p>
            <a:endParaRPr lang="en-US" dirty="0"/>
          </a:p>
        </p:txBody>
      </p:sp>
      <p:sp>
        <p:nvSpPr>
          <p:cNvPr id="7" name="TextBox 6">
            <a:extLst>
              <a:ext uri="{FF2B5EF4-FFF2-40B4-BE49-F238E27FC236}">
                <a16:creationId xmlns:a16="http://schemas.microsoft.com/office/drawing/2014/main" id="{32B73668-43CD-4BE6-A0BC-4FC681203A55}"/>
              </a:ext>
            </a:extLst>
          </p:cNvPr>
          <p:cNvSpPr txBox="1"/>
          <p:nvPr/>
        </p:nvSpPr>
        <p:spPr>
          <a:xfrm>
            <a:off x="8709452" y="4238604"/>
            <a:ext cx="3323771" cy="2308324"/>
          </a:xfrm>
          <a:prstGeom prst="rect">
            <a:avLst/>
          </a:prstGeom>
          <a:noFill/>
        </p:spPr>
        <p:txBody>
          <a:bodyPr wrap="square" rtlCol="0">
            <a:spAutoFit/>
          </a:bodyPr>
          <a:lstStyle/>
          <a:p>
            <a:r>
              <a:rPr lang="en-US" sz="2400" dirty="0" err="1">
                <a:solidFill>
                  <a:srgbClr val="FF0000"/>
                </a:solidFill>
              </a:rPr>
              <a:t>Pyspark</a:t>
            </a:r>
            <a:r>
              <a:rPr lang="en-US" sz="2400" dirty="0">
                <a:solidFill>
                  <a:srgbClr val="FF0000"/>
                </a:solidFill>
              </a:rPr>
              <a:t> is a service that allows the developer to perform data analysis on the data that is being used.</a:t>
            </a:r>
          </a:p>
        </p:txBody>
      </p:sp>
      <p:sp>
        <p:nvSpPr>
          <p:cNvPr id="8" name="TextBox 7">
            <a:extLst>
              <a:ext uri="{FF2B5EF4-FFF2-40B4-BE49-F238E27FC236}">
                <a16:creationId xmlns:a16="http://schemas.microsoft.com/office/drawing/2014/main" id="{F46D5006-9188-4CD5-B347-A698618CDD7E}"/>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9" name="Straight Arrow Connector 8">
            <a:extLst>
              <a:ext uri="{FF2B5EF4-FFF2-40B4-BE49-F238E27FC236}">
                <a16:creationId xmlns:a16="http://schemas.microsoft.com/office/drawing/2014/main" id="{E39DBFAB-B980-4B4D-BE8A-7ECF23FC2A93}"/>
              </a:ext>
            </a:extLst>
          </p:cNvPr>
          <p:cNvCxnSpPr>
            <a:cxnSpLocks/>
            <a:stCxn id="10" idx="3"/>
          </p:cNvCxnSpPr>
          <p:nvPr/>
        </p:nvCxnSpPr>
        <p:spPr>
          <a:xfrm flipV="1">
            <a:off x="2801900" y="3489744"/>
            <a:ext cx="1057029" cy="15284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60D2D01-F8FD-4FC5-ABAD-A7E65016917D}"/>
              </a:ext>
            </a:extLst>
          </p:cNvPr>
          <p:cNvSpPr txBox="1"/>
          <p:nvPr/>
        </p:nvSpPr>
        <p:spPr>
          <a:xfrm>
            <a:off x="508643" y="4048704"/>
            <a:ext cx="2293257" cy="1938992"/>
          </a:xfrm>
          <a:prstGeom prst="rect">
            <a:avLst/>
          </a:prstGeom>
          <a:noFill/>
        </p:spPr>
        <p:txBody>
          <a:bodyPr wrap="square" rtlCol="0">
            <a:spAutoFit/>
          </a:bodyPr>
          <a:lstStyle/>
          <a:p>
            <a:r>
              <a:rPr lang="en-US" sz="2400" dirty="0">
                <a:solidFill>
                  <a:srgbClr val="FF0000"/>
                </a:solidFill>
              </a:rPr>
              <a:t>These are the parameters that were passed into the glue job</a:t>
            </a:r>
          </a:p>
        </p:txBody>
      </p:sp>
      <p:cxnSp>
        <p:nvCxnSpPr>
          <p:cNvPr id="11" name="Straight Arrow Connector 10">
            <a:extLst>
              <a:ext uri="{FF2B5EF4-FFF2-40B4-BE49-F238E27FC236}">
                <a16:creationId xmlns:a16="http://schemas.microsoft.com/office/drawing/2014/main" id="{95A7E502-742A-49B6-97B9-033BBD453E8F}"/>
              </a:ext>
            </a:extLst>
          </p:cNvPr>
          <p:cNvCxnSpPr>
            <a:cxnSpLocks/>
            <a:stCxn id="12" idx="0"/>
          </p:cNvCxnSpPr>
          <p:nvPr/>
        </p:nvCxnSpPr>
        <p:spPr>
          <a:xfrm flipH="1" flipV="1">
            <a:off x="4795025" y="3923071"/>
            <a:ext cx="715724" cy="4841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185A64-C616-42CE-A11C-221F92E0C9DF}"/>
              </a:ext>
            </a:extLst>
          </p:cNvPr>
          <p:cNvSpPr txBox="1"/>
          <p:nvPr/>
        </p:nvSpPr>
        <p:spPr>
          <a:xfrm>
            <a:off x="3858929" y="4407265"/>
            <a:ext cx="3303639" cy="1938992"/>
          </a:xfrm>
          <a:prstGeom prst="rect">
            <a:avLst/>
          </a:prstGeom>
          <a:noFill/>
        </p:spPr>
        <p:txBody>
          <a:bodyPr wrap="square" rtlCol="0">
            <a:spAutoFit/>
          </a:bodyPr>
          <a:lstStyle/>
          <a:p>
            <a:r>
              <a:rPr lang="en-US" sz="2400" dirty="0">
                <a:solidFill>
                  <a:srgbClr val="FF0000"/>
                </a:solidFill>
              </a:rPr>
              <a:t>This is setting up the spark and glue environment to be able to interact with the data</a:t>
            </a:r>
          </a:p>
        </p:txBody>
      </p:sp>
      <p:cxnSp>
        <p:nvCxnSpPr>
          <p:cNvPr id="13" name="Straight Arrow Connector 12">
            <a:extLst>
              <a:ext uri="{FF2B5EF4-FFF2-40B4-BE49-F238E27FC236}">
                <a16:creationId xmlns:a16="http://schemas.microsoft.com/office/drawing/2014/main" id="{03DD66E5-9B86-41DC-A04F-10A073DB4415}"/>
              </a:ext>
            </a:extLst>
          </p:cNvPr>
          <p:cNvCxnSpPr>
            <a:cxnSpLocks/>
            <a:stCxn id="2" idx="3"/>
          </p:cNvCxnSpPr>
          <p:nvPr/>
        </p:nvCxnSpPr>
        <p:spPr>
          <a:xfrm>
            <a:off x="3283061" y="2253217"/>
            <a:ext cx="469125" cy="5637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34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04DB5A-4150-4CB8-8920-A5860C6FBFED}"/>
              </a:ext>
            </a:extLst>
          </p:cNvPr>
          <p:cNvPicPr>
            <a:picLocks noChangeAspect="1"/>
          </p:cNvPicPr>
          <p:nvPr/>
        </p:nvPicPr>
        <p:blipFill rotWithShape="1">
          <a:blip r:embed="rId3">
            <a:extLst>
              <a:ext uri="{28A0092B-C50C-407E-A947-70E740481C1C}">
                <a14:useLocalDpi xmlns:a14="http://schemas.microsoft.com/office/drawing/2010/main" val="0"/>
              </a:ext>
            </a:extLst>
          </a:blip>
          <a:srcRect l="-1" t="22999" r="48164" b="66998"/>
          <a:stretch/>
        </p:blipFill>
        <p:spPr>
          <a:xfrm>
            <a:off x="4786964" y="1904088"/>
            <a:ext cx="6974831" cy="1413597"/>
          </a:xfrm>
          <a:prstGeom prst="rect">
            <a:avLst/>
          </a:prstGeom>
          <a:ln>
            <a:solidFill>
              <a:schemeClr val="tx1"/>
            </a:solidFill>
          </a:ln>
        </p:spPr>
      </p:pic>
      <p:sp>
        <p:nvSpPr>
          <p:cNvPr id="6" name="TextBox 5">
            <a:extLst>
              <a:ext uri="{FF2B5EF4-FFF2-40B4-BE49-F238E27FC236}">
                <a16:creationId xmlns:a16="http://schemas.microsoft.com/office/drawing/2014/main" id="{98CF1A25-2CA8-45EC-972E-B7C597207F02}"/>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15" name="Straight Arrow Connector 14">
            <a:extLst>
              <a:ext uri="{FF2B5EF4-FFF2-40B4-BE49-F238E27FC236}">
                <a16:creationId xmlns:a16="http://schemas.microsoft.com/office/drawing/2014/main" id="{C850E2DD-2BE1-4D35-A60B-119663998BD7}"/>
              </a:ext>
            </a:extLst>
          </p:cNvPr>
          <p:cNvCxnSpPr>
            <a:cxnSpLocks/>
            <a:stCxn id="26" idx="3"/>
          </p:cNvCxnSpPr>
          <p:nvPr/>
        </p:nvCxnSpPr>
        <p:spPr>
          <a:xfrm>
            <a:off x="3314299" y="2242155"/>
            <a:ext cx="2181726"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00B403-180E-4A98-9615-F6470C0D9272}"/>
              </a:ext>
            </a:extLst>
          </p:cNvPr>
          <p:cNvCxnSpPr>
            <a:cxnSpLocks/>
            <a:stCxn id="22" idx="0"/>
          </p:cNvCxnSpPr>
          <p:nvPr/>
        </p:nvCxnSpPr>
        <p:spPr>
          <a:xfrm flipV="1">
            <a:off x="2778118" y="2502568"/>
            <a:ext cx="3064417" cy="219390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8A651C-CE58-4C35-917A-1BD2BEAE5953}"/>
              </a:ext>
            </a:extLst>
          </p:cNvPr>
          <p:cNvSpPr txBox="1"/>
          <p:nvPr/>
        </p:nvSpPr>
        <p:spPr>
          <a:xfrm>
            <a:off x="1368418" y="4696469"/>
            <a:ext cx="2819400" cy="1569660"/>
          </a:xfrm>
          <a:prstGeom prst="rect">
            <a:avLst/>
          </a:prstGeom>
          <a:noFill/>
        </p:spPr>
        <p:txBody>
          <a:bodyPr wrap="square" rtlCol="0">
            <a:spAutoFit/>
          </a:bodyPr>
          <a:lstStyle/>
          <a:p>
            <a:r>
              <a:rPr lang="en-US" sz="2400" dirty="0">
                <a:solidFill>
                  <a:srgbClr val="FF0000"/>
                </a:solidFill>
              </a:rPr>
              <a:t>These are the database and the table that we created in glue</a:t>
            </a:r>
          </a:p>
        </p:txBody>
      </p:sp>
      <p:sp>
        <p:nvSpPr>
          <p:cNvPr id="26" name="TextBox 25">
            <a:extLst>
              <a:ext uri="{FF2B5EF4-FFF2-40B4-BE49-F238E27FC236}">
                <a16:creationId xmlns:a16="http://schemas.microsoft.com/office/drawing/2014/main" id="{1A1615C9-F3BA-468E-9B65-05A228DBE77B}"/>
              </a:ext>
            </a:extLst>
          </p:cNvPr>
          <p:cNvSpPr txBox="1"/>
          <p:nvPr/>
        </p:nvSpPr>
        <p:spPr>
          <a:xfrm>
            <a:off x="878172" y="1457325"/>
            <a:ext cx="2436127" cy="1569660"/>
          </a:xfrm>
          <a:prstGeom prst="rect">
            <a:avLst/>
          </a:prstGeom>
          <a:noFill/>
        </p:spPr>
        <p:txBody>
          <a:bodyPr wrap="square" rtlCol="0">
            <a:spAutoFit/>
          </a:bodyPr>
          <a:lstStyle/>
          <a:p>
            <a:r>
              <a:rPr lang="en-US" sz="2400" dirty="0">
                <a:solidFill>
                  <a:srgbClr val="FF0000"/>
                </a:solidFill>
              </a:rPr>
              <a:t>The data will be written to the </a:t>
            </a:r>
            <a:r>
              <a:rPr lang="en-US" sz="2400" dirty="0" err="1">
                <a:solidFill>
                  <a:srgbClr val="FF0000"/>
                </a:solidFill>
              </a:rPr>
              <a:t>datasource</a:t>
            </a:r>
            <a:r>
              <a:rPr lang="en-US" sz="2400" dirty="0">
                <a:solidFill>
                  <a:srgbClr val="FF0000"/>
                </a:solidFill>
              </a:rPr>
              <a:t> as a </a:t>
            </a:r>
            <a:r>
              <a:rPr lang="en-US" sz="2400" dirty="0" err="1">
                <a:solidFill>
                  <a:srgbClr val="FF0000"/>
                </a:solidFill>
              </a:rPr>
              <a:t>DynamicFrame</a:t>
            </a:r>
            <a:endParaRPr lang="en-US" dirty="0">
              <a:solidFill>
                <a:srgbClr val="FF0000"/>
              </a:solidFill>
            </a:endParaRPr>
          </a:p>
        </p:txBody>
      </p:sp>
      <p:sp>
        <p:nvSpPr>
          <p:cNvPr id="28" name="TextBox 27">
            <a:extLst>
              <a:ext uri="{FF2B5EF4-FFF2-40B4-BE49-F238E27FC236}">
                <a16:creationId xmlns:a16="http://schemas.microsoft.com/office/drawing/2014/main" id="{EF29BDE7-F12F-432A-9A4B-CF99D4DE9DA1}"/>
              </a:ext>
            </a:extLst>
          </p:cNvPr>
          <p:cNvSpPr txBox="1"/>
          <p:nvPr/>
        </p:nvSpPr>
        <p:spPr>
          <a:xfrm>
            <a:off x="7010400" y="4752975"/>
            <a:ext cx="3857625" cy="1569660"/>
          </a:xfrm>
          <a:prstGeom prst="rect">
            <a:avLst/>
          </a:prstGeom>
          <a:noFill/>
        </p:spPr>
        <p:txBody>
          <a:bodyPr wrap="square" rtlCol="0">
            <a:spAutoFit/>
          </a:bodyPr>
          <a:lstStyle/>
          <a:p>
            <a:r>
              <a:rPr lang="en-US" sz="2400" dirty="0" err="1">
                <a:solidFill>
                  <a:srgbClr val="FF0000"/>
                </a:solidFill>
              </a:rPr>
              <a:t>Pyspark</a:t>
            </a:r>
            <a:r>
              <a:rPr lang="en-US" sz="2400" dirty="0">
                <a:solidFill>
                  <a:srgbClr val="FF0000"/>
                </a:solidFill>
              </a:rPr>
              <a:t> uses frames and will know in what order to do things according to the </a:t>
            </a:r>
            <a:r>
              <a:rPr lang="en-US" sz="2400" dirty="0" err="1">
                <a:solidFill>
                  <a:srgbClr val="FF0000"/>
                </a:solidFill>
              </a:rPr>
              <a:t>transformation_ctx</a:t>
            </a:r>
            <a:endParaRPr lang="en-US" sz="2400" dirty="0">
              <a:solidFill>
                <a:srgbClr val="FF0000"/>
              </a:solidFill>
            </a:endParaRPr>
          </a:p>
        </p:txBody>
      </p:sp>
      <p:cxnSp>
        <p:nvCxnSpPr>
          <p:cNvPr id="29" name="Straight Arrow Connector 28">
            <a:extLst>
              <a:ext uri="{FF2B5EF4-FFF2-40B4-BE49-F238E27FC236}">
                <a16:creationId xmlns:a16="http://schemas.microsoft.com/office/drawing/2014/main" id="{9E2429A9-8084-4A69-AB37-2AB94746FB58}"/>
              </a:ext>
            </a:extLst>
          </p:cNvPr>
          <p:cNvCxnSpPr>
            <a:cxnSpLocks/>
            <a:stCxn id="28" idx="0"/>
          </p:cNvCxnSpPr>
          <p:nvPr/>
        </p:nvCxnSpPr>
        <p:spPr>
          <a:xfrm flipH="1" flipV="1">
            <a:off x="7315200" y="2897204"/>
            <a:ext cx="1624013" cy="18557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1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35CD1D-1340-440E-BA1E-ACD3F46517AD}"/>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sp>
        <p:nvSpPr>
          <p:cNvPr id="8" name="TextBox 7">
            <a:extLst>
              <a:ext uri="{FF2B5EF4-FFF2-40B4-BE49-F238E27FC236}">
                <a16:creationId xmlns:a16="http://schemas.microsoft.com/office/drawing/2014/main" id="{C925D369-72F6-4F22-9D36-45CBF3242C11}"/>
              </a:ext>
            </a:extLst>
          </p:cNvPr>
          <p:cNvSpPr txBox="1"/>
          <p:nvPr/>
        </p:nvSpPr>
        <p:spPr>
          <a:xfrm>
            <a:off x="447675" y="1857375"/>
            <a:ext cx="3819525" cy="830997"/>
          </a:xfrm>
          <a:prstGeom prst="rect">
            <a:avLst/>
          </a:prstGeom>
          <a:noFill/>
        </p:spPr>
        <p:txBody>
          <a:bodyPr wrap="square" rtlCol="0">
            <a:spAutoFit/>
          </a:bodyPr>
          <a:lstStyle/>
          <a:p>
            <a:r>
              <a:rPr lang="en-US" sz="2400" dirty="0" err="1">
                <a:solidFill>
                  <a:srgbClr val="FF0000"/>
                </a:solidFill>
              </a:rPr>
              <a:t>sourcedata</a:t>
            </a:r>
            <a:r>
              <a:rPr lang="en-US" sz="2400" dirty="0">
                <a:solidFill>
                  <a:srgbClr val="FF0000"/>
                </a:solidFill>
              </a:rPr>
              <a:t> needs to be changed to a </a:t>
            </a:r>
            <a:r>
              <a:rPr lang="en-US" sz="2400" dirty="0" err="1">
                <a:solidFill>
                  <a:srgbClr val="FF0000"/>
                </a:solidFill>
              </a:rPr>
              <a:t>DataFrame</a:t>
            </a:r>
            <a:endParaRPr lang="en-US" sz="2400" dirty="0">
              <a:solidFill>
                <a:srgbClr val="FF0000"/>
              </a:solidFill>
            </a:endParaRPr>
          </a:p>
        </p:txBody>
      </p:sp>
      <p:sp>
        <p:nvSpPr>
          <p:cNvPr id="14" name="TextBox 13">
            <a:extLst>
              <a:ext uri="{FF2B5EF4-FFF2-40B4-BE49-F238E27FC236}">
                <a16:creationId xmlns:a16="http://schemas.microsoft.com/office/drawing/2014/main" id="{503CC69B-ACFD-47B5-B5AE-78357D0486D2}"/>
              </a:ext>
            </a:extLst>
          </p:cNvPr>
          <p:cNvSpPr txBox="1"/>
          <p:nvPr/>
        </p:nvSpPr>
        <p:spPr>
          <a:xfrm>
            <a:off x="447675" y="3429000"/>
            <a:ext cx="3819525" cy="830997"/>
          </a:xfrm>
          <a:prstGeom prst="rect">
            <a:avLst/>
          </a:prstGeom>
          <a:noFill/>
        </p:spPr>
        <p:txBody>
          <a:bodyPr wrap="square" rtlCol="0">
            <a:spAutoFit/>
          </a:bodyPr>
          <a:lstStyle/>
          <a:p>
            <a:r>
              <a:rPr lang="en-US" sz="2400" dirty="0">
                <a:solidFill>
                  <a:srgbClr val="FF0000"/>
                </a:solidFill>
              </a:rPr>
              <a:t>This is where the transformations happen.</a:t>
            </a:r>
          </a:p>
        </p:txBody>
      </p:sp>
      <p:pic>
        <p:nvPicPr>
          <p:cNvPr id="18" name="Picture 17">
            <a:extLst>
              <a:ext uri="{FF2B5EF4-FFF2-40B4-BE49-F238E27FC236}">
                <a16:creationId xmlns:a16="http://schemas.microsoft.com/office/drawing/2014/main" id="{582FBB75-9089-48F2-8E65-14E1A5D55FC0}"/>
              </a:ext>
            </a:extLst>
          </p:cNvPr>
          <p:cNvPicPr>
            <a:picLocks noChangeAspect="1"/>
          </p:cNvPicPr>
          <p:nvPr/>
        </p:nvPicPr>
        <p:blipFill rotWithShape="1">
          <a:blip r:embed="rId3">
            <a:extLst>
              <a:ext uri="{28A0092B-C50C-407E-A947-70E740481C1C}">
                <a14:useLocalDpi xmlns:a14="http://schemas.microsoft.com/office/drawing/2010/main" val="0"/>
              </a:ext>
            </a:extLst>
          </a:blip>
          <a:srcRect t="37675" r="31785" b="44175"/>
          <a:stretch/>
        </p:blipFill>
        <p:spPr>
          <a:xfrm>
            <a:off x="5043574" y="2016306"/>
            <a:ext cx="6901707" cy="1640622"/>
          </a:xfrm>
          <a:prstGeom prst="rect">
            <a:avLst/>
          </a:prstGeom>
          <a:ln>
            <a:solidFill>
              <a:schemeClr val="tx1"/>
            </a:solidFill>
          </a:ln>
        </p:spPr>
      </p:pic>
      <p:cxnSp>
        <p:nvCxnSpPr>
          <p:cNvPr id="20" name="Straight Arrow Connector 19">
            <a:extLst>
              <a:ext uri="{FF2B5EF4-FFF2-40B4-BE49-F238E27FC236}">
                <a16:creationId xmlns:a16="http://schemas.microsoft.com/office/drawing/2014/main" id="{C86C90FF-81EA-459E-AC33-B420F456F27B}"/>
              </a:ext>
            </a:extLst>
          </p:cNvPr>
          <p:cNvCxnSpPr>
            <a:cxnSpLocks/>
          </p:cNvCxnSpPr>
          <p:nvPr/>
        </p:nvCxnSpPr>
        <p:spPr>
          <a:xfrm>
            <a:off x="4267200" y="2272874"/>
            <a:ext cx="1247775" cy="3306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DDF412-6877-411C-BCA2-7D1F15ABA854}"/>
              </a:ext>
            </a:extLst>
          </p:cNvPr>
          <p:cNvCxnSpPr>
            <a:cxnSpLocks/>
          </p:cNvCxnSpPr>
          <p:nvPr/>
        </p:nvCxnSpPr>
        <p:spPr>
          <a:xfrm flipV="1">
            <a:off x="4181475" y="3018984"/>
            <a:ext cx="1333500" cy="9053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87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B5205B-B38A-41B3-A13D-27F0528973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800" r="33266"/>
          <a:stretch/>
        </p:blipFill>
        <p:spPr>
          <a:xfrm>
            <a:off x="5555932" y="1771650"/>
            <a:ext cx="6100473" cy="3609975"/>
          </a:xfrm>
          <a:ln>
            <a:solidFill>
              <a:schemeClr val="tx1"/>
            </a:solidFill>
          </a:ln>
        </p:spPr>
      </p:pic>
      <p:sp>
        <p:nvSpPr>
          <p:cNvPr id="6" name="TextBox 5">
            <a:extLst>
              <a:ext uri="{FF2B5EF4-FFF2-40B4-BE49-F238E27FC236}">
                <a16:creationId xmlns:a16="http://schemas.microsoft.com/office/drawing/2014/main" id="{5EFAD5E7-2766-4908-9534-2752720C0917}"/>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7" name="Straight Arrow Connector 6">
            <a:extLst>
              <a:ext uri="{FF2B5EF4-FFF2-40B4-BE49-F238E27FC236}">
                <a16:creationId xmlns:a16="http://schemas.microsoft.com/office/drawing/2014/main" id="{3894B36B-ABE3-40FF-8C3D-04C34B603993}"/>
              </a:ext>
            </a:extLst>
          </p:cNvPr>
          <p:cNvCxnSpPr>
            <a:cxnSpLocks/>
            <a:stCxn id="11" idx="3"/>
          </p:cNvCxnSpPr>
          <p:nvPr/>
        </p:nvCxnSpPr>
        <p:spPr>
          <a:xfrm>
            <a:off x="3571874" y="1908780"/>
            <a:ext cx="2381251" cy="10415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B74DD2-7B30-42BE-9DCD-7692C86A9385}"/>
              </a:ext>
            </a:extLst>
          </p:cNvPr>
          <p:cNvCxnSpPr>
            <a:cxnSpLocks/>
            <a:stCxn id="14" idx="3"/>
          </p:cNvCxnSpPr>
          <p:nvPr/>
        </p:nvCxnSpPr>
        <p:spPr>
          <a:xfrm flipV="1">
            <a:off x="4333875" y="2976182"/>
            <a:ext cx="1685925" cy="146624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B6A77B-ABFF-461C-8EF4-A11929C1A952}"/>
              </a:ext>
            </a:extLst>
          </p:cNvPr>
          <p:cNvSpPr txBox="1"/>
          <p:nvPr/>
        </p:nvSpPr>
        <p:spPr>
          <a:xfrm>
            <a:off x="304799" y="1123950"/>
            <a:ext cx="3267075" cy="1569660"/>
          </a:xfrm>
          <a:prstGeom prst="rect">
            <a:avLst/>
          </a:prstGeom>
          <a:noFill/>
        </p:spPr>
        <p:txBody>
          <a:bodyPr wrap="square" rtlCol="0">
            <a:spAutoFit/>
          </a:bodyPr>
          <a:lstStyle/>
          <a:p>
            <a:r>
              <a:rPr lang="en-US" sz="2400" dirty="0">
                <a:solidFill>
                  <a:srgbClr val="FF0000"/>
                </a:solidFill>
              </a:rPr>
              <a:t>This is converting the </a:t>
            </a:r>
            <a:r>
              <a:rPr lang="en-US" sz="2400" dirty="0" err="1">
                <a:solidFill>
                  <a:srgbClr val="FF0000"/>
                </a:solidFill>
              </a:rPr>
              <a:t>pyspark</a:t>
            </a:r>
            <a:r>
              <a:rPr lang="en-US" sz="2400" dirty="0">
                <a:solidFill>
                  <a:srgbClr val="FF0000"/>
                </a:solidFill>
              </a:rPr>
              <a:t> </a:t>
            </a:r>
            <a:r>
              <a:rPr lang="en-US" sz="2400" dirty="0" err="1">
                <a:solidFill>
                  <a:srgbClr val="FF0000"/>
                </a:solidFill>
              </a:rPr>
              <a:t>DataFrame</a:t>
            </a:r>
            <a:r>
              <a:rPr lang="en-US" sz="2400" dirty="0">
                <a:solidFill>
                  <a:srgbClr val="FF0000"/>
                </a:solidFill>
              </a:rPr>
              <a:t> back into a glue </a:t>
            </a:r>
            <a:r>
              <a:rPr lang="en-US" sz="2400" dirty="0" err="1">
                <a:solidFill>
                  <a:srgbClr val="FF0000"/>
                </a:solidFill>
              </a:rPr>
              <a:t>DynamicFrame</a:t>
            </a:r>
            <a:endParaRPr lang="en-US" sz="2400" dirty="0">
              <a:solidFill>
                <a:srgbClr val="FF0000"/>
              </a:solidFill>
            </a:endParaRPr>
          </a:p>
        </p:txBody>
      </p:sp>
      <p:sp>
        <p:nvSpPr>
          <p:cNvPr id="14" name="TextBox 13">
            <a:extLst>
              <a:ext uri="{FF2B5EF4-FFF2-40B4-BE49-F238E27FC236}">
                <a16:creationId xmlns:a16="http://schemas.microsoft.com/office/drawing/2014/main" id="{42D5ED48-9C0C-40C8-87F7-43625FE020D2}"/>
              </a:ext>
            </a:extLst>
          </p:cNvPr>
          <p:cNvSpPr txBox="1"/>
          <p:nvPr/>
        </p:nvSpPr>
        <p:spPr>
          <a:xfrm>
            <a:off x="390525" y="3657600"/>
            <a:ext cx="3943350" cy="1569660"/>
          </a:xfrm>
          <a:prstGeom prst="rect">
            <a:avLst/>
          </a:prstGeom>
          <a:noFill/>
        </p:spPr>
        <p:txBody>
          <a:bodyPr wrap="square" rtlCol="0">
            <a:spAutoFit/>
          </a:bodyPr>
          <a:lstStyle/>
          <a:p>
            <a:r>
              <a:rPr lang="en-US" sz="2400" dirty="0">
                <a:solidFill>
                  <a:srgbClr val="FF0000"/>
                </a:solidFill>
              </a:rPr>
              <a:t>This is how the data in the </a:t>
            </a:r>
            <a:r>
              <a:rPr lang="en-US" sz="2400" dirty="0" err="1">
                <a:solidFill>
                  <a:srgbClr val="FF0000"/>
                </a:solidFill>
              </a:rPr>
              <a:t>DynamicFrame</a:t>
            </a:r>
            <a:r>
              <a:rPr lang="en-US" sz="2400" dirty="0">
                <a:solidFill>
                  <a:srgbClr val="FF0000"/>
                </a:solidFill>
              </a:rPr>
              <a:t> will be mapped to the columns in Redshift</a:t>
            </a:r>
          </a:p>
        </p:txBody>
      </p:sp>
    </p:spTree>
    <p:extLst>
      <p:ext uri="{BB962C8B-B14F-4D97-AF65-F5344CB8AC3E}">
        <p14:creationId xmlns:p14="http://schemas.microsoft.com/office/powerpoint/2010/main" val="21664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D6B1D-10C8-423A-8E77-9341AD2A8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951" y="1847823"/>
            <a:ext cx="7195449" cy="2105052"/>
          </a:xfrm>
          <a:prstGeom prst="rect">
            <a:avLst/>
          </a:prstGeom>
          <a:ln>
            <a:solidFill>
              <a:schemeClr val="tx1"/>
            </a:solidFill>
          </a:ln>
        </p:spPr>
      </p:pic>
      <p:sp>
        <p:nvSpPr>
          <p:cNvPr id="6" name="TextBox 5">
            <a:extLst>
              <a:ext uri="{FF2B5EF4-FFF2-40B4-BE49-F238E27FC236}">
                <a16:creationId xmlns:a16="http://schemas.microsoft.com/office/drawing/2014/main" id="{42C3E6B1-065E-4CCD-B0B5-1BCD58E71A2E}"/>
              </a:ext>
            </a:extLst>
          </p:cNvPr>
          <p:cNvSpPr txBox="1"/>
          <p:nvPr/>
        </p:nvSpPr>
        <p:spPr>
          <a:xfrm>
            <a:off x="3697572" y="591871"/>
            <a:ext cx="4796856" cy="769441"/>
          </a:xfrm>
          <a:prstGeom prst="rect">
            <a:avLst/>
          </a:prstGeom>
          <a:noFill/>
        </p:spPr>
        <p:txBody>
          <a:bodyPr wrap="square" rtlCol="0">
            <a:spAutoFit/>
          </a:bodyPr>
          <a:lstStyle/>
          <a:p>
            <a:pPr algn="ctr"/>
            <a:r>
              <a:rPr lang="en-US" sz="4400" dirty="0"/>
              <a:t>Writing the script</a:t>
            </a:r>
            <a:endParaRPr lang="en-US" sz="3600" dirty="0"/>
          </a:p>
        </p:txBody>
      </p:sp>
      <p:cxnSp>
        <p:nvCxnSpPr>
          <p:cNvPr id="7" name="Straight Arrow Connector 6">
            <a:extLst>
              <a:ext uri="{FF2B5EF4-FFF2-40B4-BE49-F238E27FC236}">
                <a16:creationId xmlns:a16="http://schemas.microsoft.com/office/drawing/2014/main" id="{670DAF1C-14F4-43F9-803D-4781B774BC43}"/>
              </a:ext>
            </a:extLst>
          </p:cNvPr>
          <p:cNvCxnSpPr>
            <a:cxnSpLocks/>
            <a:stCxn id="8" idx="3"/>
          </p:cNvCxnSpPr>
          <p:nvPr/>
        </p:nvCxnSpPr>
        <p:spPr>
          <a:xfrm flipV="1">
            <a:off x="4114800" y="2346310"/>
            <a:ext cx="1000125" cy="26148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72B8D2-F695-4714-A0A8-A425B166DFE7}"/>
              </a:ext>
            </a:extLst>
          </p:cNvPr>
          <p:cNvSpPr txBox="1"/>
          <p:nvPr/>
        </p:nvSpPr>
        <p:spPr>
          <a:xfrm>
            <a:off x="466725" y="1638300"/>
            <a:ext cx="3648075" cy="1938992"/>
          </a:xfrm>
          <a:prstGeom prst="rect">
            <a:avLst/>
          </a:prstGeom>
          <a:noFill/>
        </p:spPr>
        <p:txBody>
          <a:bodyPr wrap="square" rtlCol="0">
            <a:spAutoFit/>
          </a:bodyPr>
          <a:lstStyle/>
          <a:p>
            <a:r>
              <a:rPr lang="en-US" sz="2400" dirty="0">
                <a:solidFill>
                  <a:srgbClr val="FF0000"/>
                </a:solidFill>
              </a:rPr>
              <a:t>The </a:t>
            </a:r>
            <a:r>
              <a:rPr lang="en-US" sz="2400" dirty="0" err="1">
                <a:solidFill>
                  <a:srgbClr val="FF0000"/>
                </a:solidFill>
              </a:rPr>
              <a:t>datasink</a:t>
            </a:r>
            <a:r>
              <a:rPr lang="en-US" sz="2400" dirty="0">
                <a:solidFill>
                  <a:srgbClr val="FF0000"/>
                </a:solidFill>
              </a:rPr>
              <a:t> will connect to Redshift using the parameters given and load the data to Redshift</a:t>
            </a:r>
          </a:p>
        </p:txBody>
      </p:sp>
    </p:spTree>
    <p:extLst>
      <p:ext uri="{BB962C8B-B14F-4D97-AF65-F5344CB8AC3E}">
        <p14:creationId xmlns:p14="http://schemas.microsoft.com/office/powerpoint/2010/main" val="297012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9B03D72-E25F-4AF5-9339-4F506F6FF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55" y="2491955"/>
            <a:ext cx="5310566" cy="2192944"/>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Connect to Redshift</a:t>
            </a:r>
            <a:endParaRPr lang="en-US" sz="3600" dirty="0"/>
          </a:p>
        </p:txBody>
      </p:sp>
      <p:pic>
        <p:nvPicPr>
          <p:cNvPr id="10" name="Picture 9">
            <a:extLst>
              <a:ext uri="{FF2B5EF4-FFF2-40B4-BE49-F238E27FC236}">
                <a16:creationId xmlns:a16="http://schemas.microsoft.com/office/drawing/2014/main" id="{CD6C8A1F-4AD6-48DF-B666-EFABC80C7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46" y="1391214"/>
            <a:ext cx="5086611" cy="4394426"/>
          </a:xfrm>
          <a:prstGeom prst="rect">
            <a:avLst/>
          </a:prstGeom>
        </p:spPr>
      </p:pic>
      <p:sp>
        <p:nvSpPr>
          <p:cNvPr id="11" name="TextBox 10">
            <a:extLst>
              <a:ext uri="{FF2B5EF4-FFF2-40B4-BE49-F238E27FC236}">
                <a16:creationId xmlns:a16="http://schemas.microsoft.com/office/drawing/2014/main" id="{EF242757-7C2B-4669-B30F-FDEE42E5FB23}"/>
              </a:ext>
            </a:extLst>
          </p:cNvPr>
          <p:cNvSpPr txBox="1"/>
          <p:nvPr/>
        </p:nvSpPr>
        <p:spPr>
          <a:xfrm>
            <a:off x="545438" y="1406115"/>
            <a:ext cx="5432400" cy="461665"/>
          </a:xfrm>
          <a:prstGeom prst="rect">
            <a:avLst/>
          </a:prstGeom>
          <a:noFill/>
        </p:spPr>
        <p:txBody>
          <a:bodyPr wrap="square" rtlCol="0">
            <a:spAutoFit/>
          </a:bodyPr>
          <a:lstStyle/>
          <a:p>
            <a:r>
              <a:rPr lang="en-US" sz="2400" dirty="0">
                <a:solidFill>
                  <a:srgbClr val="FF0000"/>
                </a:solidFill>
              </a:rPr>
              <a:t>Go to Redshift and select ‘Clusters’</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flipH="1">
            <a:off x="1102936" y="1867780"/>
            <a:ext cx="603523" cy="13938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0F47BC-C4E9-41B0-88BF-08EE1382F26C}"/>
              </a:ext>
            </a:extLst>
          </p:cNvPr>
          <p:cNvSpPr txBox="1"/>
          <p:nvPr/>
        </p:nvSpPr>
        <p:spPr>
          <a:xfrm>
            <a:off x="1905000" y="1867780"/>
            <a:ext cx="4072838" cy="461665"/>
          </a:xfrm>
          <a:prstGeom prst="rect">
            <a:avLst/>
          </a:prstGeom>
          <a:noFill/>
        </p:spPr>
        <p:txBody>
          <a:bodyPr wrap="square" rtlCol="0">
            <a:spAutoFit/>
          </a:bodyPr>
          <a:lstStyle/>
          <a:p>
            <a:r>
              <a:rPr lang="en-US" sz="2400" dirty="0">
                <a:solidFill>
                  <a:srgbClr val="FF0000"/>
                </a:solidFill>
              </a:rPr>
              <a:t>Select glue-tutorial</a:t>
            </a:r>
          </a:p>
        </p:txBody>
      </p:sp>
      <p:cxnSp>
        <p:nvCxnSpPr>
          <p:cNvPr id="15" name="Straight Arrow Connector 14">
            <a:extLst>
              <a:ext uri="{FF2B5EF4-FFF2-40B4-BE49-F238E27FC236}">
                <a16:creationId xmlns:a16="http://schemas.microsoft.com/office/drawing/2014/main" id="{CCED8F82-041C-41BF-A759-25241207741E}"/>
              </a:ext>
            </a:extLst>
          </p:cNvPr>
          <p:cNvCxnSpPr>
            <a:cxnSpLocks/>
          </p:cNvCxnSpPr>
          <p:nvPr/>
        </p:nvCxnSpPr>
        <p:spPr>
          <a:xfrm>
            <a:off x="3401910" y="2329445"/>
            <a:ext cx="179490" cy="15662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25555-5C15-4F6E-928C-B47B3CC98F8B}"/>
              </a:ext>
            </a:extLst>
          </p:cNvPr>
          <p:cNvSpPr txBox="1"/>
          <p:nvPr/>
        </p:nvSpPr>
        <p:spPr>
          <a:xfrm>
            <a:off x="775455" y="5036386"/>
            <a:ext cx="5432400" cy="830997"/>
          </a:xfrm>
          <a:prstGeom prst="rect">
            <a:avLst/>
          </a:prstGeom>
          <a:noFill/>
        </p:spPr>
        <p:txBody>
          <a:bodyPr wrap="square" rtlCol="0">
            <a:spAutoFit/>
          </a:bodyPr>
          <a:lstStyle/>
          <a:p>
            <a:r>
              <a:rPr lang="en-US" sz="2400" dirty="0">
                <a:solidFill>
                  <a:srgbClr val="FF0000"/>
                </a:solidFill>
              </a:rPr>
              <a:t>Scroll down to Cluster Database Properties and copy the JDBC URL</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5657850" y="3559204"/>
            <a:ext cx="2209800" cy="170982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2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p:bldP spid="14" grpId="1"/>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8334E3-E6CD-4847-99A6-9C1EEDD4E0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0627"/>
          <a:stretch/>
        </p:blipFill>
        <p:spPr>
          <a:xfrm>
            <a:off x="1187566" y="2270785"/>
            <a:ext cx="10040578" cy="2905108"/>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Connect to Redshift</a:t>
            </a:r>
            <a:endParaRPr lang="en-US" sz="3600" dirty="0"/>
          </a:p>
        </p:txBody>
      </p:sp>
      <p:sp>
        <p:nvSpPr>
          <p:cNvPr id="11" name="TextBox 10">
            <a:extLst>
              <a:ext uri="{FF2B5EF4-FFF2-40B4-BE49-F238E27FC236}">
                <a16:creationId xmlns:a16="http://schemas.microsoft.com/office/drawing/2014/main" id="{EF242757-7C2B-4669-B30F-FDEE42E5FB23}"/>
              </a:ext>
            </a:extLst>
          </p:cNvPr>
          <p:cNvSpPr txBox="1"/>
          <p:nvPr/>
        </p:nvSpPr>
        <p:spPr>
          <a:xfrm>
            <a:off x="545438" y="1213693"/>
            <a:ext cx="5432400" cy="830997"/>
          </a:xfrm>
          <a:prstGeom prst="rect">
            <a:avLst/>
          </a:prstGeom>
          <a:noFill/>
        </p:spPr>
        <p:txBody>
          <a:bodyPr wrap="square" rtlCol="0">
            <a:spAutoFit/>
          </a:bodyPr>
          <a:lstStyle/>
          <a:p>
            <a:r>
              <a:rPr lang="en-US" sz="2400" dirty="0">
                <a:solidFill>
                  <a:srgbClr val="FF0000"/>
                </a:solidFill>
              </a:rPr>
              <a:t>Open SQL Workbench and select Create a new connection</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flipH="1">
            <a:off x="1397184" y="1948627"/>
            <a:ext cx="422091" cy="83093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0F47BC-C4E9-41B0-88BF-08EE1382F26C}"/>
              </a:ext>
            </a:extLst>
          </p:cNvPr>
          <p:cNvSpPr txBox="1"/>
          <p:nvPr/>
        </p:nvSpPr>
        <p:spPr>
          <a:xfrm>
            <a:off x="5456698" y="1349119"/>
            <a:ext cx="5010150" cy="830997"/>
          </a:xfrm>
          <a:prstGeom prst="rect">
            <a:avLst/>
          </a:prstGeom>
          <a:noFill/>
        </p:spPr>
        <p:txBody>
          <a:bodyPr wrap="square" rtlCol="0">
            <a:spAutoFit/>
          </a:bodyPr>
          <a:lstStyle/>
          <a:p>
            <a:r>
              <a:rPr lang="en-US" sz="2400" dirty="0">
                <a:solidFill>
                  <a:srgbClr val="FF0000"/>
                </a:solidFill>
              </a:rPr>
              <a:t>Set the Driver to Amazon Redshift and paste the JDBC URL</a:t>
            </a:r>
          </a:p>
        </p:txBody>
      </p:sp>
      <p:cxnSp>
        <p:nvCxnSpPr>
          <p:cNvPr id="15" name="Straight Arrow Connector 14">
            <a:extLst>
              <a:ext uri="{FF2B5EF4-FFF2-40B4-BE49-F238E27FC236}">
                <a16:creationId xmlns:a16="http://schemas.microsoft.com/office/drawing/2014/main" id="{CCED8F82-041C-41BF-A759-25241207741E}"/>
              </a:ext>
            </a:extLst>
          </p:cNvPr>
          <p:cNvCxnSpPr>
            <a:cxnSpLocks/>
          </p:cNvCxnSpPr>
          <p:nvPr/>
        </p:nvCxnSpPr>
        <p:spPr>
          <a:xfrm flipH="1">
            <a:off x="6045933" y="2180116"/>
            <a:ext cx="850167" cy="119199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25555-5C15-4F6E-928C-B47B3CC98F8B}"/>
              </a:ext>
            </a:extLst>
          </p:cNvPr>
          <p:cNvSpPr txBox="1"/>
          <p:nvPr/>
        </p:nvSpPr>
        <p:spPr>
          <a:xfrm>
            <a:off x="545438" y="5392860"/>
            <a:ext cx="5432400" cy="830997"/>
          </a:xfrm>
          <a:prstGeom prst="rect">
            <a:avLst/>
          </a:prstGeom>
          <a:noFill/>
        </p:spPr>
        <p:txBody>
          <a:bodyPr wrap="square" rtlCol="0">
            <a:spAutoFit/>
          </a:bodyPr>
          <a:lstStyle/>
          <a:p>
            <a:r>
              <a:rPr lang="en-US" sz="2400" dirty="0">
                <a:solidFill>
                  <a:srgbClr val="FF0000"/>
                </a:solidFill>
              </a:rPr>
              <a:t>The username is master and the password is WelcomeIn1</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3524250" y="4286250"/>
            <a:ext cx="1238250" cy="1115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CAFCBB-0316-4C29-A1DE-B38E1BCB7F6E}"/>
              </a:ext>
            </a:extLst>
          </p:cNvPr>
          <p:cNvCxnSpPr>
            <a:cxnSpLocks/>
          </p:cNvCxnSpPr>
          <p:nvPr/>
        </p:nvCxnSpPr>
        <p:spPr>
          <a:xfrm>
            <a:off x="7534275" y="2180116"/>
            <a:ext cx="838200" cy="154322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2248B2-139F-4513-88AA-868CA70141AA}"/>
              </a:ext>
            </a:extLst>
          </p:cNvPr>
          <p:cNvSpPr txBox="1"/>
          <p:nvPr/>
        </p:nvSpPr>
        <p:spPr>
          <a:xfrm>
            <a:off x="5977838" y="5510549"/>
            <a:ext cx="5432400" cy="461665"/>
          </a:xfrm>
          <a:prstGeom prst="rect">
            <a:avLst/>
          </a:prstGeom>
          <a:noFill/>
        </p:spPr>
        <p:txBody>
          <a:bodyPr wrap="square" rtlCol="0">
            <a:spAutoFit/>
          </a:bodyPr>
          <a:lstStyle/>
          <a:p>
            <a:r>
              <a:rPr lang="en-US" sz="2400" dirty="0">
                <a:solidFill>
                  <a:srgbClr val="FF0000"/>
                </a:solidFill>
              </a:rPr>
              <a:t>Select </a:t>
            </a:r>
            <a:r>
              <a:rPr lang="en-US" sz="2400" dirty="0" err="1">
                <a:solidFill>
                  <a:srgbClr val="FF0000"/>
                </a:solidFill>
              </a:rPr>
              <a:t>Autocommit</a:t>
            </a:r>
            <a:endParaRPr lang="en-US" sz="2400" dirty="0">
              <a:solidFill>
                <a:srgbClr val="FF0000"/>
              </a:solidFill>
            </a:endParaRPr>
          </a:p>
        </p:txBody>
      </p:sp>
      <p:cxnSp>
        <p:nvCxnSpPr>
          <p:cNvPr id="34" name="Straight Arrow Connector 33">
            <a:extLst>
              <a:ext uri="{FF2B5EF4-FFF2-40B4-BE49-F238E27FC236}">
                <a16:creationId xmlns:a16="http://schemas.microsoft.com/office/drawing/2014/main" id="{B766E890-8446-46F9-A079-AB0B17C8A1F3}"/>
              </a:ext>
            </a:extLst>
          </p:cNvPr>
          <p:cNvCxnSpPr>
            <a:cxnSpLocks/>
          </p:cNvCxnSpPr>
          <p:nvPr/>
        </p:nvCxnSpPr>
        <p:spPr>
          <a:xfrm flipH="1" flipV="1">
            <a:off x="5067300" y="4844120"/>
            <a:ext cx="2362202" cy="66476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27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p:bldP spid="14" grpId="1"/>
      <p:bldP spid="17" grpId="0"/>
      <p:bldP spid="17" grpId="1"/>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B77455-3DD5-4281-A0DA-D574A800B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551" y="1070520"/>
            <a:ext cx="7668208" cy="5635120"/>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Connect to Redshift</a:t>
            </a:r>
            <a:endParaRPr lang="en-US" sz="3600" dirty="0"/>
          </a:p>
        </p:txBody>
      </p:sp>
      <p:sp>
        <p:nvSpPr>
          <p:cNvPr id="11" name="TextBox 10">
            <a:extLst>
              <a:ext uri="{FF2B5EF4-FFF2-40B4-BE49-F238E27FC236}">
                <a16:creationId xmlns:a16="http://schemas.microsoft.com/office/drawing/2014/main" id="{EF242757-7C2B-4669-B30F-FDEE42E5FB23}"/>
              </a:ext>
            </a:extLst>
          </p:cNvPr>
          <p:cNvSpPr txBox="1"/>
          <p:nvPr/>
        </p:nvSpPr>
        <p:spPr>
          <a:xfrm>
            <a:off x="9321273" y="3747244"/>
            <a:ext cx="2647016" cy="830997"/>
          </a:xfrm>
          <a:prstGeom prst="rect">
            <a:avLst/>
          </a:prstGeom>
          <a:noFill/>
        </p:spPr>
        <p:txBody>
          <a:bodyPr wrap="square" rtlCol="0">
            <a:spAutoFit/>
          </a:bodyPr>
          <a:lstStyle/>
          <a:p>
            <a:r>
              <a:rPr lang="en-US" sz="2400" dirty="0">
                <a:solidFill>
                  <a:srgbClr val="FF0000"/>
                </a:solidFill>
              </a:rPr>
              <a:t>Test your connection</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flipH="1">
            <a:off x="9023254" y="4578241"/>
            <a:ext cx="603523" cy="13938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819C4B6-9E19-42BA-BC8C-52FFAF93AF24}"/>
              </a:ext>
            </a:extLst>
          </p:cNvPr>
          <p:cNvSpPr/>
          <p:nvPr/>
        </p:nvSpPr>
        <p:spPr>
          <a:xfrm>
            <a:off x="7783105" y="6296025"/>
            <a:ext cx="750974" cy="485775"/>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288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59287F-D0DA-43AC-9E13-1D9E095BF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340" y="1070520"/>
            <a:ext cx="3934579" cy="5731966"/>
          </a:xfr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Create tables in Redshift</a:t>
            </a:r>
            <a:endParaRPr lang="en-US" sz="3600" dirty="0"/>
          </a:p>
        </p:txBody>
      </p:sp>
      <p:sp>
        <p:nvSpPr>
          <p:cNvPr id="11" name="TextBox 10">
            <a:extLst>
              <a:ext uri="{FF2B5EF4-FFF2-40B4-BE49-F238E27FC236}">
                <a16:creationId xmlns:a16="http://schemas.microsoft.com/office/drawing/2014/main" id="{EF242757-7C2B-4669-B30F-FDEE42E5FB23}"/>
              </a:ext>
            </a:extLst>
          </p:cNvPr>
          <p:cNvSpPr txBox="1"/>
          <p:nvPr/>
        </p:nvSpPr>
        <p:spPr>
          <a:xfrm>
            <a:off x="162721" y="2975775"/>
            <a:ext cx="3302662" cy="1569660"/>
          </a:xfrm>
          <a:prstGeom prst="rect">
            <a:avLst/>
          </a:prstGeom>
          <a:noFill/>
        </p:spPr>
        <p:txBody>
          <a:bodyPr wrap="square" rtlCol="0">
            <a:spAutoFit/>
          </a:bodyPr>
          <a:lstStyle/>
          <a:p>
            <a:r>
              <a:rPr lang="en-US" sz="2400" dirty="0">
                <a:solidFill>
                  <a:srgbClr val="FF0000"/>
                </a:solidFill>
              </a:rPr>
              <a:t>Copy the SQL script from the </a:t>
            </a:r>
            <a:r>
              <a:rPr lang="en-US" sz="2400" dirty="0" err="1">
                <a:solidFill>
                  <a:srgbClr val="FF0000"/>
                </a:solidFill>
              </a:rPr>
              <a:t>github</a:t>
            </a:r>
            <a:r>
              <a:rPr lang="en-US" sz="2400" dirty="0">
                <a:solidFill>
                  <a:srgbClr val="FF0000"/>
                </a:solidFill>
              </a:rPr>
              <a:t> repository into SQL Workbench</a:t>
            </a:r>
          </a:p>
        </p:txBody>
      </p:sp>
      <p:cxnSp>
        <p:nvCxnSpPr>
          <p:cNvPr id="12" name="Straight Arrow Connector 11">
            <a:extLst>
              <a:ext uri="{FF2B5EF4-FFF2-40B4-BE49-F238E27FC236}">
                <a16:creationId xmlns:a16="http://schemas.microsoft.com/office/drawing/2014/main" id="{323A9E9C-0A96-40A0-893C-7E4685D58F30}"/>
              </a:ext>
            </a:extLst>
          </p:cNvPr>
          <p:cNvCxnSpPr>
            <a:cxnSpLocks/>
          </p:cNvCxnSpPr>
          <p:nvPr/>
        </p:nvCxnSpPr>
        <p:spPr>
          <a:xfrm>
            <a:off x="2990563" y="3652453"/>
            <a:ext cx="943262" cy="5861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0F47BC-C4E9-41B0-88BF-08EE1382F26C}"/>
              </a:ext>
            </a:extLst>
          </p:cNvPr>
          <p:cNvSpPr txBox="1"/>
          <p:nvPr/>
        </p:nvSpPr>
        <p:spPr>
          <a:xfrm>
            <a:off x="7872912" y="1523009"/>
            <a:ext cx="3302662" cy="1200329"/>
          </a:xfrm>
          <a:prstGeom prst="rect">
            <a:avLst/>
          </a:prstGeom>
          <a:noFill/>
        </p:spPr>
        <p:txBody>
          <a:bodyPr wrap="square" rtlCol="0">
            <a:spAutoFit/>
          </a:bodyPr>
          <a:lstStyle/>
          <a:p>
            <a:r>
              <a:rPr lang="en-US" sz="2400" dirty="0">
                <a:solidFill>
                  <a:srgbClr val="FF0000"/>
                </a:solidFill>
              </a:rPr>
              <a:t>Add your own initials to the schema and table names</a:t>
            </a:r>
          </a:p>
        </p:txBody>
      </p:sp>
      <p:cxnSp>
        <p:nvCxnSpPr>
          <p:cNvPr id="15" name="Straight Arrow Connector 14">
            <a:extLst>
              <a:ext uri="{FF2B5EF4-FFF2-40B4-BE49-F238E27FC236}">
                <a16:creationId xmlns:a16="http://schemas.microsoft.com/office/drawing/2014/main" id="{CCED8F82-041C-41BF-A759-25241207741E}"/>
              </a:ext>
            </a:extLst>
          </p:cNvPr>
          <p:cNvCxnSpPr>
            <a:cxnSpLocks/>
          </p:cNvCxnSpPr>
          <p:nvPr/>
        </p:nvCxnSpPr>
        <p:spPr>
          <a:xfrm flipH="1">
            <a:off x="7121917" y="2295525"/>
            <a:ext cx="746320" cy="68025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125555-5C15-4F6E-928C-B47B3CC98F8B}"/>
              </a:ext>
            </a:extLst>
          </p:cNvPr>
          <p:cNvSpPr txBox="1"/>
          <p:nvPr/>
        </p:nvSpPr>
        <p:spPr>
          <a:xfrm>
            <a:off x="287604" y="1488804"/>
            <a:ext cx="3090886" cy="1200329"/>
          </a:xfrm>
          <a:prstGeom prst="rect">
            <a:avLst/>
          </a:prstGeom>
          <a:noFill/>
        </p:spPr>
        <p:txBody>
          <a:bodyPr wrap="square" rtlCol="0">
            <a:spAutoFit/>
          </a:bodyPr>
          <a:lstStyle/>
          <a:p>
            <a:r>
              <a:rPr lang="en-US" sz="2400" dirty="0">
                <a:solidFill>
                  <a:srgbClr val="FF0000"/>
                </a:solidFill>
              </a:rPr>
              <a:t>Run the script to create your schema and table</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a:off x="2790825" y="1839961"/>
            <a:ext cx="866775" cy="98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2CC833-B674-4B2F-A418-77EB7BA57B4B}"/>
              </a:ext>
            </a:extLst>
          </p:cNvPr>
          <p:cNvCxnSpPr>
            <a:cxnSpLocks/>
            <a:stCxn id="14" idx="1"/>
          </p:cNvCxnSpPr>
          <p:nvPr/>
        </p:nvCxnSpPr>
        <p:spPr>
          <a:xfrm flipH="1">
            <a:off x="6067425" y="2123174"/>
            <a:ext cx="1805487" cy="51247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5" name="Content Placeholder 6">
            <a:extLst>
              <a:ext uri="{FF2B5EF4-FFF2-40B4-BE49-F238E27FC236}">
                <a16:creationId xmlns:a16="http://schemas.microsoft.com/office/drawing/2014/main" id="{4A426927-895C-489A-A1C4-8E9277DF7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237" y="4449120"/>
            <a:ext cx="3860998" cy="1771741"/>
          </a:xfrm>
          <a:prstGeom prst="rect">
            <a:avLst/>
          </a:prstGeom>
        </p:spPr>
      </p:pic>
      <p:sp>
        <p:nvSpPr>
          <p:cNvPr id="36" name="TextBox 35">
            <a:extLst>
              <a:ext uri="{FF2B5EF4-FFF2-40B4-BE49-F238E27FC236}">
                <a16:creationId xmlns:a16="http://schemas.microsoft.com/office/drawing/2014/main" id="{20E5323F-F940-4CA0-8B9A-25738523FD43}"/>
              </a:ext>
            </a:extLst>
          </p:cNvPr>
          <p:cNvSpPr txBox="1"/>
          <p:nvPr/>
        </p:nvSpPr>
        <p:spPr>
          <a:xfrm>
            <a:off x="8267548" y="2774213"/>
            <a:ext cx="3302662" cy="1569660"/>
          </a:xfrm>
          <a:prstGeom prst="rect">
            <a:avLst/>
          </a:prstGeom>
          <a:noFill/>
        </p:spPr>
        <p:txBody>
          <a:bodyPr wrap="square" rtlCol="0">
            <a:spAutoFit/>
          </a:bodyPr>
          <a:lstStyle/>
          <a:p>
            <a:r>
              <a:rPr lang="en-US" sz="2400" dirty="0">
                <a:solidFill>
                  <a:srgbClr val="FF0000"/>
                </a:solidFill>
              </a:rPr>
              <a:t>Run a SELECT to make sure your table was made and nothing is in it</a:t>
            </a:r>
          </a:p>
        </p:txBody>
      </p:sp>
      <p:cxnSp>
        <p:nvCxnSpPr>
          <p:cNvPr id="37" name="Straight Arrow Connector 36">
            <a:extLst>
              <a:ext uri="{FF2B5EF4-FFF2-40B4-BE49-F238E27FC236}">
                <a16:creationId xmlns:a16="http://schemas.microsoft.com/office/drawing/2014/main" id="{1AEA8F07-8560-4855-81E8-4777534BCC19}"/>
              </a:ext>
            </a:extLst>
          </p:cNvPr>
          <p:cNvCxnSpPr>
            <a:cxnSpLocks/>
          </p:cNvCxnSpPr>
          <p:nvPr/>
        </p:nvCxnSpPr>
        <p:spPr>
          <a:xfrm flipH="1">
            <a:off x="9918879" y="4329682"/>
            <a:ext cx="173255" cy="117077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2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4" grpId="0"/>
      <p:bldP spid="14" grpId="1"/>
      <p:bldP spid="17" grpId="0"/>
      <p:bldP spid="17" grpId="1"/>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3B3940-A103-4716-BCDA-E10718ABD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155" y="2553522"/>
            <a:ext cx="5054860" cy="2355971"/>
          </a:xfrm>
          <a:prstGeom prst="rect">
            <a:avLst/>
          </a:prstGeom>
        </p:spPr>
      </p:pic>
      <p:pic>
        <p:nvPicPr>
          <p:cNvPr id="9" name="Picture 8">
            <a:extLst>
              <a:ext uri="{FF2B5EF4-FFF2-40B4-BE49-F238E27FC236}">
                <a16:creationId xmlns:a16="http://schemas.microsoft.com/office/drawing/2014/main" id="{9F64E8F5-B8B9-40D3-BE57-91607E49C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56" y="2267577"/>
            <a:ext cx="5797848" cy="4375375"/>
          </a:xfrm>
          <a:prstGeom prst="rect">
            <a:avLst/>
          </a:prstGeo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Run your Glue Job</a:t>
            </a:r>
            <a:endParaRPr lang="en-US" sz="3600" dirty="0"/>
          </a:p>
        </p:txBody>
      </p:sp>
      <p:sp>
        <p:nvSpPr>
          <p:cNvPr id="14" name="TextBox 13">
            <a:extLst>
              <a:ext uri="{FF2B5EF4-FFF2-40B4-BE49-F238E27FC236}">
                <a16:creationId xmlns:a16="http://schemas.microsoft.com/office/drawing/2014/main" id="{870F47BC-C4E9-41B0-88BF-08EE1382F26C}"/>
              </a:ext>
            </a:extLst>
          </p:cNvPr>
          <p:cNvSpPr txBox="1"/>
          <p:nvPr/>
        </p:nvSpPr>
        <p:spPr>
          <a:xfrm>
            <a:off x="2118119" y="1372878"/>
            <a:ext cx="3302662" cy="830997"/>
          </a:xfrm>
          <a:prstGeom prst="rect">
            <a:avLst/>
          </a:prstGeom>
          <a:noFill/>
        </p:spPr>
        <p:txBody>
          <a:bodyPr wrap="square" rtlCol="0">
            <a:spAutoFit/>
          </a:bodyPr>
          <a:lstStyle/>
          <a:p>
            <a:r>
              <a:rPr lang="en-US" sz="2400" dirty="0">
                <a:solidFill>
                  <a:srgbClr val="FF0000"/>
                </a:solidFill>
              </a:rPr>
              <a:t>Go back to Glue and run your glue job</a:t>
            </a:r>
          </a:p>
        </p:txBody>
      </p:sp>
      <p:sp>
        <p:nvSpPr>
          <p:cNvPr id="17" name="TextBox 16">
            <a:extLst>
              <a:ext uri="{FF2B5EF4-FFF2-40B4-BE49-F238E27FC236}">
                <a16:creationId xmlns:a16="http://schemas.microsoft.com/office/drawing/2014/main" id="{F3125555-5C15-4F6E-928C-B47B3CC98F8B}"/>
              </a:ext>
            </a:extLst>
          </p:cNvPr>
          <p:cNvSpPr txBox="1"/>
          <p:nvPr/>
        </p:nvSpPr>
        <p:spPr>
          <a:xfrm>
            <a:off x="6855526" y="5361272"/>
            <a:ext cx="3864677" cy="830997"/>
          </a:xfrm>
          <a:prstGeom prst="rect">
            <a:avLst/>
          </a:prstGeom>
          <a:noFill/>
        </p:spPr>
        <p:txBody>
          <a:bodyPr wrap="square" rtlCol="0">
            <a:spAutoFit/>
          </a:bodyPr>
          <a:lstStyle/>
          <a:p>
            <a:r>
              <a:rPr lang="en-US" sz="2400" dirty="0">
                <a:solidFill>
                  <a:srgbClr val="FF0000"/>
                </a:solidFill>
              </a:rPr>
              <a:t>When the job succeeds, check your Redshift table</a:t>
            </a:r>
          </a:p>
        </p:txBody>
      </p:sp>
      <p:cxnSp>
        <p:nvCxnSpPr>
          <p:cNvPr id="18" name="Straight Arrow Connector 17">
            <a:extLst>
              <a:ext uri="{FF2B5EF4-FFF2-40B4-BE49-F238E27FC236}">
                <a16:creationId xmlns:a16="http://schemas.microsoft.com/office/drawing/2014/main" id="{EF04199C-6CC8-4A39-ABFD-E6AF6479C0AE}"/>
              </a:ext>
            </a:extLst>
          </p:cNvPr>
          <p:cNvCxnSpPr>
            <a:cxnSpLocks/>
          </p:cNvCxnSpPr>
          <p:nvPr/>
        </p:nvCxnSpPr>
        <p:spPr>
          <a:xfrm flipV="1">
            <a:off x="8787865" y="4909494"/>
            <a:ext cx="336884" cy="4517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2CC833-B674-4B2F-A418-77EB7BA57B4B}"/>
              </a:ext>
            </a:extLst>
          </p:cNvPr>
          <p:cNvCxnSpPr>
            <a:cxnSpLocks/>
            <a:stCxn id="9" idx="0"/>
          </p:cNvCxnSpPr>
          <p:nvPr/>
        </p:nvCxnSpPr>
        <p:spPr>
          <a:xfrm flipH="1">
            <a:off x="2415942" y="2267577"/>
            <a:ext cx="882538" cy="14639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21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7D10-AD46-4C68-8D8D-2A61545E0AEF}"/>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7B7E116F-5DE2-4212-8021-D4786C070E45}"/>
              </a:ext>
            </a:extLst>
          </p:cNvPr>
          <p:cNvSpPr>
            <a:spLocks noGrp="1"/>
          </p:cNvSpPr>
          <p:nvPr>
            <p:ph idx="1"/>
          </p:nvPr>
        </p:nvSpPr>
        <p:spPr/>
        <p:txBody>
          <a:bodyPr/>
          <a:lstStyle/>
          <a:p>
            <a:r>
              <a:rPr lang="en-US" dirty="0"/>
              <a:t>Amazon Web Services tool to Extract, Transform, and Load(ETL)</a:t>
            </a:r>
          </a:p>
          <a:p>
            <a:r>
              <a:rPr lang="en-US" dirty="0"/>
              <a:t>Used to prepare and load data for business analytics</a:t>
            </a:r>
          </a:p>
          <a:p>
            <a:endParaRPr lang="en-US" dirty="0"/>
          </a:p>
          <a:p>
            <a:endParaRPr lang="en-US" dirty="0"/>
          </a:p>
        </p:txBody>
      </p:sp>
      <p:pic>
        <p:nvPicPr>
          <p:cNvPr id="24" name="Picture 23">
            <a:extLst>
              <a:ext uri="{FF2B5EF4-FFF2-40B4-BE49-F238E27FC236}">
                <a16:creationId xmlns:a16="http://schemas.microsoft.com/office/drawing/2014/main" id="{CF583439-D58D-46FD-9DBA-EAF7E97892D8}"/>
              </a:ext>
            </a:extLst>
          </p:cNvPr>
          <p:cNvPicPr>
            <a:picLocks noChangeAspect="1"/>
          </p:cNvPicPr>
          <p:nvPr/>
        </p:nvPicPr>
        <p:blipFill>
          <a:blip r:embed="rId3"/>
          <a:stretch>
            <a:fillRect/>
          </a:stretch>
        </p:blipFill>
        <p:spPr>
          <a:xfrm>
            <a:off x="5181600" y="4160872"/>
            <a:ext cx="1828800" cy="1828800"/>
          </a:xfrm>
          <a:prstGeom prst="rect">
            <a:avLst/>
          </a:prstGeom>
        </p:spPr>
      </p:pic>
    </p:spTree>
    <p:extLst>
      <p:ext uri="{BB962C8B-B14F-4D97-AF65-F5344CB8AC3E}">
        <p14:creationId xmlns:p14="http://schemas.microsoft.com/office/powerpoint/2010/main" val="331314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4CAF4-ECD0-4D32-BE20-F5B1E74D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19" y="1333765"/>
            <a:ext cx="10064362" cy="4985883"/>
          </a:xfrm>
          <a:prstGeom prst="rect">
            <a:avLst/>
          </a:prstGeom>
        </p:spPr>
      </p:pic>
      <p:sp>
        <p:nvSpPr>
          <p:cNvPr id="6" name="TextBox 5">
            <a:extLst>
              <a:ext uri="{FF2B5EF4-FFF2-40B4-BE49-F238E27FC236}">
                <a16:creationId xmlns:a16="http://schemas.microsoft.com/office/drawing/2014/main" id="{4EB1A3C3-D9FD-4DC4-B40F-612916AD8510}"/>
              </a:ext>
            </a:extLst>
          </p:cNvPr>
          <p:cNvSpPr txBox="1"/>
          <p:nvPr/>
        </p:nvSpPr>
        <p:spPr>
          <a:xfrm>
            <a:off x="2565223" y="301079"/>
            <a:ext cx="7061554" cy="769441"/>
          </a:xfrm>
          <a:prstGeom prst="rect">
            <a:avLst/>
          </a:prstGeom>
          <a:noFill/>
        </p:spPr>
        <p:txBody>
          <a:bodyPr wrap="square" rtlCol="0">
            <a:spAutoFit/>
          </a:bodyPr>
          <a:lstStyle/>
          <a:p>
            <a:pPr algn="ctr"/>
            <a:r>
              <a:rPr lang="en-US" sz="4400" dirty="0"/>
              <a:t>View your Table</a:t>
            </a:r>
            <a:endParaRPr lang="en-US" sz="3600" dirty="0"/>
          </a:p>
        </p:txBody>
      </p:sp>
    </p:spTree>
    <p:extLst>
      <p:ext uri="{BB962C8B-B14F-4D97-AF65-F5344CB8AC3E}">
        <p14:creationId xmlns:p14="http://schemas.microsoft.com/office/powerpoint/2010/main" val="365868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p:txBody>
          <a:bodyPr/>
          <a:lstStyle/>
          <a:p>
            <a:r>
              <a:rPr lang="en-US"/>
              <a:t>Additional AWS Tools</a:t>
            </a:r>
            <a:endParaRPr lang="en-US" dirty="0"/>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pPr lvl="2"/>
            <a:endParaRPr lang="en-US"/>
          </a:p>
          <a:p>
            <a:pPr lvl="1"/>
            <a:r>
              <a:rPr lang="en-US"/>
              <a:t>Lambda</a:t>
            </a:r>
          </a:p>
          <a:p>
            <a:pPr lvl="1"/>
            <a:r>
              <a:rPr lang="en-US"/>
              <a:t>DynamoDB</a:t>
            </a:r>
          </a:p>
          <a:p>
            <a:pPr lvl="1"/>
            <a:r>
              <a:rPr lang="en-US"/>
              <a:t>IAM Roles</a:t>
            </a:r>
          </a:p>
          <a:p>
            <a:pPr lvl="1"/>
            <a:r>
              <a:rPr lang="en-US"/>
              <a:t>CloudFormation</a:t>
            </a:r>
          </a:p>
          <a:p>
            <a:pPr lvl="1"/>
            <a:r>
              <a:rPr lang="en-US"/>
              <a:t>QuickSight</a:t>
            </a:r>
          </a:p>
          <a:p>
            <a:pPr lvl="2"/>
            <a:endParaRPr lang="en-US"/>
          </a:p>
          <a:p>
            <a:pPr lvl="2"/>
            <a:endParaRPr lang="en-US" dirty="0"/>
          </a:p>
        </p:txBody>
      </p:sp>
      <p:pic>
        <p:nvPicPr>
          <p:cNvPr id="4" name="Picture 3">
            <a:extLst>
              <a:ext uri="{FF2B5EF4-FFF2-40B4-BE49-F238E27FC236}">
                <a16:creationId xmlns:a16="http://schemas.microsoft.com/office/drawing/2014/main" id="{04378D75-C458-459C-A361-F8095463E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473" y="1617797"/>
            <a:ext cx="2494802" cy="1663201"/>
          </a:xfrm>
          <a:prstGeom prst="rect">
            <a:avLst/>
          </a:prstGeom>
        </p:spPr>
      </p:pic>
      <p:pic>
        <p:nvPicPr>
          <p:cNvPr id="5" name="Picture 4" descr="IAM.png">
            <a:extLst>
              <a:ext uri="{FF2B5EF4-FFF2-40B4-BE49-F238E27FC236}">
                <a16:creationId xmlns:a16="http://schemas.microsoft.com/office/drawing/2014/main" id="{66926B4B-6395-4ECF-956F-2686228FF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221" y="3036002"/>
            <a:ext cx="1526073" cy="1526073"/>
          </a:xfrm>
          <a:prstGeom prst="rect">
            <a:avLst/>
          </a:prstGeom>
        </p:spPr>
      </p:pic>
      <p:pic>
        <p:nvPicPr>
          <p:cNvPr id="6" name="Picture 5" descr="CloudFormation.png">
            <a:extLst>
              <a:ext uri="{FF2B5EF4-FFF2-40B4-BE49-F238E27FC236}">
                <a16:creationId xmlns:a16="http://schemas.microsoft.com/office/drawing/2014/main" id="{13CC9821-ABAF-44AC-9121-9149E7CF72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46" y="3577002"/>
            <a:ext cx="1663201" cy="1663201"/>
          </a:xfrm>
          <a:prstGeom prst="rect">
            <a:avLst/>
          </a:prstGeom>
        </p:spPr>
      </p:pic>
      <p:pic>
        <p:nvPicPr>
          <p:cNvPr id="7" name="Picture 6">
            <a:extLst>
              <a:ext uri="{FF2B5EF4-FFF2-40B4-BE49-F238E27FC236}">
                <a16:creationId xmlns:a16="http://schemas.microsoft.com/office/drawing/2014/main" id="{252C4753-8B0E-47E2-9BE1-41B4251903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8343" y="1681553"/>
            <a:ext cx="1609343" cy="1609343"/>
          </a:xfrm>
          <a:prstGeom prst="rect">
            <a:avLst/>
          </a:prstGeom>
        </p:spPr>
      </p:pic>
      <p:pic>
        <p:nvPicPr>
          <p:cNvPr id="8" name="Picture 7">
            <a:extLst>
              <a:ext uri="{FF2B5EF4-FFF2-40B4-BE49-F238E27FC236}">
                <a16:creationId xmlns:a16="http://schemas.microsoft.com/office/drawing/2014/main" id="{22A4147C-B271-49E3-A65B-8C36F36D58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7014" y="3546524"/>
            <a:ext cx="1787476" cy="1787476"/>
          </a:xfrm>
          <a:prstGeom prst="rect">
            <a:avLst/>
          </a:prstGeom>
        </p:spPr>
      </p:pic>
    </p:spTree>
    <p:extLst>
      <p:ext uri="{BB962C8B-B14F-4D97-AF65-F5344CB8AC3E}">
        <p14:creationId xmlns:p14="http://schemas.microsoft.com/office/powerpoint/2010/main" val="1053858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001493" y="384444"/>
            <a:ext cx="2261123" cy="1609344"/>
          </a:xfrm>
        </p:spPr>
        <p:txBody>
          <a:bodyPr/>
          <a:lstStyle/>
          <a:p>
            <a:r>
              <a:rPr lang="en-US" dirty="0"/>
              <a:t>Lambda</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426720" y="2002536"/>
            <a:ext cx="4095584" cy="4169664"/>
          </a:xfrm>
        </p:spPr>
        <p:txBody>
          <a:bodyPr>
            <a:normAutofit/>
          </a:bodyPr>
          <a:lstStyle/>
          <a:p>
            <a:r>
              <a:rPr lang="en-US" sz="2400" dirty="0"/>
              <a:t>Serverless Function</a:t>
            </a:r>
          </a:p>
          <a:p>
            <a:r>
              <a:rPr lang="en-US" sz="2400" dirty="0"/>
              <a:t>Use Case:</a:t>
            </a:r>
          </a:p>
          <a:p>
            <a:pPr lvl="2"/>
            <a:r>
              <a:rPr lang="en-US" sz="2400" dirty="0"/>
              <a:t>Trigger a glue job when a file arrives</a:t>
            </a:r>
          </a:p>
          <a:p>
            <a:pPr lvl="2"/>
            <a:r>
              <a:rPr lang="en-US" sz="2400" dirty="0"/>
              <a:t>You can set a lambda to run when a file lands in an S3 bucket</a:t>
            </a:r>
          </a:p>
          <a:p>
            <a:pPr lvl="2"/>
            <a:r>
              <a:rPr lang="en-US" sz="2400" dirty="0"/>
              <a:t>Then make the lambda run the glue job</a:t>
            </a:r>
          </a:p>
        </p:txBody>
      </p:sp>
      <p:pic>
        <p:nvPicPr>
          <p:cNvPr id="5" name="Picture 4">
            <a:extLst>
              <a:ext uri="{FF2B5EF4-FFF2-40B4-BE49-F238E27FC236}">
                <a16:creationId xmlns:a16="http://schemas.microsoft.com/office/drawing/2014/main" id="{C6C4A260-CF5A-4B25-9D00-C79E7DAD6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21" y="3745905"/>
            <a:ext cx="6909630" cy="2085605"/>
          </a:xfrm>
          <a:prstGeom prst="rect">
            <a:avLst/>
          </a:prstGeom>
        </p:spPr>
      </p:pic>
      <p:pic>
        <p:nvPicPr>
          <p:cNvPr id="7" name="Picture 6">
            <a:extLst>
              <a:ext uri="{FF2B5EF4-FFF2-40B4-BE49-F238E27FC236}">
                <a16:creationId xmlns:a16="http://schemas.microsoft.com/office/drawing/2014/main" id="{19F8D409-194F-45B0-8487-CD106B6B6684}"/>
              </a:ext>
            </a:extLst>
          </p:cNvPr>
          <p:cNvPicPr>
            <a:picLocks noChangeAspect="1"/>
          </p:cNvPicPr>
          <p:nvPr/>
        </p:nvPicPr>
        <p:blipFill rotWithShape="1">
          <a:blip r:embed="rId4">
            <a:extLst>
              <a:ext uri="{28A0092B-C50C-407E-A947-70E740481C1C}">
                <a14:useLocalDpi xmlns:a14="http://schemas.microsoft.com/office/drawing/2010/main" val="0"/>
              </a:ext>
            </a:extLst>
          </a:blip>
          <a:srcRect l="21135" b="46428"/>
          <a:stretch/>
        </p:blipFill>
        <p:spPr>
          <a:xfrm>
            <a:off x="4559597" y="906438"/>
            <a:ext cx="7109279" cy="2257795"/>
          </a:xfrm>
          <a:prstGeom prst="rect">
            <a:avLst/>
          </a:prstGeom>
        </p:spPr>
      </p:pic>
      <p:cxnSp>
        <p:nvCxnSpPr>
          <p:cNvPr id="9" name="Straight Arrow Connector 8">
            <a:extLst>
              <a:ext uri="{FF2B5EF4-FFF2-40B4-BE49-F238E27FC236}">
                <a16:creationId xmlns:a16="http://schemas.microsoft.com/office/drawing/2014/main" id="{94FE0045-58E9-472C-858B-49145A8194C4}"/>
              </a:ext>
            </a:extLst>
          </p:cNvPr>
          <p:cNvCxnSpPr>
            <a:cxnSpLocks/>
          </p:cNvCxnSpPr>
          <p:nvPr/>
        </p:nvCxnSpPr>
        <p:spPr>
          <a:xfrm flipV="1">
            <a:off x="4124739" y="2221441"/>
            <a:ext cx="675861" cy="1390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F2BC85-AEE1-4DD5-8AD3-661DC1C85667}"/>
              </a:ext>
            </a:extLst>
          </p:cNvPr>
          <p:cNvCxnSpPr>
            <a:cxnSpLocks/>
          </p:cNvCxnSpPr>
          <p:nvPr/>
        </p:nvCxnSpPr>
        <p:spPr>
          <a:xfrm>
            <a:off x="3603680" y="4959626"/>
            <a:ext cx="1855895" cy="3282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94949FB-D682-495F-BBA6-94248D87DE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80" y="573878"/>
            <a:ext cx="1845713" cy="1230475"/>
          </a:xfrm>
          <a:prstGeom prst="rect">
            <a:avLst/>
          </a:prstGeom>
        </p:spPr>
      </p:pic>
    </p:spTree>
    <p:extLst>
      <p:ext uri="{BB962C8B-B14F-4D97-AF65-F5344CB8AC3E}">
        <p14:creationId xmlns:p14="http://schemas.microsoft.com/office/powerpoint/2010/main" val="156528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349500" y="484632"/>
            <a:ext cx="2807388" cy="1609344"/>
          </a:xfrm>
        </p:spPr>
        <p:txBody>
          <a:bodyPr/>
          <a:lstStyle/>
          <a:p>
            <a:r>
              <a:rPr lang="en-US" dirty="0"/>
              <a:t>DynamoDB</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964316" y="2093976"/>
            <a:ext cx="3359205" cy="4050792"/>
          </a:xfrm>
        </p:spPr>
        <p:txBody>
          <a:bodyPr>
            <a:normAutofit/>
          </a:bodyPr>
          <a:lstStyle/>
          <a:p>
            <a:r>
              <a:rPr lang="en-US" sz="2400" dirty="0"/>
              <a:t>Non-</a:t>
            </a:r>
            <a:r>
              <a:rPr lang="en-US" sz="2400" dirty="0" err="1"/>
              <a:t>relationional</a:t>
            </a:r>
            <a:r>
              <a:rPr lang="en-US" sz="2400" dirty="0"/>
              <a:t> database </a:t>
            </a:r>
          </a:p>
          <a:p>
            <a:r>
              <a:rPr lang="en-US" sz="2400" dirty="0"/>
              <a:t>Use Case:</a:t>
            </a:r>
          </a:p>
          <a:p>
            <a:pPr lvl="1"/>
            <a:r>
              <a:rPr lang="en-US" sz="2400" dirty="0"/>
              <a:t>Store parameters for the Glue Trigger Lambda </a:t>
            </a:r>
          </a:p>
        </p:txBody>
      </p:sp>
      <p:pic>
        <p:nvPicPr>
          <p:cNvPr id="5" name="Picture 4">
            <a:extLst>
              <a:ext uri="{FF2B5EF4-FFF2-40B4-BE49-F238E27FC236}">
                <a16:creationId xmlns:a16="http://schemas.microsoft.com/office/drawing/2014/main" id="{CB5C2E07-43B4-4EF3-AC69-42F8EC985174}"/>
              </a:ext>
            </a:extLst>
          </p:cNvPr>
          <p:cNvPicPr>
            <a:picLocks noChangeAspect="1"/>
          </p:cNvPicPr>
          <p:nvPr/>
        </p:nvPicPr>
        <p:blipFill rotWithShape="1">
          <a:blip r:embed="rId3">
            <a:extLst>
              <a:ext uri="{28A0092B-C50C-407E-A947-70E740481C1C}">
                <a14:useLocalDpi xmlns:a14="http://schemas.microsoft.com/office/drawing/2010/main" val="0"/>
              </a:ext>
            </a:extLst>
          </a:blip>
          <a:srcRect r="38172"/>
          <a:stretch/>
        </p:blipFill>
        <p:spPr>
          <a:xfrm>
            <a:off x="5156888" y="845887"/>
            <a:ext cx="6382442" cy="4578733"/>
          </a:xfrm>
          <a:prstGeom prst="rect">
            <a:avLst/>
          </a:prstGeom>
        </p:spPr>
      </p:pic>
      <p:pic>
        <p:nvPicPr>
          <p:cNvPr id="6" name="Picture 5">
            <a:extLst>
              <a:ext uri="{FF2B5EF4-FFF2-40B4-BE49-F238E27FC236}">
                <a16:creationId xmlns:a16="http://schemas.microsoft.com/office/drawing/2014/main" id="{FA2BB61A-F11E-447B-9BF3-0540DD637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889" y="484632"/>
            <a:ext cx="1354448" cy="1354448"/>
          </a:xfrm>
          <a:prstGeom prst="rect">
            <a:avLst/>
          </a:prstGeom>
        </p:spPr>
      </p:pic>
    </p:spTree>
    <p:extLst>
      <p:ext uri="{BB962C8B-B14F-4D97-AF65-F5344CB8AC3E}">
        <p14:creationId xmlns:p14="http://schemas.microsoft.com/office/powerpoint/2010/main" val="2506225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8A4961-0813-4C05-BAF7-E5489823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757" y="1109980"/>
            <a:ext cx="8857446" cy="4638040"/>
          </a:xfrm>
          <a:prstGeom prst="rect">
            <a:avLst/>
          </a:prstGeom>
        </p:spPr>
      </p:pic>
      <p:sp>
        <p:nvSpPr>
          <p:cNvPr id="8" name="Title 1">
            <a:extLst>
              <a:ext uri="{FF2B5EF4-FFF2-40B4-BE49-F238E27FC236}">
                <a16:creationId xmlns:a16="http://schemas.microsoft.com/office/drawing/2014/main" id="{6BA5ABA6-A4C0-4B4C-A782-A69C594AF3D8}"/>
              </a:ext>
            </a:extLst>
          </p:cNvPr>
          <p:cNvSpPr>
            <a:spLocks noGrp="1"/>
          </p:cNvSpPr>
          <p:nvPr>
            <p:ph type="title"/>
          </p:nvPr>
        </p:nvSpPr>
        <p:spPr>
          <a:xfrm>
            <a:off x="2813281" y="-118474"/>
            <a:ext cx="2261123" cy="1609344"/>
          </a:xfrm>
        </p:spPr>
        <p:txBody>
          <a:bodyPr/>
          <a:lstStyle/>
          <a:p>
            <a:r>
              <a:rPr lang="en-US" dirty="0"/>
              <a:t>Lambda</a:t>
            </a:r>
          </a:p>
        </p:txBody>
      </p:sp>
      <p:sp>
        <p:nvSpPr>
          <p:cNvPr id="6" name="Content Placeholder 2">
            <a:extLst>
              <a:ext uri="{FF2B5EF4-FFF2-40B4-BE49-F238E27FC236}">
                <a16:creationId xmlns:a16="http://schemas.microsoft.com/office/drawing/2014/main" id="{C5191800-B246-44EB-8902-D9B24580DBFA}"/>
              </a:ext>
            </a:extLst>
          </p:cNvPr>
          <p:cNvSpPr>
            <a:spLocks noGrp="1"/>
          </p:cNvSpPr>
          <p:nvPr>
            <p:ph idx="1"/>
          </p:nvPr>
        </p:nvSpPr>
        <p:spPr>
          <a:xfrm>
            <a:off x="366797" y="1288288"/>
            <a:ext cx="2427203" cy="4050792"/>
          </a:xfrm>
        </p:spPr>
        <p:txBody>
          <a:bodyPr>
            <a:normAutofit/>
          </a:bodyPr>
          <a:lstStyle/>
          <a:p>
            <a:pPr marL="285750" indent="-285750">
              <a:buFont typeface="Arial" panose="020B0604020202020204" pitchFamily="34" charset="0"/>
              <a:buChar char="•"/>
            </a:pPr>
            <a:r>
              <a:rPr lang="en-US" sz="2400" dirty="0"/>
              <a:t>The Lambda can look up the filename in the DynamoDB table to find which Glue job to run</a:t>
            </a:r>
          </a:p>
        </p:txBody>
      </p:sp>
      <p:cxnSp>
        <p:nvCxnSpPr>
          <p:cNvPr id="7" name="Straight Arrow Connector 6">
            <a:extLst>
              <a:ext uri="{FF2B5EF4-FFF2-40B4-BE49-F238E27FC236}">
                <a16:creationId xmlns:a16="http://schemas.microsoft.com/office/drawing/2014/main" id="{F9F765F7-33CD-4839-BA14-413FBA915AC0}"/>
              </a:ext>
            </a:extLst>
          </p:cNvPr>
          <p:cNvCxnSpPr>
            <a:cxnSpLocks/>
          </p:cNvCxnSpPr>
          <p:nvPr/>
        </p:nvCxnSpPr>
        <p:spPr>
          <a:xfrm flipH="1">
            <a:off x="6271591" y="1109980"/>
            <a:ext cx="1252332" cy="10965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BC31C5-5FDF-4B09-8570-C461D7AA402C}"/>
              </a:ext>
            </a:extLst>
          </p:cNvPr>
          <p:cNvCxnSpPr>
            <a:cxnSpLocks/>
          </p:cNvCxnSpPr>
          <p:nvPr/>
        </p:nvCxnSpPr>
        <p:spPr>
          <a:xfrm>
            <a:off x="9442173" y="1490870"/>
            <a:ext cx="665922" cy="1162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069938-E413-4D13-BB10-471563F7F291}"/>
              </a:ext>
            </a:extLst>
          </p:cNvPr>
          <p:cNvCxnSpPr>
            <a:cxnSpLocks/>
          </p:cNvCxnSpPr>
          <p:nvPr/>
        </p:nvCxnSpPr>
        <p:spPr>
          <a:xfrm flipH="1">
            <a:off x="10624931" y="2951922"/>
            <a:ext cx="944217" cy="11867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EA86C4-AF4E-4131-8F02-F0CF3319BF6A}"/>
              </a:ext>
            </a:extLst>
          </p:cNvPr>
          <p:cNvCxnSpPr>
            <a:cxnSpLocks/>
          </p:cNvCxnSpPr>
          <p:nvPr/>
        </p:nvCxnSpPr>
        <p:spPr>
          <a:xfrm flipV="1">
            <a:off x="2425148" y="4527321"/>
            <a:ext cx="1729409" cy="4820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A759EA0-9A41-4FFD-9920-2A325E44E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50" y="0"/>
            <a:ext cx="1845713" cy="1230475"/>
          </a:xfrm>
          <a:prstGeom prst="rect">
            <a:avLst/>
          </a:prstGeom>
        </p:spPr>
      </p:pic>
    </p:spTree>
    <p:extLst>
      <p:ext uri="{BB962C8B-B14F-4D97-AF65-F5344CB8AC3E}">
        <p14:creationId xmlns:p14="http://schemas.microsoft.com/office/powerpoint/2010/main" val="112390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560975" y="163217"/>
            <a:ext cx="4525882" cy="1609344"/>
          </a:xfrm>
        </p:spPr>
        <p:txBody>
          <a:bodyPr/>
          <a:lstStyle/>
          <a:p>
            <a:r>
              <a:rPr lang="en-US" dirty="0"/>
              <a:t>IAM Roles</a:t>
            </a:r>
          </a:p>
        </p:txBody>
      </p:sp>
      <p:sp>
        <p:nvSpPr>
          <p:cNvPr id="12" name="Content Placeholder 2">
            <a:extLst>
              <a:ext uri="{FF2B5EF4-FFF2-40B4-BE49-F238E27FC236}">
                <a16:creationId xmlns:a16="http://schemas.microsoft.com/office/drawing/2014/main" id="{E7B477AE-1316-4A49-937D-F7596E75491B}"/>
              </a:ext>
            </a:extLst>
          </p:cNvPr>
          <p:cNvSpPr>
            <a:spLocks noGrp="1"/>
          </p:cNvSpPr>
          <p:nvPr>
            <p:ph idx="1"/>
          </p:nvPr>
        </p:nvSpPr>
        <p:spPr>
          <a:xfrm>
            <a:off x="911087" y="2792292"/>
            <a:ext cx="10217161" cy="3864470"/>
          </a:xfrm>
        </p:spPr>
        <p:txBody>
          <a:bodyPr/>
          <a:lstStyle/>
          <a:p>
            <a:r>
              <a:rPr lang="en-US" sz="2400" dirty="0"/>
              <a:t>Permission properties associated with a role that determine what a service with that particular role is able to do in AWS</a:t>
            </a:r>
          </a:p>
          <a:p>
            <a:r>
              <a:rPr lang="en-US" sz="2400" dirty="0"/>
              <a:t>IAM user groups define what permissions different users have to view, create, or modify items in various services</a:t>
            </a:r>
          </a:p>
          <a:p>
            <a:r>
              <a:rPr lang="en-US" sz="2400" dirty="0"/>
              <a:t>Use Case:</a:t>
            </a:r>
          </a:p>
          <a:p>
            <a:pPr lvl="1"/>
            <a:r>
              <a:rPr lang="en-US" sz="2400" dirty="0"/>
              <a:t>Add permission to the Lambda role to access DynamoDB and Glue</a:t>
            </a:r>
          </a:p>
          <a:p>
            <a:pPr lvl="1"/>
            <a:r>
              <a:rPr lang="en-US" sz="2400" dirty="0"/>
              <a:t>If you made the lambda from the previous slides, you would get an </a:t>
            </a:r>
            <a:r>
              <a:rPr lang="en-US" sz="2400" dirty="0" err="1"/>
              <a:t>AccessDeniedException</a:t>
            </a:r>
            <a:endParaRPr lang="en-US" sz="2400" dirty="0"/>
          </a:p>
          <a:p>
            <a:pPr lvl="1"/>
            <a:endParaRPr lang="en-US" sz="2400" dirty="0"/>
          </a:p>
        </p:txBody>
      </p:sp>
      <p:pic>
        <p:nvPicPr>
          <p:cNvPr id="7" name="Picture 6">
            <a:extLst>
              <a:ext uri="{FF2B5EF4-FFF2-40B4-BE49-F238E27FC236}">
                <a16:creationId xmlns:a16="http://schemas.microsoft.com/office/drawing/2014/main" id="{4C3DA95D-DF33-4C0B-9B9F-EE972B36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547" y="562684"/>
            <a:ext cx="8546598" cy="1817847"/>
          </a:xfrm>
          <a:prstGeom prst="rect">
            <a:avLst/>
          </a:prstGeom>
        </p:spPr>
      </p:pic>
      <p:pic>
        <p:nvPicPr>
          <p:cNvPr id="10" name="Picture 9" descr="IAM.png">
            <a:extLst>
              <a:ext uri="{FF2B5EF4-FFF2-40B4-BE49-F238E27FC236}">
                <a16:creationId xmlns:a16="http://schemas.microsoft.com/office/drawing/2014/main" id="{9782E8D7-AD52-47C3-B2AA-F8BD35261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437" y="1280686"/>
            <a:ext cx="1099646" cy="1099646"/>
          </a:xfrm>
          <a:prstGeom prst="rect">
            <a:avLst/>
          </a:prstGeom>
        </p:spPr>
      </p:pic>
    </p:spTree>
    <p:extLst>
      <p:ext uri="{BB962C8B-B14F-4D97-AF65-F5344CB8AC3E}">
        <p14:creationId xmlns:p14="http://schemas.microsoft.com/office/powerpoint/2010/main" val="4081828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560975" y="163217"/>
            <a:ext cx="4525882" cy="1609344"/>
          </a:xfrm>
        </p:spPr>
        <p:txBody>
          <a:bodyPr/>
          <a:lstStyle/>
          <a:p>
            <a:r>
              <a:rPr lang="en-US" dirty="0"/>
              <a:t>IAM Roles</a:t>
            </a:r>
          </a:p>
        </p:txBody>
      </p:sp>
      <p:pic>
        <p:nvPicPr>
          <p:cNvPr id="7" name="Picture 6">
            <a:extLst>
              <a:ext uri="{FF2B5EF4-FFF2-40B4-BE49-F238E27FC236}">
                <a16:creationId xmlns:a16="http://schemas.microsoft.com/office/drawing/2014/main" id="{4C3DA95D-DF33-4C0B-9B9F-EE972B36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547" y="562684"/>
            <a:ext cx="8546598" cy="1817847"/>
          </a:xfrm>
          <a:prstGeom prst="rect">
            <a:avLst/>
          </a:prstGeom>
        </p:spPr>
      </p:pic>
      <p:pic>
        <p:nvPicPr>
          <p:cNvPr id="8" name="Content Placeholder 5">
            <a:extLst>
              <a:ext uri="{FF2B5EF4-FFF2-40B4-BE49-F238E27FC236}">
                <a16:creationId xmlns:a16="http://schemas.microsoft.com/office/drawing/2014/main" id="{B6AD230D-9F11-4581-B384-441E16A1D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3150576"/>
            <a:ext cx="4622800" cy="2643880"/>
          </a:xfrm>
          <a:prstGeom prst="rect">
            <a:avLst/>
          </a:prstGeom>
        </p:spPr>
      </p:pic>
      <p:pic>
        <p:nvPicPr>
          <p:cNvPr id="9" name="Picture 8">
            <a:extLst>
              <a:ext uri="{FF2B5EF4-FFF2-40B4-BE49-F238E27FC236}">
                <a16:creationId xmlns:a16="http://schemas.microsoft.com/office/drawing/2014/main" id="{60E3D064-0BEB-4F72-AE88-E66FF67E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767" y="2631889"/>
            <a:ext cx="4714873" cy="3853447"/>
          </a:xfrm>
          <a:prstGeom prst="rect">
            <a:avLst/>
          </a:prstGeom>
        </p:spPr>
      </p:pic>
      <p:cxnSp>
        <p:nvCxnSpPr>
          <p:cNvPr id="11" name="Straight Arrow Connector 10">
            <a:extLst>
              <a:ext uri="{FF2B5EF4-FFF2-40B4-BE49-F238E27FC236}">
                <a16:creationId xmlns:a16="http://schemas.microsoft.com/office/drawing/2014/main" id="{9CA53DC8-3A49-4B26-A55E-3DC43A3F9EFE}"/>
              </a:ext>
            </a:extLst>
          </p:cNvPr>
          <p:cNvCxnSpPr>
            <a:cxnSpLocks/>
          </p:cNvCxnSpPr>
          <p:nvPr/>
        </p:nvCxnSpPr>
        <p:spPr>
          <a:xfrm flipV="1">
            <a:off x="2417883" y="1471607"/>
            <a:ext cx="1209900" cy="908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89519F-DB1F-40E2-9688-50982687F08C}"/>
              </a:ext>
            </a:extLst>
          </p:cNvPr>
          <p:cNvCxnSpPr>
            <a:cxnSpLocks/>
          </p:cNvCxnSpPr>
          <p:nvPr/>
        </p:nvCxnSpPr>
        <p:spPr>
          <a:xfrm flipH="1">
            <a:off x="2951786" y="1679713"/>
            <a:ext cx="566666" cy="1401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DD94CF-46D1-4620-8FCB-535B340D20CA}"/>
              </a:ext>
            </a:extLst>
          </p:cNvPr>
          <p:cNvCxnSpPr>
            <a:cxnSpLocks/>
          </p:cNvCxnSpPr>
          <p:nvPr/>
        </p:nvCxnSpPr>
        <p:spPr>
          <a:xfrm>
            <a:off x="8816009" y="311326"/>
            <a:ext cx="1868556" cy="1000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37104D-14EC-40DF-8B2F-9157FB6C6B97}"/>
              </a:ext>
            </a:extLst>
          </p:cNvPr>
          <p:cNvCxnSpPr>
            <a:cxnSpLocks/>
          </p:cNvCxnSpPr>
          <p:nvPr/>
        </p:nvCxnSpPr>
        <p:spPr>
          <a:xfrm flipH="1">
            <a:off x="9631017" y="1563323"/>
            <a:ext cx="1327938" cy="2501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IAM.png">
            <a:extLst>
              <a:ext uri="{FF2B5EF4-FFF2-40B4-BE49-F238E27FC236}">
                <a16:creationId xmlns:a16="http://schemas.microsoft.com/office/drawing/2014/main" id="{9782E8D7-AD52-47C3-B2AA-F8BD35261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437" y="1280686"/>
            <a:ext cx="1099646" cy="1099646"/>
          </a:xfrm>
          <a:prstGeom prst="rect">
            <a:avLst/>
          </a:prstGeom>
        </p:spPr>
      </p:pic>
    </p:spTree>
    <p:extLst>
      <p:ext uri="{BB962C8B-B14F-4D97-AF65-F5344CB8AC3E}">
        <p14:creationId xmlns:p14="http://schemas.microsoft.com/office/powerpoint/2010/main" val="33142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3187700" y="484632"/>
            <a:ext cx="7940548" cy="1609344"/>
          </a:xfrm>
        </p:spPr>
        <p:txBody>
          <a:bodyPr/>
          <a:lstStyle/>
          <a:p>
            <a:r>
              <a:rPr lang="en-US" dirty="0"/>
              <a:t>CloudFormation </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p:txBody>
          <a:bodyPr/>
          <a:lstStyle/>
          <a:p>
            <a:r>
              <a:rPr lang="en-US" sz="2400" dirty="0"/>
              <a:t>Template used build the infrastructure for AWS resources</a:t>
            </a:r>
          </a:p>
          <a:p>
            <a:r>
              <a:rPr lang="en-US" sz="2400" dirty="0"/>
              <a:t>Use Case:</a:t>
            </a:r>
          </a:p>
          <a:p>
            <a:pPr lvl="1"/>
            <a:r>
              <a:rPr lang="en-US" sz="2400" dirty="0"/>
              <a:t>Build Glue job through Cloud Formation vs Glue console</a:t>
            </a:r>
          </a:p>
          <a:p>
            <a:pPr lvl="1"/>
            <a:r>
              <a:rPr lang="en-US" sz="2400" dirty="0"/>
              <a:t>Advantages</a:t>
            </a:r>
          </a:p>
          <a:p>
            <a:pPr lvl="2"/>
            <a:r>
              <a:rPr lang="en-US" sz="2400" dirty="0"/>
              <a:t>Easy to modify</a:t>
            </a:r>
          </a:p>
          <a:p>
            <a:pPr lvl="2"/>
            <a:r>
              <a:rPr lang="en-US" sz="2400" dirty="0"/>
              <a:t>Easy to create multiple glue jobs with similar patterns</a:t>
            </a:r>
          </a:p>
          <a:p>
            <a:pPr lvl="2"/>
            <a:r>
              <a:rPr lang="en-US" sz="2400" dirty="0"/>
              <a:t>Easy to delete multiple related resources at once</a:t>
            </a:r>
          </a:p>
          <a:p>
            <a:pPr lvl="2"/>
            <a:r>
              <a:rPr lang="en-US" sz="2400" dirty="0"/>
              <a:t>Easy to deploy to a different account</a:t>
            </a:r>
          </a:p>
          <a:p>
            <a:pPr lvl="4"/>
            <a:endParaRPr lang="en-US" dirty="0"/>
          </a:p>
        </p:txBody>
      </p:sp>
      <p:pic>
        <p:nvPicPr>
          <p:cNvPr id="4" name="Picture 3" descr="CloudFormation.png">
            <a:extLst>
              <a:ext uri="{FF2B5EF4-FFF2-40B4-BE49-F238E27FC236}">
                <a16:creationId xmlns:a16="http://schemas.microsoft.com/office/drawing/2014/main" id="{88DC6007-D91B-433D-B6E5-AFD66E482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99" y="430775"/>
            <a:ext cx="1663201" cy="1663201"/>
          </a:xfrm>
          <a:prstGeom prst="rect">
            <a:avLst/>
          </a:prstGeom>
        </p:spPr>
      </p:pic>
    </p:spTree>
    <p:extLst>
      <p:ext uri="{BB962C8B-B14F-4D97-AF65-F5344CB8AC3E}">
        <p14:creationId xmlns:p14="http://schemas.microsoft.com/office/powerpoint/2010/main" val="2874297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163826" y="2467436"/>
            <a:ext cx="7864348" cy="3316144"/>
          </a:xfrm>
        </p:spPr>
        <p:txBody>
          <a:bodyPr>
            <a:normAutofit/>
          </a:bodyPr>
          <a:lstStyle/>
          <a:p>
            <a:r>
              <a:rPr lang="en-US" sz="3000" dirty="0"/>
              <a:t>Cloud based Business Intelligence reporting tool </a:t>
            </a:r>
          </a:p>
          <a:p>
            <a:r>
              <a:rPr lang="en-US" sz="3000" dirty="0"/>
              <a:t>Build Reports from</a:t>
            </a:r>
          </a:p>
          <a:p>
            <a:pPr lvl="1"/>
            <a:r>
              <a:rPr lang="en-US" sz="2800" dirty="0"/>
              <a:t>Files in s3</a:t>
            </a:r>
          </a:p>
          <a:p>
            <a:pPr lvl="1"/>
            <a:r>
              <a:rPr lang="en-US" sz="2800" dirty="0"/>
              <a:t>Redshift </a:t>
            </a:r>
          </a:p>
          <a:p>
            <a:pPr lvl="1"/>
            <a:r>
              <a:rPr lang="en-US" sz="2800" dirty="0"/>
              <a:t>Athena</a:t>
            </a:r>
          </a:p>
          <a:p>
            <a:pPr marL="274320" lvl="1" indent="0">
              <a:buNone/>
            </a:pPr>
            <a:endParaRPr lang="en-US" sz="2800" dirty="0"/>
          </a:p>
          <a:p>
            <a:pPr lvl="3"/>
            <a:endParaRPr lang="en-US" dirty="0"/>
          </a:p>
        </p:txBody>
      </p:sp>
      <p:sp>
        <p:nvSpPr>
          <p:cNvPr id="7" name="Title 1">
            <a:extLst>
              <a:ext uri="{FF2B5EF4-FFF2-40B4-BE49-F238E27FC236}">
                <a16:creationId xmlns:a16="http://schemas.microsoft.com/office/drawing/2014/main" id="{2D4BC504-71AA-4D7F-AB59-A8E16F7D04F5}"/>
              </a:ext>
            </a:extLst>
          </p:cNvPr>
          <p:cNvSpPr>
            <a:spLocks noGrp="1"/>
          </p:cNvSpPr>
          <p:nvPr>
            <p:ph type="title"/>
          </p:nvPr>
        </p:nvSpPr>
        <p:spPr>
          <a:xfrm>
            <a:off x="2520696" y="484632"/>
            <a:ext cx="8607552" cy="1609344"/>
          </a:xfrm>
        </p:spPr>
        <p:txBody>
          <a:bodyPr/>
          <a:lstStyle/>
          <a:p>
            <a:r>
              <a:rPr lang="en-US" dirty="0" err="1"/>
              <a:t>QuickSight</a:t>
            </a:r>
            <a:endParaRPr lang="en-US" dirty="0"/>
          </a:p>
        </p:txBody>
      </p:sp>
      <p:pic>
        <p:nvPicPr>
          <p:cNvPr id="8" name="Picture 7">
            <a:extLst>
              <a:ext uri="{FF2B5EF4-FFF2-40B4-BE49-F238E27FC236}">
                <a16:creationId xmlns:a16="http://schemas.microsoft.com/office/drawing/2014/main" id="{C43C0F97-E4EC-49F9-9971-96E9DD95A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Tree>
    <p:extLst>
      <p:ext uri="{BB962C8B-B14F-4D97-AF65-F5344CB8AC3E}">
        <p14:creationId xmlns:p14="http://schemas.microsoft.com/office/powerpoint/2010/main" val="2732813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sp>
        <p:nvSpPr>
          <p:cNvPr id="3" name="Content Placeholder 2">
            <a:extLst>
              <a:ext uri="{FF2B5EF4-FFF2-40B4-BE49-F238E27FC236}">
                <a16:creationId xmlns:a16="http://schemas.microsoft.com/office/drawing/2014/main" id="{0669A019-8EE0-40D9-9760-A5E2F1B7B504}"/>
              </a:ext>
            </a:extLst>
          </p:cNvPr>
          <p:cNvSpPr>
            <a:spLocks noGrp="1"/>
          </p:cNvSpPr>
          <p:nvPr>
            <p:ph idx="1"/>
          </p:nvPr>
        </p:nvSpPr>
        <p:spPr>
          <a:xfrm>
            <a:off x="2236304" y="2121408"/>
            <a:ext cx="8891944" cy="4050792"/>
          </a:xfrm>
        </p:spPr>
        <p:txBody>
          <a:bodyPr/>
          <a:lstStyle/>
          <a:p>
            <a:pPr marL="0" indent="0">
              <a:buNone/>
            </a:pPr>
            <a:endParaRPr lang="en-US" dirty="0"/>
          </a:p>
          <a:p>
            <a:pPr marL="0" indent="0">
              <a:buNone/>
            </a:pPr>
            <a:r>
              <a:rPr lang="en-US" sz="3200" dirty="0"/>
              <a:t>Create Analysis</a:t>
            </a:r>
          </a:p>
          <a:p>
            <a:pPr marL="617220" lvl="1" indent="-342900">
              <a:buFont typeface="+mj-lt"/>
              <a:buAutoNum type="arabicPeriod"/>
            </a:pPr>
            <a:r>
              <a:rPr lang="en-US" sz="2600" dirty="0"/>
              <a:t>Select data set</a:t>
            </a:r>
          </a:p>
          <a:p>
            <a:pPr marL="617220" lvl="1" indent="-342900">
              <a:buFont typeface="+mj-lt"/>
              <a:buAutoNum type="arabicPeriod"/>
            </a:pPr>
            <a:r>
              <a:rPr lang="en-US" sz="2600" dirty="0"/>
              <a:t>Select fields</a:t>
            </a:r>
          </a:p>
          <a:p>
            <a:pPr marL="617220" lvl="1" indent="-342900">
              <a:buFont typeface="+mj-lt"/>
              <a:buAutoNum type="arabicPeriod"/>
            </a:pPr>
            <a:r>
              <a:rPr lang="en-US" sz="2600" dirty="0"/>
              <a:t>Set field format</a:t>
            </a:r>
          </a:p>
          <a:p>
            <a:pPr marL="617220" lvl="1" indent="-342900">
              <a:buFont typeface="+mj-lt"/>
              <a:buAutoNum type="arabicPeriod"/>
            </a:pPr>
            <a:r>
              <a:rPr lang="en-US" sz="2600" dirty="0"/>
              <a:t>Add drill down layer</a:t>
            </a:r>
          </a:p>
          <a:p>
            <a:pPr marL="617220" lvl="1" indent="-342900">
              <a:buFont typeface="+mj-lt"/>
              <a:buAutoNum type="arabicPeriod"/>
            </a:pPr>
            <a:r>
              <a:rPr lang="en-US" sz="2600" dirty="0"/>
              <a:t>Select/change visual type 	</a:t>
            </a:r>
          </a:p>
          <a:p>
            <a:pPr marL="617220" lvl="1" indent="-342900">
              <a:buFont typeface="+mj-lt"/>
              <a:buAutoNum type="arabicPeriod"/>
            </a:pPr>
            <a:r>
              <a:rPr lang="en-US" sz="2600" dirty="0"/>
              <a:t>Publish to the dashboard			</a:t>
            </a:r>
          </a:p>
          <a:p>
            <a:pPr marL="822960" lvl="3" indent="0">
              <a:buNone/>
            </a:pPr>
            <a:endParaRPr lang="en-US" dirty="0"/>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Tree>
    <p:extLst>
      <p:ext uri="{BB962C8B-B14F-4D97-AF65-F5344CB8AC3E}">
        <p14:creationId xmlns:p14="http://schemas.microsoft.com/office/powerpoint/2010/main" val="252725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A3F6-1CCD-4618-99ED-46837E151E24}"/>
              </a:ext>
            </a:extLst>
          </p:cNvPr>
          <p:cNvSpPr>
            <a:spLocks noGrp="1"/>
          </p:cNvSpPr>
          <p:nvPr>
            <p:ph type="title"/>
          </p:nvPr>
        </p:nvSpPr>
        <p:spPr/>
        <p:txBody>
          <a:bodyPr/>
          <a:lstStyle/>
          <a:p>
            <a:r>
              <a:rPr lang="en-US" dirty="0"/>
              <a:t>ETL</a:t>
            </a:r>
          </a:p>
        </p:txBody>
      </p:sp>
      <p:sp>
        <p:nvSpPr>
          <p:cNvPr id="3" name="Content Placeholder 2">
            <a:extLst>
              <a:ext uri="{FF2B5EF4-FFF2-40B4-BE49-F238E27FC236}">
                <a16:creationId xmlns:a16="http://schemas.microsoft.com/office/drawing/2014/main" id="{15589515-D2A3-476F-9066-39131E009C09}"/>
              </a:ext>
            </a:extLst>
          </p:cNvPr>
          <p:cNvSpPr>
            <a:spLocks noGrp="1"/>
          </p:cNvSpPr>
          <p:nvPr>
            <p:ph idx="1"/>
          </p:nvPr>
        </p:nvSpPr>
        <p:spPr/>
        <p:txBody>
          <a:bodyPr/>
          <a:lstStyle/>
          <a:p>
            <a:r>
              <a:rPr lang="en-US" dirty="0"/>
              <a:t>Extract: Pull data from a source</a:t>
            </a:r>
          </a:p>
          <a:p>
            <a:pPr lvl="1"/>
            <a:r>
              <a:rPr lang="en-US" dirty="0"/>
              <a:t>Files</a:t>
            </a:r>
          </a:p>
          <a:p>
            <a:pPr lvl="1"/>
            <a:r>
              <a:rPr lang="en-US" dirty="0"/>
              <a:t>Database</a:t>
            </a:r>
          </a:p>
          <a:p>
            <a:pPr lvl="1"/>
            <a:r>
              <a:rPr lang="en-US" dirty="0"/>
              <a:t>Reporting Tool</a:t>
            </a:r>
          </a:p>
          <a:p>
            <a:r>
              <a:rPr lang="en-US" dirty="0"/>
              <a:t>Transform: Modify the data to fit your needs</a:t>
            </a:r>
          </a:p>
          <a:p>
            <a:pPr lvl="1"/>
            <a:r>
              <a:rPr lang="en-US" dirty="0"/>
              <a:t>Add new columns like data source or timestamp</a:t>
            </a:r>
          </a:p>
          <a:p>
            <a:pPr lvl="1"/>
            <a:r>
              <a:rPr lang="en-US" dirty="0"/>
              <a:t>Remove unwanted data</a:t>
            </a:r>
          </a:p>
          <a:p>
            <a:pPr lvl="1"/>
            <a:r>
              <a:rPr lang="en-US" dirty="0"/>
              <a:t>Alter data with calculations</a:t>
            </a:r>
          </a:p>
          <a:p>
            <a:r>
              <a:rPr lang="en-US" dirty="0"/>
              <a:t>Load: Store in your database</a:t>
            </a:r>
          </a:p>
        </p:txBody>
      </p:sp>
    </p:spTree>
    <p:extLst>
      <p:ext uri="{BB962C8B-B14F-4D97-AF65-F5344CB8AC3E}">
        <p14:creationId xmlns:p14="http://schemas.microsoft.com/office/powerpoint/2010/main" val="2949396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A5AD0C22-8A5D-4139-8844-26D9B5A3A771}"/>
              </a:ext>
            </a:extLst>
          </p:cNvPr>
          <p:cNvPicPr>
            <a:picLocks noGrp="1" noChangeAspect="1"/>
          </p:cNvPicPr>
          <p:nvPr>
            <p:ph idx="1"/>
          </p:nvPr>
        </p:nvPicPr>
        <p:blipFill>
          <a:blip r:embed="rId2"/>
          <a:stretch>
            <a:fillRect/>
          </a:stretch>
        </p:blipFill>
        <p:spPr>
          <a:xfrm>
            <a:off x="1403096" y="2722216"/>
            <a:ext cx="7680226" cy="3792884"/>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7" name="TextBox 6">
            <a:extLst>
              <a:ext uri="{FF2B5EF4-FFF2-40B4-BE49-F238E27FC236}">
                <a16:creationId xmlns:a16="http://schemas.microsoft.com/office/drawing/2014/main" id="{90180F4D-C715-49B6-91E8-D50DF8AC5478}"/>
              </a:ext>
            </a:extLst>
          </p:cNvPr>
          <p:cNvSpPr txBox="1"/>
          <p:nvPr/>
        </p:nvSpPr>
        <p:spPr>
          <a:xfrm>
            <a:off x="2743200" y="2093976"/>
            <a:ext cx="5718629" cy="461665"/>
          </a:xfrm>
          <a:prstGeom prst="rect">
            <a:avLst/>
          </a:prstGeom>
          <a:noFill/>
        </p:spPr>
        <p:txBody>
          <a:bodyPr wrap="square" rtlCol="0">
            <a:spAutoFit/>
          </a:bodyPr>
          <a:lstStyle/>
          <a:p>
            <a:r>
              <a:rPr lang="en-US" sz="2400" dirty="0">
                <a:solidFill>
                  <a:srgbClr val="FF0000"/>
                </a:solidFill>
              </a:rPr>
              <a:t>Select new Analysis</a:t>
            </a:r>
          </a:p>
        </p:txBody>
      </p:sp>
      <p:cxnSp>
        <p:nvCxnSpPr>
          <p:cNvPr id="11" name="Straight Arrow Connector 10">
            <a:extLst>
              <a:ext uri="{FF2B5EF4-FFF2-40B4-BE49-F238E27FC236}">
                <a16:creationId xmlns:a16="http://schemas.microsoft.com/office/drawing/2014/main" id="{0A74A105-BC5D-44F3-867B-040CAEBA6CC1}"/>
              </a:ext>
            </a:extLst>
          </p:cNvPr>
          <p:cNvCxnSpPr/>
          <p:nvPr/>
        </p:nvCxnSpPr>
        <p:spPr>
          <a:xfrm flipH="1">
            <a:off x="2466340" y="2520586"/>
            <a:ext cx="960120" cy="7699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84681B-1227-4151-89F1-230A7E3DD53F}"/>
              </a:ext>
            </a:extLst>
          </p:cNvPr>
          <p:cNvSpPr/>
          <p:nvPr/>
        </p:nvSpPr>
        <p:spPr>
          <a:xfrm>
            <a:off x="1371346" y="3166398"/>
            <a:ext cx="1094994" cy="36933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5803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7" name="TextBox 6">
            <a:extLst>
              <a:ext uri="{FF2B5EF4-FFF2-40B4-BE49-F238E27FC236}">
                <a16:creationId xmlns:a16="http://schemas.microsoft.com/office/drawing/2014/main" id="{90180F4D-C715-49B6-91E8-D50DF8AC5478}"/>
              </a:ext>
            </a:extLst>
          </p:cNvPr>
          <p:cNvSpPr txBox="1"/>
          <p:nvPr/>
        </p:nvSpPr>
        <p:spPr>
          <a:xfrm>
            <a:off x="2743200" y="1831086"/>
            <a:ext cx="5718629" cy="461665"/>
          </a:xfrm>
          <a:prstGeom prst="rect">
            <a:avLst/>
          </a:prstGeom>
          <a:noFill/>
        </p:spPr>
        <p:txBody>
          <a:bodyPr wrap="square" rtlCol="0">
            <a:spAutoFit/>
          </a:bodyPr>
          <a:lstStyle/>
          <a:p>
            <a:r>
              <a:rPr lang="en-US" sz="2400" dirty="0">
                <a:solidFill>
                  <a:srgbClr val="FF0000"/>
                </a:solidFill>
              </a:rPr>
              <a:t>Select </a:t>
            </a:r>
            <a:r>
              <a:rPr lang="en-US" sz="2400" dirty="0" err="1">
                <a:solidFill>
                  <a:srgbClr val="FF0000"/>
                </a:solidFill>
              </a:rPr>
              <a:t>product_jds</a:t>
            </a:r>
            <a:r>
              <a:rPr lang="en-US" sz="2400" dirty="0">
                <a:solidFill>
                  <a:srgbClr val="FF0000"/>
                </a:solidFill>
              </a:rPr>
              <a:t> ( table in Redshift)</a:t>
            </a:r>
          </a:p>
        </p:txBody>
      </p:sp>
      <p:cxnSp>
        <p:nvCxnSpPr>
          <p:cNvPr id="11" name="Straight Arrow Connector 10">
            <a:extLst>
              <a:ext uri="{FF2B5EF4-FFF2-40B4-BE49-F238E27FC236}">
                <a16:creationId xmlns:a16="http://schemas.microsoft.com/office/drawing/2014/main" id="{0A74A105-BC5D-44F3-867B-040CAEBA6CC1}"/>
              </a:ext>
            </a:extLst>
          </p:cNvPr>
          <p:cNvCxnSpPr/>
          <p:nvPr/>
        </p:nvCxnSpPr>
        <p:spPr>
          <a:xfrm flipH="1">
            <a:off x="2466340" y="2520586"/>
            <a:ext cx="960120" cy="76997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84681B-1227-4151-89F1-230A7E3DD53F}"/>
              </a:ext>
            </a:extLst>
          </p:cNvPr>
          <p:cNvSpPr/>
          <p:nvPr/>
        </p:nvSpPr>
        <p:spPr>
          <a:xfrm>
            <a:off x="1371346" y="3166398"/>
            <a:ext cx="1094994" cy="36933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EAD642E8-6E50-4A5F-B4E0-D74FCD123091}"/>
              </a:ext>
            </a:extLst>
          </p:cNvPr>
          <p:cNvPicPr>
            <a:picLocks noGrp="1" noChangeAspect="1"/>
          </p:cNvPicPr>
          <p:nvPr>
            <p:ph idx="1"/>
          </p:nvPr>
        </p:nvPicPr>
        <p:blipFill>
          <a:blip r:embed="rId3"/>
          <a:stretch>
            <a:fillRect/>
          </a:stretch>
        </p:blipFill>
        <p:spPr>
          <a:xfrm>
            <a:off x="1216723" y="2463308"/>
            <a:ext cx="8939593" cy="3708892"/>
          </a:xfrm>
          <a:prstGeom prst="rect">
            <a:avLst/>
          </a:prstGeom>
        </p:spPr>
      </p:pic>
      <p:cxnSp>
        <p:nvCxnSpPr>
          <p:cNvPr id="13" name="Straight Arrow Connector 12">
            <a:extLst>
              <a:ext uri="{FF2B5EF4-FFF2-40B4-BE49-F238E27FC236}">
                <a16:creationId xmlns:a16="http://schemas.microsoft.com/office/drawing/2014/main" id="{6DE217E2-D92A-4B77-9F62-1A2D7110AD71}"/>
              </a:ext>
            </a:extLst>
          </p:cNvPr>
          <p:cNvCxnSpPr>
            <a:cxnSpLocks/>
          </p:cNvCxnSpPr>
          <p:nvPr/>
        </p:nvCxnSpPr>
        <p:spPr>
          <a:xfrm flipH="1">
            <a:off x="2773171" y="2203704"/>
            <a:ext cx="604775" cy="16786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5DC02C9-2BC9-4831-8C2F-01CCFE469C73}"/>
              </a:ext>
            </a:extLst>
          </p:cNvPr>
          <p:cNvSpPr/>
          <p:nvPr/>
        </p:nvSpPr>
        <p:spPr>
          <a:xfrm>
            <a:off x="1216723" y="3882336"/>
            <a:ext cx="3112896"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562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3F91E4BC-5B9B-4FB3-B08B-F18A212F308B}"/>
              </a:ext>
            </a:extLst>
          </p:cNvPr>
          <p:cNvPicPr>
            <a:picLocks noGrp="1" noChangeAspect="1"/>
          </p:cNvPicPr>
          <p:nvPr>
            <p:ph idx="1"/>
          </p:nvPr>
        </p:nvPicPr>
        <p:blipFill>
          <a:blip r:embed="rId2"/>
          <a:stretch>
            <a:fillRect/>
          </a:stretch>
        </p:blipFill>
        <p:spPr>
          <a:xfrm>
            <a:off x="3018252" y="2483758"/>
            <a:ext cx="4652359" cy="4051300"/>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14A4DA13-85BD-48CA-AB15-4415EA5EB2DA}"/>
              </a:ext>
            </a:extLst>
          </p:cNvPr>
          <p:cNvSpPr txBox="1"/>
          <p:nvPr/>
        </p:nvSpPr>
        <p:spPr>
          <a:xfrm>
            <a:off x="2743200" y="1831086"/>
            <a:ext cx="5718629" cy="461665"/>
          </a:xfrm>
          <a:prstGeom prst="rect">
            <a:avLst/>
          </a:prstGeom>
          <a:noFill/>
        </p:spPr>
        <p:txBody>
          <a:bodyPr wrap="square" rtlCol="0">
            <a:spAutoFit/>
          </a:bodyPr>
          <a:lstStyle/>
          <a:p>
            <a:r>
              <a:rPr lang="en-US" sz="2400" dirty="0">
                <a:solidFill>
                  <a:srgbClr val="FF0000"/>
                </a:solidFill>
              </a:rPr>
              <a:t>Select Create Analysis</a:t>
            </a:r>
          </a:p>
        </p:txBody>
      </p:sp>
      <p:cxnSp>
        <p:nvCxnSpPr>
          <p:cNvPr id="7" name="Straight Arrow Connector 6">
            <a:extLst>
              <a:ext uri="{FF2B5EF4-FFF2-40B4-BE49-F238E27FC236}">
                <a16:creationId xmlns:a16="http://schemas.microsoft.com/office/drawing/2014/main" id="{F2564170-D86E-4583-BA1B-4644C0FC0FF4}"/>
              </a:ext>
            </a:extLst>
          </p:cNvPr>
          <p:cNvCxnSpPr>
            <a:cxnSpLocks/>
          </p:cNvCxnSpPr>
          <p:nvPr/>
        </p:nvCxnSpPr>
        <p:spPr>
          <a:xfrm>
            <a:off x="4701209" y="2284983"/>
            <a:ext cx="1743134" cy="365433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BBA3738-9F76-4EDA-A44D-2455D4993246}"/>
              </a:ext>
            </a:extLst>
          </p:cNvPr>
          <p:cNvSpPr/>
          <p:nvPr/>
        </p:nvSpPr>
        <p:spPr>
          <a:xfrm>
            <a:off x="6085392" y="5887546"/>
            <a:ext cx="1712686" cy="67022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755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F6CAA833-183A-41E6-979F-CA6367253FB7}"/>
              </a:ext>
            </a:extLst>
          </p:cNvPr>
          <p:cNvPicPr>
            <a:picLocks noGrp="1" noChangeAspect="1"/>
          </p:cNvPicPr>
          <p:nvPr>
            <p:ph idx="1"/>
          </p:nvPr>
        </p:nvPicPr>
        <p:blipFill>
          <a:blip r:embed="rId2"/>
          <a:stretch>
            <a:fillRect/>
          </a:stretch>
        </p:blipFill>
        <p:spPr>
          <a:xfrm>
            <a:off x="2194015" y="2574694"/>
            <a:ext cx="6935472" cy="3597506"/>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AFCCE151-8CBC-4D00-961C-A0105529AE86}"/>
              </a:ext>
            </a:extLst>
          </p:cNvPr>
          <p:cNvSpPr txBox="1"/>
          <p:nvPr/>
        </p:nvSpPr>
        <p:spPr>
          <a:xfrm>
            <a:off x="2520696" y="1776276"/>
            <a:ext cx="5718629" cy="461665"/>
          </a:xfrm>
          <a:prstGeom prst="rect">
            <a:avLst/>
          </a:prstGeom>
          <a:noFill/>
        </p:spPr>
        <p:txBody>
          <a:bodyPr wrap="square" rtlCol="0">
            <a:spAutoFit/>
          </a:bodyPr>
          <a:lstStyle/>
          <a:p>
            <a:r>
              <a:rPr lang="en-US" sz="2400" dirty="0">
                <a:solidFill>
                  <a:srgbClr val="FF0000"/>
                </a:solidFill>
              </a:rPr>
              <a:t>Select Add &gt; Add Title</a:t>
            </a:r>
          </a:p>
        </p:txBody>
      </p:sp>
      <p:cxnSp>
        <p:nvCxnSpPr>
          <p:cNvPr id="7" name="Straight Arrow Connector 6">
            <a:extLst>
              <a:ext uri="{FF2B5EF4-FFF2-40B4-BE49-F238E27FC236}">
                <a16:creationId xmlns:a16="http://schemas.microsoft.com/office/drawing/2014/main" id="{96094761-7676-4058-9A0B-8D1921AA74AC}"/>
              </a:ext>
            </a:extLst>
          </p:cNvPr>
          <p:cNvCxnSpPr>
            <a:cxnSpLocks/>
          </p:cNvCxnSpPr>
          <p:nvPr/>
        </p:nvCxnSpPr>
        <p:spPr>
          <a:xfrm flipH="1">
            <a:off x="2880360" y="2203704"/>
            <a:ext cx="497587" cy="4823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33DDA29-34AE-4BA4-8F63-B8A308FEF746}"/>
              </a:ext>
            </a:extLst>
          </p:cNvPr>
          <p:cNvCxnSpPr>
            <a:cxnSpLocks/>
          </p:cNvCxnSpPr>
          <p:nvPr/>
        </p:nvCxnSpPr>
        <p:spPr>
          <a:xfrm flipH="1">
            <a:off x="3086100" y="2235708"/>
            <a:ext cx="291847" cy="101041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42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5" name="Content Placeholder 4">
            <a:extLst>
              <a:ext uri="{FF2B5EF4-FFF2-40B4-BE49-F238E27FC236}">
                <a16:creationId xmlns:a16="http://schemas.microsoft.com/office/drawing/2014/main" id="{F31D626D-D6A1-4B29-B215-D8A00E8EE716}"/>
              </a:ext>
            </a:extLst>
          </p:cNvPr>
          <p:cNvPicPr>
            <a:picLocks noGrp="1" noChangeAspect="1"/>
          </p:cNvPicPr>
          <p:nvPr>
            <p:ph idx="1"/>
          </p:nvPr>
        </p:nvPicPr>
        <p:blipFill>
          <a:blip r:embed="rId2"/>
          <a:stretch>
            <a:fillRect/>
          </a:stretch>
        </p:blipFill>
        <p:spPr>
          <a:xfrm>
            <a:off x="2157839" y="2463800"/>
            <a:ext cx="6916853" cy="4051300"/>
          </a:xfrm>
          <a:prstGeom prst="rect">
            <a:avLst/>
          </a:prstGeom>
        </p:spPr>
      </p:pic>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769867"/>
            <a:ext cx="5718629" cy="461665"/>
          </a:xfrm>
          <a:prstGeom prst="rect">
            <a:avLst/>
          </a:prstGeom>
          <a:noFill/>
        </p:spPr>
        <p:txBody>
          <a:bodyPr wrap="square" rtlCol="0">
            <a:spAutoFit/>
          </a:bodyPr>
          <a:lstStyle/>
          <a:p>
            <a:r>
              <a:rPr lang="en-US" sz="2400" dirty="0">
                <a:solidFill>
                  <a:srgbClr val="FF0000"/>
                </a:solidFill>
              </a:rPr>
              <a:t>Choose product_line and revenue</a:t>
            </a:r>
          </a:p>
        </p:txBody>
      </p:sp>
      <p:cxnSp>
        <p:nvCxnSpPr>
          <p:cNvPr id="7" name="Straight Arrow Connector 6">
            <a:extLst>
              <a:ext uri="{FF2B5EF4-FFF2-40B4-BE49-F238E27FC236}">
                <a16:creationId xmlns:a16="http://schemas.microsoft.com/office/drawing/2014/main" id="{B7FA031F-CE08-4DE1-BCAD-4AC3C665D1D4}"/>
              </a:ext>
            </a:extLst>
          </p:cNvPr>
          <p:cNvCxnSpPr>
            <a:cxnSpLocks/>
          </p:cNvCxnSpPr>
          <p:nvPr/>
        </p:nvCxnSpPr>
        <p:spPr>
          <a:xfrm flipH="1">
            <a:off x="2948940" y="2203704"/>
            <a:ext cx="429008" cy="171678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686D398-373C-4835-8DD8-76842626A16D}"/>
              </a:ext>
            </a:extLst>
          </p:cNvPr>
          <p:cNvCxnSpPr>
            <a:cxnSpLocks/>
          </p:cNvCxnSpPr>
          <p:nvPr/>
        </p:nvCxnSpPr>
        <p:spPr>
          <a:xfrm flipH="1">
            <a:off x="3063240" y="2235708"/>
            <a:ext cx="314708" cy="299923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33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27913"/>
            <a:ext cx="6921478" cy="461665"/>
          </a:xfrm>
          <a:prstGeom prst="rect">
            <a:avLst/>
          </a:prstGeom>
          <a:noFill/>
        </p:spPr>
        <p:txBody>
          <a:bodyPr wrap="square" rtlCol="0">
            <a:spAutoFit/>
          </a:bodyPr>
          <a:lstStyle/>
          <a:p>
            <a:r>
              <a:rPr lang="en-US" sz="2400" dirty="0">
                <a:solidFill>
                  <a:srgbClr val="FF0000"/>
                </a:solidFill>
              </a:rPr>
              <a:t>Change the format of Revenue to Currency</a:t>
            </a:r>
          </a:p>
        </p:txBody>
      </p:sp>
      <p:pic>
        <p:nvPicPr>
          <p:cNvPr id="8" name="Content Placeholder 7">
            <a:extLst>
              <a:ext uri="{FF2B5EF4-FFF2-40B4-BE49-F238E27FC236}">
                <a16:creationId xmlns:a16="http://schemas.microsoft.com/office/drawing/2014/main" id="{4A141840-847A-410B-811B-36A03A1223F0}"/>
              </a:ext>
            </a:extLst>
          </p:cNvPr>
          <p:cNvPicPr>
            <a:picLocks noGrp="1" noChangeAspect="1"/>
          </p:cNvPicPr>
          <p:nvPr>
            <p:ph idx="1"/>
          </p:nvPr>
        </p:nvPicPr>
        <p:blipFill>
          <a:blip r:embed="rId3"/>
          <a:stretch>
            <a:fillRect/>
          </a:stretch>
        </p:blipFill>
        <p:spPr>
          <a:xfrm>
            <a:off x="2146289" y="2463800"/>
            <a:ext cx="6802686" cy="4051300"/>
          </a:xfrm>
          <a:prstGeom prst="rect">
            <a:avLst/>
          </a:prstGeom>
        </p:spPr>
      </p:pic>
      <p:cxnSp>
        <p:nvCxnSpPr>
          <p:cNvPr id="10" name="Straight Arrow Connector 9">
            <a:extLst>
              <a:ext uri="{FF2B5EF4-FFF2-40B4-BE49-F238E27FC236}">
                <a16:creationId xmlns:a16="http://schemas.microsoft.com/office/drawing/2014/main" id="{EE983BAA-D8CB-485F-B11B-28DE6EB27F5A}"/>
              </a:ext>
            </a:extLst>
          </p:cNvPr>
          <p:cNvCxnSpPr>
            <a:cxnSpLocks/>
          </p:cNvCxnSpPr>
          <p:nvPr/>
        </p:nvCxnSpPr>
        <p:spPr>
          <a:xfrm>
            <a:off x="3049906" y="2235708"/>
            <a:ext cx="1957523" cy="339583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431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792278"/>
            <a:ext cx="7825939" cy="461665"/>
          </a:xfrm>
          <a:prstGeom prst="rect">
            <a:avLst/>
          </a:prstGeom>
          <a:noFill/>
        </p:spPr>
        <p:txBody>
          <a:bodyPr wrap="square" rtlCol="0">
            <a:spAutoFit/>
          </a:bodyPr>
          <a:lstStyle/>
          <a:p>
            <a:r>
              <a:rPr lang="en-US" sz="2400" dirty="0">
                <a:solidFill>
                  <a:srgbClr val="FF0000"/>
                </a:solidFill>
              </a:rPr>
              <a:t>Add </a:t>
            </a:r>
            <a:r>
              <a:rPr lang="en-US" sz="2400" dirty="0" err="1">
                <a:solidFill>
                  <a:srgbClr val="FF0000"/>
                </a:solidFill>
              </a:rPr>
              <a:t>product_type</a:t>
            </a:r>
            <a:r>
              <a:rPr lang="en-US" sz="2400" dirty="0">
                <a:solidFill>
                  <a:srgbClr val="FF0000"/>
                </a:solidFill>
              </a:rPr>
              <a:t> and product as drill down layer</a:t>
            </a:r>
          </a:p>
        </p:txBody>
      </p:sp>
      <p:pic>
        <p:nvPicPr>
          <p:cNvPr id="5" name="Content Placeholder 4">
            <a:extLst>
              <a:ext uri="{FF2B5EF4-FFF2-40B4-BE49-F238E27FC236}">
                <a16:creationId xmlns:a16="http://schemas.microsoft.com/office/drawing/2014/main" id="{B1FFF4AC-41A7-44FF-94C6-0856BE9FC601}"/>
              </a:ext>
            </a:extLst>
          </p:cNvPr>
          <p:cNvPicPr>
            <a:picLocks noGrp="1" noChangeAspect="1"/>
          </p:cNvPicPr>
          <p:nvPr>
            <p:ph idx="1"/>
          </p:nvPr>
        </p:nvPicPr>
        <p:blipFill>
          <a:blip r:embed="rId3"/>
          <a:stretch>
            <a:fillRect/>
          </a:stretch>
        </p:blipFill>
        <p:spPr>
          <a:xfrm>
            <a:off x="2185600" y="2322068"/>
            <a:ext cx="6053725" cy="4051300"/>
          </a:xfrm>
          <a:prstGeom prst="rect">
            <a:avLst/>
          </a:prstGeom>
        </p:spPr>
      </p:pic>
      <p:sp>
        <p:nvSpPr>
          <p:cNvPr id="9" name="Oval 8">
            <a:extLst>
              <a:ext uri="{FF2B5EF4-FFF2-40B4-BE49-F238E27FC236}">
                <a16:creationId xmlns:a16="http://schemas.microsoft.com/office/drawing/2014/main" id="{B6A7BB65-37D0-4CBD-ABA1-6E297DDE9A9D}"/>
              </a:ext>
            </a:extLst>
          </p:cNvPr>
          <p:cNvSpPr/>
          <p:nvPr/>
        </p:nvSpPr>
        <p:spPr>
          <a:xfrm>
            <a:off x="3887352" y="2779251"/>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5718629" cy="461665"/>
          </a:xfrm>
          <a:prstGeom prst="rect">
            <a:avLst/>
          </a:prstGeom>
          <a:noFill/>
        </p:spPr>
        <p:txBody>
          <a:bodyPr wrap="square" rtlCol="0">
            <a:spAutoFit/>
          </a:bodyPr>
          <a:lstStyle/>
          <a:p>
            <a:r>
              <a:rPr lang="en-US" sz="2400" dirty="0">
                <a:solidFill>
                  <a:srgbClr val="FF0000"/>
                </a:solidFill>
              </a:rPr>
              <a:t>Change Visual Type</a:t>
            </a:r>
          </a:p>
        </p:txBody>
      </p:sp>
      <p:sp>
        <p:nvSpPr>
          <p:cNvPr id="9" name="Oval 8">
            <a:extLst>
              <a:ext uri="{FF2B5EF4-FFF2-40B4-BE49-F238E27FC236}">
                <a16:creationId xmlns:a16="http://schemas.microsoft.com/office/drawing/2014/main" id="{B6A7BB65-37D0-4CBD-ABA1-6E297DDE9A9D}"/>
              </a:ext>
            </a:extLst>
          </p:cNvPr>
          <p:cNvSpPr/>
          <p:nvPr/>
        </p:nvSpPr>
        <p:spPr>
          <a:xfrm>
            <a:off x="3887352" y="2779251"/>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6EEB8D4-D84E-4C65-B713-DE896F7C3413}"/>
              </a:ext>
            </a:extLst>
          </p:cNvPr>
          <p:cNvPicPr>
            <a:picLocks noGrp="1" noChangeAspect="1"/>
          </p:cNvPicPr>
          <p:nvPr>
            <p:ph idx="1"/>
          </p:nvPr>
        </p:nvPicPr>
        <p:blipFill>
          <a:blip r:embed="rId3"/>
          <a:stretch>
            <a:fillRect/>
          </a:stretch>
        </p:blipFill>
        <p:spPr>
          <a:xfrm>
            <a:off x="2332363" y="2463800"/>
            <a:ext cx="6095293" cy="4051300"/>
          </a:xfrm>
          <a:prstGeom prst="rect">
            <a:avLst/>
          </a:prstGeom>
        </p:spPr>
      </p:pic>
    </p:spTree>
    <p:extLst>
      <p:ext uri="{BB962C8B-B14F-4D97-AF65-F5344CB8AC3E}">
        <p14:creationId xmlns:p14="http://schemas.microsoft.com/office/powerpoint/2010/main" val="2740087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5718629" cy="461665"/>
          </a:xfrm>
          <a:prstGeom prst="rect">
            <a:avLst/>
          </a:prstGeom>
          <a:noFill/>
        </p:spPr>
        <p:txBody>
          <a:bodyPr wrap="square" rtlCol="0">
            <a:spAutoFit/>
          </a:bodyPr>
          <a:lstStyle/>
          <a:p>
            <a:r>
              <a:rPr lang="en-US" sz="2400" dirty="0">
                <a:solidFill>
                  <a:srgbClr val="FF0000"/>
                </a:solidFill>
              </a:rPr>
              <a:t>Publish to Dashboard</a:t>
            </a:r>
          </a:p>
        </p:txBody>
      </p:sp>
      <p:sp>
        <p:nvSpPr>
          <p:cNvPr id="9" name="Oval 8">
            <a:extLst>
              <a:ext uri="{FF2B5EF4-FFF2-40B4-BE49-F238E27FC236}">
                <a16:creationId xmlns:a16="http://schemas.microsoft.com/office/drawing/2014/main" id="{B6A7BB65-37D0-4CBD-ABA1-6E297DDE9A9D}"/>
              </a:ext>
            </a:extLst>
          </p:cNvPr>
          <p:cNvSpPr/>
          <p:nvPr/>
        </p:nvSpPr>
        <p:spPr>
          <a:xfrm>
            <a:off x="3887352" y="2779251"/>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5C699D1-F588-408E-A251-B1D86EE9599C}"/>
              </a:ext>
            </a:extLst>
          </p:cNvPr>
          <p:cNvPicPr>
            <a:picLocks noGrp="1" noChangeAspect="1"/>
          </p:cNvPicPr>
          <p:nvPr>
            <p:ph idx="1"/>
          </p:nvPr>
        </p:nvPicPr>
        <p:blipFill>
          <a:blip r:embed="rId3"/>
          <a:stretch>
            <a:fillRect/>
          </a:stretch>
        </p:blipFill>
        <p:spPr>
          <a:xfrm>
            <a:off x="1215118" y="2376876"/>
            <a:ext cx="10058400" cy="3829633"/>
          </a:xfrm>
          <a:prstGeom prst="rect">
            <a:avLst/>
          </a:prstGeom>
        </p:spPr>
      </p:pic>
      <p:sp>
        <p:nvSpPr>
          <p:cNvPr id="10" name="Oval 9">
            <a:extLst>
              <a:ext uri="{FF2B5EF4-FFF2-40B4-BE49-F238E27FC236}">
                <a16:creationId xmlns:a16="http://schemas.microsoft.com/office/drawing/2014/main" id="{FC8A48D7-2713-4F9E-A614-7B0EBC4C2956}"/>
              </a:ext>
            </a:extLst>
          </p:cNvPr>
          <p:cNvSpPr/>
          <p:nvPr/>
        </p:nvSpPr>
        <p:spPr>
          <a:xfrm>
            <a:off x="9859980" y="2388426"/>
            <a:ext cx="1609344" cy="104057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208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8332834" cy="461665"/>
          </a:xfrm>
          <a:prstGeom prst="rect">
            <a:avLst/>
          </a:prstGeom>
          <a:noFill/>
        </p:spPr>
        <p:txBody>
          <a:bodyPr wrap="square" rtlCol="0">
            <a:spAutoFit/>
          </a:bodyPr>
          <a:lstStyle/>
          <a:p>
            <a:r>
              <a:rPr lang="en-US" sz="2400" dirty="0">
                <a:solidFill>
                  <a:srgbClr val="FF0000"/>
                </a:solidFill>
              </a:rPr>
              <a:t>Name the Dashboard and select Publish dashboard</a:t>
            </a:r>
          </a:p>
        </p:txBody>
      </p:sp>
      <p:pic>
        <p:nvPicPr>
          <p:cNvPr id="8" name="Content Placeholder 7">
            <a:extLst>
              <a:ext uri="{FF2B5EF4-FFF2-40B4-BE49-F238E27FC236}">
                <a16:creationId xmlns:a16="http://schemas.microsoft.com/office/drawing/2014/main" id="{928CFB71-016B-42A5-8BEB-6F2AF11F01F3}"/>
              </a:ext>
            </a:extLst>
          </p:cNvPr>
          <p:cNvPicPr>
            <a:picLocks noGrp="1" noChangeAspect="1"/>
          </p:cNvPicPr>
          <p:nvPr>
            <p:ph idx="1"/>
          </p:nvPr>
        </p:nvPicPr>
        <p:blipFill>
          <a:blip r:embed="rId3"/>
          <a:stretch>
            <a:fillRect/>
          </a:stretch>
        </p:blipFill>
        <p:spPr>
          <a:xfrm>
            <a:off x="1726619" y="2509836"/>
            <a:ext cx="8012770" cy="3863532"/>
          </a:xfrm>
          <a:prstGeom prst="rect">
            <a:avLst/>
          </a:prstGeom>
        </p:spPr>
      </p:pic>
    </p:spTree>
    <p:extLst>
      <p:ext uri="{BB962C8B-B14F-4D97-AF65-F5344CB8AC3E}">
        <p14:creationId xmlns:p14="http://schemas.microsoft.com/office/powerpoint/2010/main" val="124015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D2E6-ED76-4B21-AAA4-5494E27257A1}"/>
              </a:ext>
            </a:extLst>
          </p:cNvPr>
          <p:cNvSpPr>
            <a:spLocks noGrp="1"/>
          </p:cNvSpPr>
          <p:nvPr>
            <p:ph type="title"/>
          </p:nvPr>
        </p:nvSpPr>
        <p:spPr/>
        <p:txBody>
          <a:bodyPr/>
          <a:lstStyle/>
          <a:p>
            <a:r>
              <a:rPr lang="en-US"/>
              <a:t>Why use Glue?</a:t>
            </a:r>
            <a:endParaRPr lang="en-US" dirty="0"/>
          </a:p>
        </p:txBody>
      </p:sp>
      <p:sp>
        <p:nvSpPr>
          <p:cNvPr id="3" name="Content Placeholder 2">
            <a:extLst>
              <a:ext uri="{FF2B5EF4-FFF2-40B4-BE49-F238E27FC236}">
                <a16:creationId xmlns:a16="http://schemas.microsoft.com/office/drawing/2014/main" id="{CB8A5B48-9AA3-4355-AFD9-D59E1AF38E45}"/>
              </a:ext>
            </a:extLst>
          </p:cNvPr>
          <p:cNvSpPr>
            <a:spLocks noGrp="1"/>
          </p:cNvSpPr>
          <p:nvPr>
            <p:ph idx="1"/>
          </p:nvPr>
        </p:nvSpPr>
        <p:spPr/>
        <p:txBody>
          <a:bodyPr/>
          <a:lstStyle/>
          <a:p>
            <a:r>
              <a:rPr lang="en-US" dirty="0"/>
              <a:t>Serverless</a:t>
            </a:r>
          </a:p>
          <a:p>
            <a:r>
              <a:rPr lang="en-US" dirty="0"/>
              <a:t>Easily scalable</a:t>
            </a:r>
          </a:p>
          <a:p>
            <a:r>
              <a:rPr lang="en-US" dirty="0"/>
              <a:t>Cost Effective</a:t>
            </a:r>
          </a:p>
          <a:p>
            <a:pPr lvl="1"/>
            <a:r>
              <a:rPr lang="en-US" dirty="0"/>
              <a:t>Only pay when being used, where </a:t>
            </a:r>
            <a:r>
              <a:rPr lang="en-US" dirty="0" err="1"/>
              <a:t>Matillion</a:t>
            </a:r>
            <a:r>
              <a:rPr lang="en-US" dirty="0"/>
              <a:t> and </a:t>
            </a:r>
            <a:r>
              <a:rPr lang="en-US" dirty="0" err="1"/>
              <a:t>Informatica</a:t>
            </a:r>
            <a:r>
              <a:rPr lang="en-US" dirty="0"/>
              <a:t> charge hourly or yearly</a:t>
            </a:r>
          </a:p>
          <a:p>
            <a:pPr lvl="1"/>
            <a:r>
              <a:rPr lang="en-US" dirty="0" err="1"/>
              <a:t>Matillion</a:t>
            </a:r>
            <a:r>
              <a:rPr lang="en-US" dirty="0"/>
              <a:t>: $1.74 per hour (at cheapest), </a:t>
            </a:r>
            <a:r>
              <a:rPr lang="en-US" dirty="0" err="1"/>
              <a:t>Informatica</a:t>
            </a:r>
            <a:r>
              <a:rPr lang="en-US" dirty="0"/>
              <a:t> $2.16 per hour, Glue $0.44 per DPU-Hour</a:t>
            </a:r>
          </a:p>
          <a:p>
            <a:r>
              <a:rPr lang="en-US" dirty="0"/>
              <a:t>Code based (Python or Scala) so you can do anything you can program</a:t>
            </a:r>
          </a:p>
          <a:p>
            <a:r>
              <a:rPr lang="en-US" dirty="0"/>
              <a:t>Easy integration with other AWS tools</a:t>
            </a:r>
          </a:p>
          <a:p>
            <a:r>
              <a:rPr lang="en-US" dirty="0"/>
              <a:t>Automatic error handling and logging</a:t>
            </a:r>
          </a:p>
        </p:txBody>
      </p:sp>
    </p:spTree>
    <p:extLst>
      <p:ext uri="{BB962C8B-B14F-4D97-AF65-F5344CB8AC3E}">
        <p14:creationId xmlns:p14="http://schemas.microsoft.com/office/powerpoint/2010/main" val="370921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AE66-4E40-4757-9079-8FB321BBA0A5}"/>
              </a:ext>
            </a:extLst>
          </p:cNvPr>
          <p:cNvSpPr>
            <a:spLocks noGrp="1"/>
          </p:cNvSpPr>
          <p:nvPr>
            <p:ph type="title"/>
          </p:nvPr>
        </p:nvSpPr>
        <p:spPr>
          <a:xfrm>
            <a:off x="2520696" y="484632"/>
            <a:ext cx="8607552" cy="1609344"/>
          </a:xfrm>
        </p:spPr>
        <p:txBody>
          <a:bodyPr/>
          <a:lstStyle/>
          <a:p>
            <a:r>
              <a:rPr lang="en-US" dirty="0" err="1"/>
              <a:t>QuickSight</a:t>
            </a:r>
            <a:r>
              <a:rPr lang="en-US" dirty="0"/>
              <a:t> Tutorial</a:t>
            </a:r>
          </a:p>
        </p:txBody>
      </p:sp>
      <p:pic>
        <p:nvPicPr>
          <p:cNvPr id="4" name="Picture 3">
            <a:extLst>
              <a:ext uri="{FF2B5EF4-FFF2-40B4-BE49-F238E27FC236}">
                <a16:creationId xmlns:a16="http://schemas.microsoft.com/office/drawing/2014/main" id="{5B77C322-9444-4A2F-8730-83996574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52" y="342900"/>
            <a:ext cx="1609344" cy="1609344"/>
          </a:xfrm>
          <a:prstGeom prst="rect">
            <a:avLst/>
          </a:prstGeom>
        </p:spPr>
      </p:pic>
      <p:sp>
        <p:nvSpPr>
          <p:cNvPr id="6" name="TextBox 5">
            <a:extLst>
              <a:ext uri="{FF2B5EF4-FFF2-40B4-BE49-F238E27FC236}">
                <a16:creationId xmlns:a16="http://schemas.microsoft.com/office/drawing/2014/main" id="{622076E3-3EA3-4D93-B870-985838C0F14C}"/>
              </a:ext>
            </a:extLst>
          </p:cNvPr>
          <p:cNvSpPr txBox="1"/>
          <p:nvPr/>
        </p:nvSpPr>
        <p:spPr>
          <a:xfrm>
            <a:off x="2520696" y="1866376"/>
            <a:ext cx="5718629" cy="461665"/>
          </a:xfrm>
          <a:prstGeom prst="rect">
            <a:avLst/>
          </a:prstGeom>
          <a:noFill/>
        </p:spPr>
        <p:txBody>
          <a:bodyPr wrap="square" rtlCol="0">
            <a:spAutoFit/>
          </a:bodyPr>
          <a:lstStyle/>
          <a:p>
            <a:r>
              <a:rPr lang="en-US" sz="2400" dirty="0">
                <a:solidFill>
                  <a:srgbClr val="FF0000"/>
                </a:solidFill>
              </a:rPr>
              <a:t>Share the dashboard</a:t>
            </a:r>
          </a:p>
        </p:txBody>
      </p:sp>
      <p:pic>
        <p:nvPicPr>
          <p:cNvPr id="5" name="Content Placeholder 4">
            <a:extLst>
              <a:ext uri="{FF2B5EF4-FFF2-40B4-BE49-F238E27FC236}">
                <a16:creationId xmlns:a16="http://schemas.microsoft.com/office/drawing/2014/main" id="{7790C9A8-B5DD-4B8E-A14F-DB287998BE82}"/>
              </a:ext>
            </a:extLst>
          </p:cNvPr>
          <p:cNvPicPr>
            <a:picLocks noGrp="1" noChangeAspect="1"/>
          </p:cNvPicPr>
          <p:nvPr>
            <p:ph idx="1"/>
          </p:nvPr>
        </p:nvPicPr>
        <p:blipFill>
          <a:blip r:embed="rId3"/>
          <a:stretch>
            <a:fillRect/>
          </a:stretch>
        </p:blipFill>
        <p:spPr>
          <a:xfrm>
            <a:off x="1497545" y="2459502"/>
            <a:ext cx="8071145" cy="4051300"/>
          </a:xfrm>
          <a:prstGeom prst="rect">
            <a:avLst/>
          </a:prstGeom>
        </p:spPr>
      </p:pic>
    </p:spTree>
    <p:extLst>
      <p:ext uri="{BB962C8B-B14F-4D97-AF65-F5344CB8AC3E}">
        <p14:creationId xmlns:p14="http://schemas.microsoft.com/office/powerpoint/2010/main" val="288185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4DADC4-D892-4F37-8EFB-08B071AEF0F5}"/>
              </a:ext>
            </a:extLst>
          </p:cNvPr>
          <p:cNvPicPr>
            <a:picLocks noChangeAspect="1"/>
          </p:cNvPicPr>
          <p:nvPr/>
        </p:nvPicPr>
        <p:blipFill>
          <a:blip r:embed="rId2"/>
          <a:stretch>
            <a:fillRect/>
          </a:stretch>
        </p:blipFill>
        <p:spPr>
          <a:xfrm>
            <a:off x="6936836" y="3700777"/>
            <a:ext cx="1828800" cy="1828800"/>
          </a:xfrm>
          <a:prstGeom prst="rect">
            <a:avLst/>
          </a:prstGeom>
        </p:spPr>
      </p:pic>
      <p:sp>
        <p:nvSpPr>
          <p:cNvPr id="2" name="Title 1">
            <a:extLst>
              <a:ext uri="{FF2B5EF4-FFF2-40B4-BE49-F238E27FC236}">
                <a16:creationId xmlns:a16="http://schemas.microsoft.com/office/drawing/2014/main" id="{A208D274-BA4B-4614-B5A3-010C249B618F}"/>
              </a:ext>
            </a:extLst>
          </p:cNvPr>
          <p:cNvSpPr>
            <a:spLocks noGrp="1"/>
          </p:cNvSpPr>
          <p:nvPr>
            <p:ph type="title"/>
          </p:nvPr>
        </p:nvSpPr>
        <p:spPr/>
        <p:txBody>
          <a:bodyPr/>
          <a:lstStyle/>
          <a:p>
            <a:r>
              <a:rPr lang="en-US" dirty="0"/>
              <a:t>Glue Tutorial</a:t>
            </a:r>
          </a:p>
        </p:txBody>
      </p:sp>
      <p:sp>
        <p:nvSpPr>
          <p:cNvPr id="3" name="Content Placeholder 2">
            <a:extLst>
              <a:ext uri="{FF2B5EF4-FFF2-40B4-BE49-F238E27FC236}">
                <a16:creationId xmlns:a16="http://schemas.microsoft.com/office/drawing/2014/main" id="{3A02917A-B759-4CDB-BA57-2B0A8A8FF9C2}"/>
              </a:ext>
            </a:extLst>
          </p:cNvPr>
          <p:cNvSpPr>
            <a:spLocks noGrp="1"/>
          </p:cNvSpPr>
          <p:nvPr>
            <p:ph idx="1"/>
          </p:nvPr>
        </p:nvSpPr>
        <p:spPr>
          <a:xfrm>
            <a:off x="1069848" y="2121408"/>
            <a:ext cx="10058400" cy="4050792"/>
          </a:xfrm>
        </p:spPr>
        <p:txBody>
          <a:bodyPr>
            <a:normAutofit fontScale="85000" lnSpcReduction="20000"/>
          </a:bodyPr>
          <a:lstStyle/>
          <a:p>
            <a:r>
              <a:rPr lang="en-US" dirty="0"/>
              <a:t>Prerequisites : </a:t>
            </a:r>
          </a:p>
          <a:p>
            <a:pPr lvl="1"/>
            <a:r>
              <a:rPr lang="en-US" dirty="0"/>
              <a:t>Clone git repository 		</a:t>
            </a:r>
            <a:r>
              <a:rPr lang="en-US" dirty="0">
                <a:hlinkClick r:id="rId3"/>
              </a:rPr>
              <a:t>https://github.com/jackdsilverman/aws-glue-tutorial.git</a:t>
            </a:r>
            <a:endParaRPr lang="en-US" dirty="0"/>
          </a:p>
          <a:p>
            <a:pPr lvl="1"/>
            <a:r>
              <a:rPr lang="en-US" dirty="0"/>
              <a:t>download SQL Workbench/j 	</a:t>
            </a:r>
            <a:r>
              <a:rPr lang="en-US" dirty="0">
                <a:hlinkClick r:id="rId4"/>
              </a:rPr>
              <a:t>https://www.sql-workbench.eu/</a:t>
            </a:r>
            <a:endParaRPr lang="en-US" dirty="0"/>
          </a:p>
          <a:p>
            <a:pPr lvl="1"/>
            <a:r>
              <a:rPr lang="en-US" dirty="0"/>
              <a:t>download redshift </a:t>
            </a:r>
            <a:r>
              <a:rPr lang="en-US" dirty="0" err="1"/>
              <a:t>jdbc</a:t>
            </a:r>
            <a:r>
              <a:rPr lang="en-US" dirty="0"/>
              <a:t> </a:t>
            </a:r>
            <a:r>
              <a:rPr lang="en-US"/>
              <a:t>driver 	</a:t>
            </a:r>
            <a:r>
              <a:rPr lang="en-US">
                <a:hlinkClick r:id="rId5"/>
              </a:rPr>
              <a:t>https</a:t>
            </a:r>
            <a:r>
              <a:rPr lang="en-US" dirty="0">
                <a:hlinkClick r:id="rId5"/>
              </a:rPr>
              <a:t>://docs.aws.amazon.com/redshift/latest/mgmt</a:t>
            </a:r>
            <a:r>
              <a:rPr lang="en-US">
                <a:hlinkClick r:id="rId5"/>
              </a:rPr>
              <a:t>/configure-jdbc-connection</a:t>
            </a:r>
            <a:r>
              <a:rPr lang="en-US" dirty="0">
                <a:hlinkClick r:id="rId5"/>
              </a:rPr>
              <a:t>.html#download-jdbc-driver</a:t>
            </a:r>
            <a:endParaRPr lang="en-US" dirty="0"/>
          </a:p>
          <a:p>
            <a:r>
              <a:rPr lang="en-US" dirty="0"/>
              <a:t>S3 bucket for storing the file</a:t>
            </a:r>
          </a:p>
          <a:p>
            <a:r>
              <a:rPr lang="en-US" dirty="0"/>
              <a:t>Athena table to access data in file</a:t>
            </a:r>
          </a:p>
          <a:p>
            <a:r>
              <a:rPr lang="en-US" dirty="0"/>
              <a:t>Glue connection</a:t>
            </a:r>
          </a:p>
          <a:p>
            <a:r>
              <a:rPr lang="en-US" dirty="0"/>
              <a:t>Glue job</a:t>
            </a:r>
          </a:p>
          <a:p>
            <a:r>
              <a:rPr lang="en-US" dirty="0"/>
              <a:t>Redshift connection</a:t>
            </a:r>
          </a:p>
          <a:p>
            <a:r>
              <a:rPr lang="en-US" dirty="0"/>
              <a:t>Redshift tables</a:t>
            </a:r>
          </a:p>
          <a:p>
            <a:r>
              <a:rPr lang="en-US" dirty="0"/>
              <a:t>Run glue job</a:t>
            </a:r>
          </a:p>
          <a:p>
            <a:r>
              <a:rPr lang="en-US" dirty="0" err="1"/>
              <a:t>QuickSight</a:t>
            </a:r>
            <a:endParaRPr lang="en-US" dirty="0"/>
          </a:p>
          <a:p>
            <a:endParaRPr lang="en-US" dirty="0"/>
          </a:p>
        </p:txBody>
      </p:sp>
    </p:spTree>
    <p:extLst>
      <p:ext uri="{BB962C8B-B14F-4D97-AF65-F5344CB8AC3E}">
        <p14:creationId xmlns:p14="http://schemas.microsoft.com/office/powerpoint/2010/main" val="153355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735C97-4233-4FE6-B7C2-0D05E93F18C0}"/>
              </a:ext>
            </a:extLst>
          </p:cNvPr>
          <p:cNvPicPr>
            <a:picLocks noChangeAspect="1"/>
          </p:cNvPicPr>
          <p:nvPr/>
        </p:nvPicPr>
        <p:blipFill rotWithShape="1">
          <a:blip r:embed="rId2">
            <a:extLst>
              <a:ext uri="{28A0092B-C50C-407E-A947-70E740481C1C}">
                <a14:useLocalDpi xmlns:a14="http://schemas.microsoft.com/office/drawing/2010/main" val="0"/>
              </a:ext>
            </a:extLst>
          </a:blip>
          <a:srcRect r="75217"/>
          <a:stretch/>
        </p:blipFill>
        <p:spPr>
          <a:xfrm>
            <a:off x="1635760" y="2094136"/>
            <a:ext cx="8507046" cy="4245446"/>
          </a:xfrm>
          <a:prstGeom prst="rect">
            <a:avLst/>
          </a:prstGeom>
          <a:ln>
            <a:solidFill>
              <a:schemeClr val="tx1"/>
            </a:solidFill>
          </a:ln>
        </p:spPr>
      </p:pic>
      <p:sp>
        <p:nvSpPr>
          <p:cNvPr id="10" name="Oval 9">
            <a:extLst>
              <a:ext uri="{FF2B5EF4-FFF2-40B4-BE49-F238E27FC236}">
                <a16:creationId xmlns:a16="http://schemas.microsoft.com/office/drawing/2014/main" id="{203C2F4A-B2B3-473A-BC7B-9F21F0D99141}"/>
              </a:ext>
            </a:extLst>
          </p:cNvPr>
          <p:cNvSpPr/>
          <p:nvPr/>
        </p:nvSpPr>
        <p:spPr>
          <a:xfrm>
            <a:off x="2255520" y="4408715"/>
            <a:ext cx="2806337" cy="1371600"/>
          </a:xfrm>
          <a:prstGeom prst="ellipse">
            <a:avLst/>
          </a:prstGeom>
          <a:solidFill>
            <a:schemeClr val="lt1">
              <a:alpha val="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DAF2423-2C15-41FF-859A-1A5788CC9AE4}"/>
              </a:ext>
            </a:extLst>
          </p:cNvPr>
          <p:cNvSpPr txBox="1"/>
          <p:nvPr/>
        </p:nvSpPr>
        <p:spPr>
          <a:xfrm>
            <a:off x="637488" y="784743"/>
            <a:ext cx="4848912" cy="923330"/>
          </a:xfrm>
          <a:prstGeom prst="rect">
            <a:avLst/>
          </a:prstGeom>
          <a:noFill/>
        </p:spPr>
        <p:txBody>
          <a:bodyPr wrap="square" rtlCol="0">
            <a:spAutoFit/>
          </a:bodyPr>
          <a:lstStyle/>
          <a:p>
            <a:pPr algn="ctr"/>
            <a:r>
              <a:rPr lang="en-US" sz="5400" dirty="0">
                <a:latin typeface="+mj-lt"/>
              </a:rPr>
              <a:t>Create S3 Bucket</a:t>
            </a:r>
          </a:p>
        </p:txBody>
      </p:sp>
    </p:spTree>
    <p:extLst>
      <p:ext uri="{BB962C8B-B14F-4D97-AF65-F5344CB8AC3E}">
        <p14:creationId xmlns:p14="http://schemas.microsoft.com/office/powerpoint/2010/main" val="956069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1092</TotalTime>
  <Words>1821</Words>
  <Application>Microsoft Office PowerPoint</Application>
  <PresentationFormat>Widescreen</PresentationFormat>
  <Paragraphs>272</Paragraphs>
  <Slides>70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Lucida Console</vt:lpstr>
      <vt:lpstr>Rockwell</vt:lpstr>
      <vt:lpstr>Rockwell Condensed</vt:lpstr>
      <vt:lpstr>Wingdings</vt:lpstr>
      <vt:lpstr>Wood Type</vt:lpstr>
      <vt:lpstr> Arts &amp; Crafts  with AWS Glue </vt:lpstr>
      <vt:lpstr>Amazon Web services Featuring Glue</vt:lpstr>
      <vt:lpstr>Amazon Web Services</vt:lpstr>
      <vt:lpstr>AWS Glue</vt:lpstr>
      <vt:lpstr>AWS Glue</vt:lpstr>
      <vt:lpstr>ETL</vt:lpstr>
      <vt:lpstr>Why use Glue?</vt:lpstr>
      <vt:lpstr>Glue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Glue Crawler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Athena</vt:lpstr>
      <vt:lpstr>Athena</vt:lpstr>
      <vt:lpstr>Athena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AWS Tools</vt:lpstr>
      <vt:lpstr>Lambda</vt:lpstr>
      <vt:lpstr>DynamoDB</vt:lpstr>
      <vt:lpstr>Lambda</vt:lpstr>
      <vt:lpstr>IAM Roles</vt:lpstr>
      <vt:lpstr>IAM Roles</vt:lpstr>
      <vt:lpstr>CloudFormation </vt:lpstr>
      <vt:lpstr>QuickSight</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lpstr>QuickSight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Silverman</dc:creator>
  <cp:lastModifiedBy>Zhang, James</cp:lastModifiedBy>
  <cp:revision>75</cp:revision>
  <dcterms:created xsi:type="dcterms:W3CDTF">2018-07-27T13:09:52Z</dcterms:created>
  <dcterms:modified xsi:type="dcterms:W3CDTF">2018-08-01T19:20:59Z</dcterms:modified>
</cp:coreProperties>
</file>