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331" r:id="rId5"/>
    <p:sldId id="347" r:id="rId6"/>
    <p:sldId id="341" r:id="rId7"/>
    <p:sldId id="342" r:id="rId8"/>
    <p:sldId id="346" r:id="rId9"/>
    <p:sldId id="345" r:id="rId10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95C67-DDC2-064C-9055-FEF264D17913}">
          <p14:sldIdLst>
            <p14:sldId id="331"/>
            <p14:sldId id="347"/>
            <p14:sldId id="341"/>
            <p14:sldId id="342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Pacampara, Samantha" initials="PS" lastIdx="22" clrIdx="2">
    <p:extLst>
      <p:ext uri="{19B8F6BF-5375-455C-9EA6-DF929625EA0E}">
        <p15:presenceInfo xmlns:p15="http://schemas.microsoft.com/office/powerpoint/2012/main" userId="S-1-5-21-1407069837-2091007605-538272213-33157533" providerId="AD"/>
      </p:ext>
    </p:extLst>
  </p:cmAuthor>
  <p:cmAuthor id="3" name="Chetty, Rudy" initials="CR" lastIdx="6" clrIdx="3">
    <p:extLst>
      <p:ext uri="{19B8F6BF-5375-455C-9EA6-DF929625EA0E}">
        <p15:presenceInfo xmlns:p15="http://schemas.microsoft.com/office/powerpoint/2012/main" userId="S-1-5-21-1407069837-2091007605-538272213-27183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5BF"/>
    <a:srgbClr val="E87329"/>
    <a:srgbClr val="11161E"/>
    <a:srgbClr val="0000FF"/>
    <a:srgbClr val="414042"/>
    <a:srgbClr val="232F3E"/>
    <a:srgbClr val="595A5D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 autoAdjust="0"/>
    <p:restoredTop sz="71914" autoAdjust="0"/>
  </p:normalViewPr>
  <p:slideViewPr>
    <p:cSldViewPr snapToGrid="0" showGuides="1">
      <p:cViewPr varScale="1">
        <p:scale>
          <a:sx n="65" d="100"/>
          <a:sy n="65" d="100"/>
        </p:scale>
        <p:origin x="1360" y="208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Presenters: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Jack Jones, SA-Intern, Charlotte</a:t>
            </a:r>
          </a:p>
          <a:p>
            <a:r>
              <a:rPr lang="en-US" dirty="0">
                <a:solidFill>
                  <a:schemeClr val="accent1"/>
                </a:solidFill>
              </a:rPr>
              <a:t>Ashutosh Kumar, SA-Intern, Charlotte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Internship Project:</a:t>
            </a:r>
          </a:p>
          <a:p>
            <a:r>
              <a:rPr lang="en-US" dirty="0"/>
              <a:t>AWS Team Safe</a:t>
            </a:r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5C71-03A5-1049-A527-36E5D8F1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712B84-E84D-1548-BB59-0E99C4F95372}"/>
              </a:ext>
            </a:extLst>
          </p:cNvPr>
          <p:cNvSpPr txBox="1">
            <a:spLocks/>
          </p:cNvSpPr>
          <p:nvPr/>
        </p:nvSpPr>
        <p:spPr>
          <a:xfrm>
            <a:off x="548638" y="1295403"/>
            <a:ext cx="13271864" cy="5876106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Problem: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Managers manually distributing safety information in the case of natural or man-made incidents, crises or disasters and tracking each individual interaction with their team members. </a:t>
            </a:r>
          </a:p>
          <a:p>
            <a:pPr algn="just"/>
            <a:r>
              <a:rPr lang="en-US" dirty="0"/>
              <a:t>Solution:</a:t>
            </a:r>
          </a:p>
          <a:p>
            <a:pPr marL="411480" indent="-411480" algn="just">
              <a:buFont typeface="Arial" panose="020B0604020202020204" pitchFamily="34" charset="0"/>
              <a:buChar char="•"/>
            </a:pPr>
            <a:r>
              <a:rPr lang="en-US" dirty="0"/>
              <a:t>Team Safe is a 1 and 2-way alerting platform that allows team leaders to reliably contact their team, with actionable responses during a safety event. Team Safe automates deployment of safety information allowing managers to construct their teams, create safety events and track responses of their members.</a:t>
            </a:r>
          </a:p>
          <a:p>
            <a:pPr marL="411480" indent="-411480" algn="just">
              <a:buFont typeface="Arial" panose="020B0604020202020204" pitchFamily="34" charset="0"/>
              <a:buChar char="•"/>
            </a:pPr>
            <a:r>
              <a:rPr lang="en-US" sz="2400" dirty="0"/>
              <a:t>1-way alarming is a For-Your-Information </a:t>
            </a:r>
            <a:r>
              <a:rPr lang="en-US" sz="2400"/>
              <a:t>message that </a:t>
            </a:r>
            <a:r>
              <a:rPr lang="en-US" sz="2400" dirty="0"/>
              <a:t>will be sent from the Manager with no-reply feed.</a:t>
            </a:r>
          </a:p>
          <a:p>
            <a:pPr marL="411480" indent="-411480" algn="just">
              <a:buFont typeface="Arial" panose="020B0604020202020204" pitchFamily="34" charset="0"/>
              <a:buChar char="•"/>
            </a:pPr>
            <a:r>
              <a:rPr lang="en-US" sz="2400" dirty="0"/>
              <a:t>2-way alarming module is based upon the safety of employees, with adequate responses received from employees and actions taken by manager upon each response received.</a:t>
            </a:r>
          </a:p>
        </p:txBody>
      </p:sp>
    </p:spTree>
    <p:extLst>
      <p:ext uri="{BB962C8B-B14F-4D97-AF65-F5344CB8AC3E}">
        <p14:creationId xmlns:p14="http://schemas.microsoft.com/office/powerpoint/2010/main" val="997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70B3-F37F-0E44-A9CA-06F30D12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A005D-1953-0F4F-ABB0-8C8E3D102E15}"/>
              </a:ext>
            </a:extLst>
          </p:cNvPr>
          <p:cNvSpPr txBox="1"/>
          <p:nvPr/>
        </p:nvSpPr>
        <p:spPr>
          <a:xfrm>
            <a:off x="548639" y="2126974"/>
            <a:ext cx="9330857" cy="232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Serverless architecture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High availability: accessible 24/7 </a:t>
            </a:r>
            <a:endParaRPr lang="en-US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secured at 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Reliably contact end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 and view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17017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E9E6DC8-6090-984B-B6E8-FC02DE3571DF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 flipV="1">
            <a:off x="9484096" y="1700091"/>
            <a:ext cx="1211716" cy="31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1B152B-CD9E-C94D-A065-A5DFB98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Safe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F149C5-B014-E84F-8D10-AF8F1AD09947}"/>
              </a:ext>
            </a:extLst>
          </p:cNvPr>
          <p:cNvGrpSpPr/>
          <p:nvPr/>
        </p:nvGrpSpPr>
        <p:grpSpPr>
          <a:xfrm>
            <a:off x="834866" y="3478073"/>
            <a:ext cx="1783081" cy="1187027"/>
            <a:chOff x="860684" y="3662739"/>
            <a:chExt cx="1783081" cy="1187027"/>
          </a:xfrm>
        </p:grpSpPr>
        <p:pic>
          <p:nvPicPr>
            <p:cNvPr id="6" name="Graphic 39">
              <a:extLst>
                <a:ext uri="{FF2B5EF4-FFF2-40B4-BE49-F238E27FC236}">
                  <a16:creationId xmlns:a16="http://schemas.microsoft.com/office/drawing/2014/main" id="{9BF79A39-760A-CF42-B180-D6C70BBB1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481" y="3662739"/>
              <a:ext cx="904122" cy="9041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C5CCC-F46E-E74F-8A46-169D4A4ECC47}"/>
                </a:ext>
              </a:extLst>
            </p:cNvPr>
            <p:cNvSpPr txBox="1"/>
            <p:nvPr/>
          </p:nvSpPr>
          <p:spPr>
            <a:xfrm>
              <a:off x="860684" y="4541989"/>
              <a:ext cx="1783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Team Manager</a:t>
              </a:r>
            </a:p>
          </p:txBody>
        </p:sp>
      </p:grp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7996F-1FF8-5D4E-87CF-D9C3FC9D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586" y="3614929"/>
            <a:ext cx="904122" cy="90412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0356A2D-B417-2646-97DA-691D7EAAF9BA}"/>
              </a:ext>
            </a:extLst>
          </p:cNvPr>
          <p:cNvGrpSpPr/>
          <p:nvPr/>
        </p:nvGrpSpPr>
        <p:grpSpPr>
          <a:xfrm>
            <a:off x="4023359" y="1088020"/>
            <a:ext cx="8001321" cy="6250040"/>
            <a:chOff x="7346950" y="2606040"/>
            <a:chExt cx="1765300" cy="1143000"/>
          </a:xfrm>
        </p:grpSpPr>
        <p:pic>
          <p:nvPicPr>
            <p:cNvPr id="17" name="Graphic 51">
              <a:extLst>
                <a:ext uri="{FF2B5EF4-FFF2-40B4-BE49-F238E27FC236}">
                  <a16:creationId xmlns:a16="http://schemas.microsoft.com/office/drawing/2014/main" id="{D11A9512-BEB7-CD41-B64C-4C0051E55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950" y="2606040"/>
              <a:ext cx="122808" cy="10112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72D9B-F812-1E41-A205-45A2D0DD5A96}"/>
                </a:ext>
              </a:extLst>
            </p:cNvPr>
            <p:cNvSpPr/>
            <p:nvPr/>
          </p:nvSpPr>
          <p:spPr>
            <a:xfrm>
              <a:off x="7346950" y="2606040"/>
              <a:ext cx="1765300" cy="1143000"/>
            </a:xfrm>
            <a:prstGeom prst="rect">
              <a:avLst/>
            </a:prstGeom>
            <a:noFill/>
            <a:ln w="12700"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AFAFA"/>
                  </a:solidFill>
                </a:rPr>
                <a:t>      AWS Cloud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CFC2A-DD71-864D-B6F8-BE73FAE40A94}"/>
              </a:ext>
            </a:extLst>
          </p:cNvPr>
          <p:cNvCxnSpPr>
            <a:cxnSpLocks/>
          </p:cNvCxnSpPr>
          <p:nvPr/>
        </p:nvCxnSpPr>
        <p:spPr>
          <a:xfrm>
            <a:off x="1834683" y="4028372"/>
            <a:ext cx="98890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3AC0F577-9ABC-4649-8144-2F83268B98C3}"/>
              </a:ext>
            </a:extLst>
          </p:cNvPr>
          <p:cNvSpPr/>
          <p:nvPr/>
        </p:nvSpPr>
        <p:spPr>
          <a:xfrm rot="5400000" flipH="1">
            <a:off x="5820399" y="4020742"/>
            <a:ext cx="1487171" cy="15024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0401034-7C10-3541-B2F8-D59E636F18C7}"/>
              </a:ext>
            </a:extLst>
          </p:cNvPr>
          <p:cNvSpPr/>
          <p:nvPr/>
        </p:nvSpPr>
        <p:spPr>
          <a:xfrm flipH="1" flipV="1">
            <a:off x="3264615" y="4784195"/>
            <a:ext cx="2087152" cy="7995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16F1E5-BC31-7641-97EA-5D90D7D2FA02}"/>
              </a:ext>
            </a:extLst>
          </p:cNvPr>
          <p:cNvGrpSpPr/>
          <p:nvPr/>
        </p:nvGrpSpPr>
        <p:grpSpPr>
          <a:xfrm>
            <a:off x="9912697" y="1408403"/>
            <a:ext cx="2217737" cy="1003102"/>
            <a:chOff x="1719263" y="1141413"/>
            <a:chExt cx="2217737" cy="10031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57FF9F-B5F0-9B47-A758-FA3286445870}"/>
                </a:ext>
              </a:extLst>
            </p:cNvPr>
            <p:cNvSpPr txBox="1"/>
            <p:nvPr/>
          </p:nvSpPr>
          <p:spPr>
            <a:xfrm>
              <a:off x="1719263" y="1836738"/>
              <a:ext cx="2217737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sz="1400" dirty="0">
                  <a:solidFill>
                    <a:srgbClr val="FAFAFA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Amazon SNS Topic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A5FE78F-08B4-974D-870E-421E9240A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78088" y="1141413"/>
              <a:ext cx="711200" cy="711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0AC8E6-0309-664B-917B-D823949EE082}"/>
              </a:ext>
            </a:extLst>
          </p:cNvPr>
          <p:cNvGrpSpPr/>
          <p:nvPr/>
        </p:nvGrpSpPr>
        <p:grpSpPr>
          <a:xfrm>
            <a:off x="4337048" y="3616955"/>
            <a:ext cx="2217737" cy="1016598"/>
            <a:chOff x="8107474" y="1141413"/>
            <a:chExt cx="2217737" cy="10165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6A89F5-FB1D-4245-B311-1DCB95A5D028}"/>
                </a:ext>
              </a:extLst>
            </p:cNvPr>
            <p:cNvSpPr txBox="1"/>
            <p:nvPr/>
          </p:nvSpPr>
          <p:spPr>
            <a:xfrm>
              <a:off x="8107474" y="1850036"/>
              <a:ext cx="2217737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sz="1400" dirty="0">
                  <a:solidFill>
                    <a:srgbClr val="FAFAFA"/>
                  </a:solidFill>
                  <a:latin typeface="Arial" panose="020B0604020202020204"/>
                  <a:ea typeface="Amazon Ember" panose="020B0603020204020204" pitchFamily="34" charset="0"/>
                  <a:cs typeface="Amazon Ember" panose="020B0603020204020204" pitchFamily="34" charset="0"/>
                </a:rPr>
                <a:t>AWS AppSync</a:t>
              </a:r>
            </a:p>
          </p:txBody>
        </p:sp>
        <p:pic>
          <p:nvPicPr>
            <p:cNvPr id="39" name="Graphic 49">
              <a:extLst>
                <a:ext uri="{FF2B5EF4-FFF2-40B4-BE49-F238E27FC236}">
                  <a16:creationId xmlns:a16="http://schemas.microsoft.com/office/drawing/2014/main" id="{6515ECC0-10AA-B743-8FEE-5E1730F4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4600" y="1141413"/>
              <a:ext cx="711200" cy="7112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AAA532B-9D47-8048-8238-4292BD776F87}"/>
              </a:ext>
            </a:extLst>
          </p:cNvPr>
          <p:cNvSpPr txBox="1"/>
          <p:nvPr/>
        </p:nvSpPr>
        <p:spPr>
          <a:xfrm>
            <a:off x="2782977" y="4570405"/>
            <a:ext cx="132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Web Client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62446A-15DA-E747-8BFE-99DE0FF0184F}"/>
              </a:ext>
            </a:extLst>
          </p:cNvPr>
          <p:cNvGrpSpPr/>
          <p:nvPr/>
        </p:nvGrpSpPr>
        <p:grpSpPr>
          <a:xfrm>
            <a:off x="4581044" y="6310597"/>
            <a:ext cx="2303463" cy="1065212"/>
            <a:chOff x="6623050" y="1236663"/>
            <a:chExt cx="2303463" cy="1065212"/>
          </a:xfrm>
        </p:grpSpPr>
        <p:sp>
          <p:nvSpPr>
            <p:cNvPr id="44" name="TextBox 10">
              <a:extLst>
                <a:ext uri="{FF2B5EF4-FFF2-40B4-BE49-F238E27FC236}">
                  <a16:creationId xmlns:a16="http://schemas.microsoft.com/office/drawing/2014/main" id="{FF17B466-F75C-BB4D-8ABC-DC30FAABA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993900"/>
              <a:ext cx="2303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AWS Amplify</a:t>
              </a:r>
            </a:p>
          </p:txBody>
        </p:sp>
        <p:pic>
          <p:nvPicPr>
            <p:cNvPr id="45" name="Graphic 26">
              <a:extLst>
                <a:ext uri="{FF2B5EF4-FFF2-40B4-BE49-F238E27FC236}">
                  <a16:creationId xmlns:a16="http://schemas.microsoft.com/office/drawing/2014/main" id="{DEAFA542-5499-B443-9266-B3235C25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18388" y="1236663"/>
              <a:ext cx="711200" cy="7112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CFB59C3-A2D8-A548-AD1B-332BE02D8393}"/>
              </a:ext>
            </a:extLst>
          </p:cNvPr>
          <p:cNvGrpSpPr/>
          <p:nvPr/>
        </p:nvGrpSpPr>
        <p:grpSpPr>
          <a:xfrm>
            <a:off x="9915372" y="2648090"/>
            <a:ext cx="2301875" cy="1069550"/>
            <a:chOff x="4214812" y="1243899"/>
            <a:chExt cx="2301875" cy="1069550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24B71776-36D6-5F4E-9084-D46BD17FE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812" y="2005474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Amazon Pinpoint</a:t>
              </a:r>
            </a:p>
          </p:txBody>
        </p:sp>
        <p:pic>
          <p:nvPicPr>
            <p:cNvPr id="58" name="Graphic 22">
              <a:extLst>
                <a:ext uri="{FF2B5EF4-FFF2-40B4-BE49-F238E27FC236}">
                  <a16:creationId xmlns:a16="http://schemas.microsoft.com/office/drawing/2014/main" id="{FFFAD052-AD37-0148-BCDB-FEE9E56E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94580" y="1243899"/>
              <a:ext cx="711200" cy="711200"/>
            </a:xfrm>
            <a:prstGeom prst="rect">
              <a:avLst/>
            </a:prstGeom>
          </p:spPr>
        </p:pic>
      </p:grpSp>
      <p:pic>
        <p:nvPicPr>
          <p:cNvPr id="60" name="Graphic 21">
            <a:extLst>
              <a:ext uri="{FF2B5EF4-FFF2-40B4-BE49-F238E27FC236}">
                <a16:creationId xmlns:a16="http://schemas.microsoft.com/office/drawing/2014/main" id="{723523DE-8466-274F-8B68-6FF9E723C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3846" y="3645912"/>
            <a:ext cx="966086" cy="966086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A6B8D42-BB18-4A45-9C9E-A9175C1C4A02}"/>
              </a:ext>
            </a:extLst>
          </p:cNvPr>
          <p:cNvGrpSpPr/>
          <p:nvPr/>
        </p:nvGrpSpPr>
        <p:grpSpPr>
          <a:xfrm>
            <a:off x="9870630" y="5521023"/>
            <a:ext cx="2301875" cy="1065212"/>
            <a:chOff x="4214813" y="1236663"/>
            <a:chExt cx="2301875" cy="1065212"/>
          </a:xfrm>
        </p:grpSpPr>
        <p:sp>
          <p:nvSpPr>
            <p:cNvPr id="62" name="TextBox 9">
              <a:extLst>
                <a:ext uri="{FF2B5EF4-FFF2-40B4-BE49-F238E27FC236}">
                  <a16:creationId xmlns:a16="http://schemas.microsoft.com/office/drawing/2014/main" id="{549EBD8B-D5D8-424E-8B39-B2953A4B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813" y="1993900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Amazon Pinpoint</a:t>
              </a:r>
            </a:p>
          </p:txBody>
        </p:sp>
        <p:pic>
          <p:nvPicPr>
            <p:cNvPr id="63" name="Graphic 22">
              <a:extLst>
                <a:ext uri="{FF2B5EF4-FFF2-40B4-BE49-F238E27FC236}">
                  <a16:creationId xmlns:a16="http://schemas.microsoft.com/office/drawing/2014/main" id="{E13465A1-8862-9D47-83E8-4D2F44883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0150" y="1236663"/>
              <a:ext cx="711200" cy="71120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FE3946-9F6C-0647-84BC-8127F524CFCF}"/>
              </a:ext>
            </a:extLst>
          </p:cNvPr>
          <p:cNvGrpSpPr/>
          <p:nvPr/>
        </p:nvGrpSpPr>
        <p:grpSpPr>
          <a:xfrm>
            <a:off x="4579993" y="5176111"/>
            <a:ext cx="2301875" cy="1069975"/>
            <a:chOff x="4237038" y="1201738"/>
            <a:chExt cx="2301875" cy="1069975"/>
          </a:xfrm>
        </p:grpSpPr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6F4202D6-EEAA-DC4E-A2DC-03C49DCEA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038" y="1963738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67" name="Graphic 23">
              <a:extLst>
                <a:ext uri="{FF2B5EF4-FFF2-40B4-BE49-F238E27FC236}">
                  <a16:creationId xmlns:a16="http://schemas.microsoft.com/office/drawing/2014/main" id="{0A44C499-3736-C54A-B0FD-8075F8D20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32375" y="1201738"/>
              <a:ext cx="711200" cy="7112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D496BCD-CB56-224E-AD8B-550B71EF6F36}"/>
              </a:ext>
            </a:extLst>
          </p:cNvPr>
          <p:cNvSpPr txBox="1"/>
          <p:nvPr/>
        </p:nvSpPr>
        <p:spPr>
          <a:xfrm>
            <a:off x="4038028" y="5276308"/>
            <a:ext cx="15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Authorization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7CE9B9-C48E-5646-9180-0982318C7436}"/>
              </a:ext>
            </a:extLst>
          </p:cNvPr>
          <p:cNvSpPr txBox="1"/>
          <p:nvPr/>
        </p:nvSpPr>
        <p:spPr>
          <a:xfrm>
            <a:off x="4028962" y="6439618"/>
            <a:ext cx="143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Hosting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CD3B3C-5D58-614E-A1DE-77C940A33EB0}"/>
              </a:ext>
            </a:extLst>
          </p:cNvPr>
          <p:cNvSpPr txBox="1"/>
          <p:nvPr/>
        </p:nvSpPr>
        <p:spPr>
          <a:xfrm>
            <a:off x="4000018" y="3752655"/>
            <a:ext cx="150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API Calls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92B2E9F-ABC8-3549-9FE6-A5CE83A248E4}"/>
              </a:ext>
            </a:extLst>
          </p:cNvPr>
          <p:cNvGrpSpPr/>
          <p:nvPr/>
        </p:nvGrpSpPr>
        <p:grpSpPr>
          <a:xfrm>
            <a:off x="4294980" y="1564303"/>
            <a:ext cx="2301875" cy="855662"/>
            <a:chOff x="4219575" y="3906838"/>
            <a:chExt cx="2301875" cy="855662"/>
          </a:xfrm>
        </p:grpSpPr>
        <p:sp>
          <p:nvSpPr>
            <p:cNvPr id="78" name="TextBox 35">
              <a:extLst>
                <a:ext uri="{FF2B5EF4-FFF2-40B4-BE49-F238E27FC236}">
                  <a16:creationId xmlns:a16="http://schemas.microsoft.com/office/drawing/2014/main" id="{E2F02ED0-59F0-6140-8182-F2DB79C4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5" y="4454525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Lambda CRUD Resolvers</a:t>
              </a:r>
            </a:p>
          </p:txBody>
        </p:sp>
        <p:pic>
          <p:nvPicPr>
            <p:cNvPr id="79" name="Graphic 69">
              <a:extLst>
                <a:ext uri="{FF2B5EF4-FFF2-40B4-BE49-F238E27FC236}">
                  <a16:creationId xmlns:a16="http://schemas.microsoft.com/office/drawing/2014/main" id="{9A269CF4-B30A-7649-A5C0-E4F9E70A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0800" y="3906838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19C795-499A-CF4D-A27C-D42C81040B41}"/>
              </a:ext>
            </a:extLst>
          </p:cNvPr>
          <p:cNvGrpSpPr/>
          <p:nvPr/>
        </p:nvGrpSpPr>
        <p:grpSpPr>
          <a:xfrm>
            <a:off x="6194135" y="5583729"/>
            <a:ext cx="2301875" cy="868795"/>
            <a:chOff x="4254211" y="3906838"/>
            <a:chExt cx="2301875" cy="868795"/>
          </a:xfrm>
        </p:grpSpPr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006359D-009A-154F-BECF-0398F3A92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211" y="4467658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Send Event Function</a:t>
              </a:r>
            </a:p>
          </p:txBody>
        </p:sp>
        <p:pic>
          <p:nvPicPr>
            <p:cNvPr id="83" name="Graphic 69">
              <a:extLst>
                <a:ext uri="{FF2B5EF4-FFF2-40B4-BE49-F238E27FC236}">
                  <a16:creationId xmlns:a16="http://schemas.microsoft.com/office/drawing/2014/main" id="{250F9118-4DE9-E742-BD69-49F3B6766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0800" y="3906838"/>
              <a:ext cx="469900" cy="4699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722D4DC-A832-C348-A60F-A7687D0AAA86}"/>
              </a:ext>
            </a:extLst>
          </p:cNvPr>
          <p:cNvGrpSpPr/>
          <p:nvPr/>
        </p:nvGrpSpPr>
        <p:grpSpPr>
          <a:xfrm>
            <a:off x="6330856" y="1406093"/>
            <a:ext cx="2301875" cy="1014413"/>
            <a:chOff x="6635750" y="1085850"/>
            <a:chExt cx="2301875" cy="1014413"/>
          </a:xfrm>
        </p:grpSpPr>
        <p:sp>
          <p:nvSpPr>
            <p:cNvPr id="86" name="TextBox 9">
              <a:extLst>
                <a:ext uri="{FF2B5EF4-FFF2-40B4-BE49-F238E27FC236}">
                  <a16:creationId xmlns:a16="http://schemas.microsoft.com/office/drawing/2014/main" id="{67DAB2EE-582D-064A-9235-AE31A61FF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5750" y="1792288"/>
              <a:ext cx="23018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7" name="Graphic 47">
              <a:extLst>
                <a:ext uri="{FF2B5EF4-FFF2-40B4-BE49-F238E27FC236}">
                  <a16:creationId xmlns:a16="http://schemas.microsoft.com/office/drawing/2014/main" id="{774ED3A8-85D3-444F-A9B1-7D233952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31088" y="1085850"/>
              <a:ext cx="711200" cy="711200"/>
            </a:xfrm>
            <a:prstGeom prst="rect">
              <a:avLst/>
            </a:prstGeom>
          </p:spPr>
        </p:pic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34768875-6D97-5E40-BDED-839FD03CE7FB}"/>
              </a:ext>
            </a:extLst>
          </p:cNvPr>
          <p:cNvSpPr/>
          <p:nvPr/>
        </p:nvSpPr>
        <p:spPr>
          <a:xfrm rot="16200000" flipH="1" flipV="1">
            <a:off x="11794187" y="4200875"/>
            <a:ext cx="1140659" cy="19974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FA8CB8-1DA0-764B-8506-CFE14822D622}"/>
              </a:ext>
            </a:extLst>
          </p:cNvPr>
          <p:cNvGrpSpPr/>
          <p:nvPr/>
        </p:nvGrpSpPr>
        <p:grpSpPr>
          <a:xfrm>
            <a:off x="7974027" y="4423761"/>
            <a:ext cx="2301875" cy="1274533"/>
            <a:chOff x="1875830" y="1257300"/>
            <a:chExt cx="2301875" cy="1274533"/>
          </a:xfrm>
        </p:grpSpPr>
        <p:sp>
          <p:nvSpPr>
            <p:cNvPr id="100" name="TextBox 5">
              <a:extLst>
                <a:ext uri="{FF2B5EF4-FFF2-40B4-BE49-F238E27FC236}">
                  <a16:creationId xmlns:a16="http://schemas.microsoft.com/office/drawing/2014/main" id="{A4FF54E3-E212-FB45-8C7B-183A51B6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830" y="2008613"/>
              <a:ext cx="23018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Amazon CloudWatch Trigger</a:t>
              </a:r>
            </a:p>
          </p:txBody>
        </p:sp>
        <p:pic>
          <p:nvPicPr>
            <p:cNvPr id="101" name="Graphic 33">
              <a:extLst>
                <a:ext uri="{FF2B5EF4-FFF2-40B4-BE49-F238E27FC236}">
                  <a16:creationId xmlns:a16="http://schemas.microsoft.com/office/drawing/2014/main" id="{8E7BD87B-7AE1-F944-AF0B-99625B29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68588" y="1257300"/>
              <a:ext cx="711200" cy="7112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05EC02A-5E1F-BD49-BE64-DC2E43A0F468}"/>
              </a:ext>
            </a:extLst>
          </p:cNvPr>
          <p:cNvGrpSpPr/>
          <p:nvPr/>
        </p:nvGrpSpPr>
        <p:grpSpPr>
          <a:xfrm>
            <a:off x="8102971" y="1465141"/>
            <a:ext cx="2301875" cy="1070907"/>
            <a:chOff x="4219575" y="3906838"/>
            <a:chExt cx="2301875" cy="1070907"/>
          </a:xfrm>
        </p:grpSpPr>
        <p:sp>
          <p:nvSpPr>
            <p:cNvPr id="104" name="TextBox 35">
              <a:extLst>
                <a:ext uri="{FF2B5EF4-FFF2-40B4-BE49-F238E27FC236}">
                  <a16:creationId xmlns:a16="http://schemas.microsoft.com/office/drawing/2014/main" id="{5F10D6BD-5E68-814D-ABA9-5E73399CF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5" y="4454525"/>
              <a:ext cx="23018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Filter and Create Response Function</a:t>
              </a:r>
            </a:p>
          </p:txBody>
        </p:sp>
        <p:pic>
          <p:nvPicPr>
            <p:cNvPr id="105" name="Graphic 69">
              <a:extLst>
                <a:ext uri="{FF2B5EF4-FFF2-40B4-BE49-F238E27FC236}">
                  <a16:creationId xmlns:a16="http://schemas.microsoft.com/office/drawing/2014/main" id="{827172C0-434B-304F-B552-4B9BBBD03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0800" y="3906838"/>
              <a:ext cx="469900" cy="469900"/>
            </a:xfrm>
            <a:prstGeom prst="rect">
              <a:avLst/>
            </a:prstGeom>
          </p:spPr>
        </p:pic>
      </p:grpSp>
      <p:sp>
        <p:nvSpPr>
          <p:cNvPr id="106" name="Freeform 105">
            <a:extLst>
              <a:ext uri="{FF2B5EF4-FFF2-40B4-BE49-F238E27FC236}">
                <a16:creationId xmlns:a16="http://schemas.microsoft.com/office/drawing/2014/main" id="{D58F70C3-9EE5-404E-BAF8-EF520530C2A1}"/>
              </a:ext>
            </a:extLst>
          </p:cNvPr>
          <p:cNvSpPr/>
          <p:nvPr/>
        </p:nvSpPr>
        <p:spPr>
          <a:xfrm rot="10800000" flipH="1" flipV="1">
            <a:off x="11386950" y="1700091"/>
            <a:ext cx="1985839" cy="137567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E072DA5-83A3-5640-874B-C6BE29279BCF}"/>
              </a:ext>
            </a:extLst>
          </p:cNvPr>
          <p:cNvCxnSpPr>
            <a:cxnSpLocks/>
          </p:cNvCxnSpPr>
          <p:nvPr/>
        </p:nvCxnSpPr>
        <p:spPr>
          <a:xfrm flipV="1">
            <a:off x="7580023" y="5765615"/>
            <a:ext cx="3085944" cy="166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233EBA2-E314-EF46-9A66-D9C0172735AD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837394" y="1686450"/>
            <a:ext cx="1176802" cy="13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 129">
            <a:extLst>
              <a:ext uri="{FF2B5EF4-FFF2-40B4-BE49-F238E27FC236}">
                <a16:creationId xmlns:a16="http://schemas.microsoft.com/office/drawing/2014/main" id="{003094C7-C720-474B-BDC0-3DD540D38F9A}"/>
              </a:ext>
            </a:extLst>
          </p:cNvPr>
          <p:cNvSpPr/>
          <p:nvPr/>
        </p:nvSpPr>
        <p:spPr>
          <a:xfrm flipH="1" flipV="1">
            <a:off x="3268620" y="4784196"/>
            <a:ext cx="2083148" cy="194023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CD00768-9B65-3848-A22D-8FA0FC3A81C4}"/>
              </a:ext>
            </a:extLst>
          </p:cNvPr>
          <p:cNvCxnSpPr>
            <a:cxnSpLocks/>
            <a:stCxn id="39" idx="0"/>
            <a:endCxn id="78" idx="2"/>
          </p:cNvCxnSpPr>
          <p:nvPr/>
        </p:nvCxnSpPr>
        <p:spPr>
          <a:xfrm flipH="1" flipV="1">
            <a:off x="5445918" y="2419965"/>
            <a:ext cx="3856" cy="119699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68C0F3-3D2C-1C43-8674-5D90318F8238}"/>
              </a:ext>
            </a:extLst>
          </p:cNvPr>
          <p:cNvCxnSpPr>
            <a:cxnSpLocks/>
          </p:cNvCxnSpPr>
          <p:nvPr/>
        </p:nvCxnSpPr>
        <p:spPr>
          <a:xfrm>
            <a:off x="5676105" y="1687325"/>
            <a:ext cx="145008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88E40C5-CB4C-A549-8391-ADA2A9F7CCA0}"/>
              </a:ext>
            </a:extLst>
          </p:cNvPr>
          <p:cNvCxnSpPr>
            <a:cxnSpLocks/>
          </p:cNvCxnSpPr>
          <p:nvPr/>
        </p:nvCxnSpPr>
        <p:spPr>
          <a:xfrm flipV="1">
            <a:off x="3727708" y="4028371"/>
            <a:ext cx="1366466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A15CE12-6D96-E04F-8950-47BBC04B00A0}"/>
              </a:ext>
            </a:extLst>
          </p:cNvPr>
          <p:cNvSpPr txBox="1"/>
          <p:nvPr/>
        </p:nvSpPr>
        <p:spPr>
          <a:xfrm>
            <a:off x="12538902" y="3093050"/>
            <a:ext cx="160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Team Member Phone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3CBCA2-3551-164F-B67B-4503ECC2205B}"/>
              </a:ext>
            </a:extLst>
          </p:cNvPr>
          <p:cNvGrpSpPr/>
          <p:nvPr/>
        </p:nvGrpSpPr>
        <p:grpSpPr>
          <a:xfrm>
            <a:off x="7972057" y="2957464"/>
            <a:ext cx="2301875" cy="855464"/>
            <a:chOff x="4219575" y="3906838"/>
            <a:chExt cx="2301875" cy="855464"/>
          </a:xfrm>
        </p:grpSpPr>
        <p:sp>
          <p:nvSpPr>
            <p:cNvPr id="160" name="TextBox 35">
              <a:extLst>
                <a:ext uri="{FF2B5EF4-FFF2-40B4-BE49-F238E27FC236}">
                  <a16:creationId xmlns:a16="http://schemas.microsoft.com/office/drawing/2014/main" id="{6BABDA28-BE9C-7F46-A19A-340014BFE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5" y="4454525"/>
              <a:ext cx="23018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dirty="0">
                  <a:solidFill>
                    <a:srgbClr val="FAFAFA"/>
                  </a:solidFill>
                </a:rPr>
                <a:t>Resend </a:t>
              </a: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AFAFA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161" name="Graphic 69">
              <a:extLst>
                <a:ext uri="{FF2B5EF4-FFF2-40B4-BE49-F238E27FC236}">
                  <a16:creationId xmlns:a16="http://schemas.microsoft.com/office/drawing/2014/main" id="{F42549A2-CDA3-8640-909F-3B68CE67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0800" y="3906838"/>
              <a:ext cx="469900" cy="469900"/>
            </a:xfrm>
            <a:prstGeom prst="rect">
              <a:avLst/>
            </a:prstGeom>
          </p:spPr>
        </p:pic>
      </p:grpSp>
      <p:sp>
        <p:nvSpPr>
          <p:cNvPr id="162" name="Freeform 161">
            <a:extLst>
              <a:ext uri="{FF2B5EF4-FFF2-40B4-BE49-F238E27FC236}">
                <a16:creationId xmlns:a16="http://schemas.microsoft.com/office/drawing/2014/main" id="{47BC51A1-D18C-6C48-882C-35F402EDC956}"/>
              </a:ext>
            </a:extLst>
          </p:cNvPr>
          <p:cNvSpPr/>
          <p:nvPr/>
        </p:nvSpPr>
        <p:spPr>
          <a:xfrm flipH="1" flipV="1">
            <a:off x="11015439" y="3673114"/>
            <a:ext cx="2080056" cy="44777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1A8242B-58A0-3847-B70B-3FFBE10664E3}"/>
              </a:ext>
            </a:extLst>
          </p:cNvPr>
          <p:cNvCxnSpPr>
            <a:cxnSpLocks/>
          </p:cNvCxnSpPr>
          <p:nvPr/>
        </p:nvCxnSpPr>
        <p:spPr>
          <a:xfrm>
            <a:off x="9353182" y="3172316"/>
            <a:ext cx="1297216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C88D32D-52C0-D841-ABF3-81C61B3B3C16}"/>
              </a:ext>
            </a:extLst>
          </p:cNvPr>
          <p:cNvCxnSpPr>
            <a:cxnSpLocks/>
            <a:stCxn id="101" idx="0"/>
            <a:endCxn id="160" idx="2"/>
          </p:cNvCxnSpPr>
          <p:nvPr/>
        </p:nvCxnSpPr>
        <p:spPr>
          <a:xfrm flipV="1">
            <a:off x="9122385" y="3812928"/>
            <a:ext cx="610" cy="61083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 167">
            <a:extLst>
              <a:ext uri="{FF2B5EF4-FFF2-40B4-BE49-F238E27FC236}">
                <a16:creationId xmlns:a16="http://schemas.microsoft.com/office/drawing/2014/main" id="{1C61BA2C-F949-8041-A274-E0EBA2B915F2}"/>
              </a:ext>
            </a:extLst>
          </p:cNvPr>
          <p:cNvSpPr/>
          <p:nvPr/>
        </p:nvSpPr>
        <p:spPr>
          <a:xfrm rot="16200000" flipH="1">
            <a:off x="7782488" y="2075373"/>
            <a:ext cx="793627" cy="14002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9E3318F-E914-5140-ADA6-3230FE234FED}"/>
              </a:ext>
            </a:extLst>
          </p:cNvPr>
          <p:cNvSpPr/>
          <p:nvPr/>
        </p:nvSpPr>
        <p:spPr>
          <a:xfrm flipH="1" flipV="1">
            <a:off x="9250137" y="2489291"/>
            <a:ext cx="1400260" cy="3795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9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406F-6800-BB4F-9340-68CB149F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096EB-D708-6E4F-B40E-6CE8F88E9F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Dive into service limitations before using a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cautious of opinionated software as it may go against best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debugging switches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the lowest level MVP iterations as possible (as time allows)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065E-618A-2C49-9E24-F4756574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96B7C-A328-6D4C-ABFC-3AC1DB1FD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40486058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35896</TotalTime>
  <Words>267</Words>
  <Application>Microsoft Macintosh PowerPoint</Application>
  <PresentationFormat>Custom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INTRODUCTION</vt:lpstr>
      <vt:lpstr>High Level Requirements</vt:lpstr>
      <vt:lpstr>Team Safe Architecture</vt:lpstr>
      <vt:lpstr>Lessons Learned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280</cp:revision>
  <dcterms:created xsi:type="dcterms:W3CDTF">2016-06-17T18:22:10Z</dcterms:created>
  <dcterms:modified xsi:type="dcterms:W3CDTF">2020-08-21T17:38:50Z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