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5" r:id="rId6"/>
    <p:sldId id="283" r:id="rId7"/>
    <p:sldId id="285" r:id="rId8"/>
    <p:sldId id="280" r:id="rId9"/>
    <p:sldId id="286" r:id="rId10"/>
    <p:sldId id="288" r:id="rId11"/>
    <p:sldId id="287" r:id="rId12"/>
    <p:sldId id="282"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00" d="100"/>
          <a:sy n="100" d="100"/>
        </p:scale>
        <p:origin x="4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0"/>
            <a:ext cx="3361652" cy="4198288"/>
          </a:xfrm>
        </p:spPr>
        <p:txBody>
          <a:bodyPr anchor="ctr">
            <a:normAutofit/>
          </a:bodyPr>
          <a:lstStyle/>
          <a:p>
            <a:r>
              <a:rPr lang="en-US" sz="3200" dirty="0">
                <a:solidFill>
                  <a:srgbClr val="FFFFFF"/>
                </a:solidFill>
              </a:rPr>
              <a:t>  Teaminator 3</a:t>
            </a:r>
            <a:br>
              <a:rPr lang="en-US" sz="2400" dirty="0">
                <a:solidFill>
                  <a:srgbClr val="FFFFFF"/>
                </a:solidFill>
              </a:rPr>
            </a:br>
            <a:br>
              <a:rPr lang="en-US" sz="2400" dirty="0">
                <a:solidFill>
                  <a:srgbClr val="FFFFFF"/>
                </a:solidFill>
              </a:rPr>
            </a:br>
            <a:r>
              <a:rPr lang="en-US" sz="2400" dirty="0">
                <a:solidFill>
                  <a:srgbClr val="FFFFFF"/>
                </a:solidFill>
              </a:rPr>
              <a:t>         GT Bootcamp</a:t>
            </a:r>
            <a:br>
              <a:rPr lang="en-US" sz="2400" dirty="0">
                <a:solidFill>
                  <a:srgbClr val="FFFFFF"/>
                </a:solidFill>
              </a:rPr>
            </a:br>
            <a:r>
              <a:rPr lang="en-US" sz="2400" dirty="0">
                <a:solidFill>
                  <a:srgbClr val="FFFFFF"/>
                </a:solidFill>
              </a:rPr>
              <a:t>	     Project 3 </a:t>
            </a:r>
            <a:br>
              <a:rPr lang="en-US" sz="2800" dirty="0">
                <a:solidFill>
                  <a:srgbClr val="FFFFFF"/>
                </a:solidFill>
              </a:rPr>
            </a:br>
            <a:br>
              <a:rPr lang="en-US" sz="2800" dirty="0">
                <a:solidFill>
                  <a:srgbClr val="FFFFFF"/>
                </a:solidFill>
              </a:rPr>
            </a:br>
            <a:r>
              <a:rPr lang="en-US" sz="2800" dirty="0">
                <a:solidFill>
                  <a:srgbClr val="FFFFFF"/>
                </a:solidFill>
              </a:rPr>
              <a:t>   </a:t>
            </a:r>
            <a:r>
              <a:rPr lang="en-US" sz="2400" dirty="0">
                <a:solidFill>
                  <a:srgbClr val="FFFFFF"/>
                </a:solidFill>
              </a:rPr>
              <a:t>Final Presentation</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April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889772" y="294901"/>
            <a:ext cx="6903243" cy="6061950"/>
          </a:xfrm>
          <a:prstGeom prst="rect">
            <a:avLst/>
          </a:prstGeom>
        </p:spPr>
      </p:pic>
      <p:sp>
        <p:nvSpPr>
          <p:cNvPr id="4" name="TextBox 3">
            <a:extLst>
              <a:ext uri="{FF2B5EF4-FFF2-40B4-BE49-F238E27FC236}">
                <a16:creationId xmlns:a16="http://schemas.microsoft.com/office/drawing/2014/main" id="{AA4EFDB3-F1B2-4A62-9DC2-7DA05F8CFD65}"/>
              </a:ext>
            </a:extLst>
          </p:cNvPr>
          <p:cNvSpPr txBox="1"/>
          <p:nvPr/>
        </p:nvSpPr>
        <p:spPr>
          <a:xfrm>
            <a:off x="8873744" y="3503460"/>
            <a:ext cx="1889620" cy="1477328"/>
          </a:xfrm>
          <a:prstGeom prst="rect">
            <a:avLst/>
          </a:prstGeom>
          <a:noFill/>
        </p:spPr>
        <p:txBody>
          <a:bodyPr wrap="none" rtlCol="0">
            <a:spAutoFit/>
          </a:bodyPr>
          <a:lstStyle/>
          <a:p>
            <a:r>
              <a:rPr lang="en-US" dirty="0"/>
              <a:t>Jacqueline Gonza</a:t>
            </a:r>
          </a:p>
          <a:p>
            <a:r>
              <a:rPr lang="en-US" dirty="0"/>
              <a:t>Leeandrew Long</a:t>
            </a:r>
          </a:p>
          <a:p>
            <a:r>
              <a:rPr lang="en-US" dirty="0"/>
              <a:t>Lekh Malla</a:t>
            </a:r>
          </a:p>
          <a:p>
            <a:r>
              <a:rPr lang="en-US" dirty="0"/>
              <a:t>Andres Pulido</a:t>
            </a:r>
          </a:p>
          <a:p>
            <a:r>
              <a:rPr lang="en-US" dirty="0"/>
              <a:t>Chris Torkelson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5340389" cy="6155531"/>
          </a:xfrm>
          <a:prstGeom prst="rect">
            <a:avLst/>
          </a:prstGeom>
          <a:noFill/>
        </p:spPr>
        <p:txBody>
          <a:bodyPr wrap="square" rtlCol="0">
            <a:spAutoFit/>
          </a:bodyPr>
          <a:lstStyle/>
          <a:p>
            <a:endParaRPr lang="en-US" sz="1200" b="1" dirty="0"/>
          </a:p>
          <a:p>
            <a:endParaRPr lang="en-US" sz="1200" b="1" dirty="0"/>
          </a:p>
          <a:p>
            <a:r>
              <a:rPr lang="en-US" b="1" dirty="0"/>
              <a:t>Flask Server </a:t>
            </a:r>
          </a:p>
          <a:p>
            <a:endParaRPr lang="en-US" sz="1200" dirty="0"/>
          </a:p>
          <a:p>
            <a:pPr marL="342900" indent="-342900">
              <a:buAutoNum type="arabicPeriod"/>
            </a:pPr>
            <a:r>
              <a:rPr lang="en-US" sz="1400" dirty="0"/>
              <a:t>Created 4 Routes that allow users to select the EV Providers that they want to view.</a:t>
            </a:r>
          </a:p>
          <a:p>
            <a:pPr marL="800100" lvl="1" indent="-342900">
              <a:buAutoNum type="arabicPeriod"/>
            </a:pPr>
            <a:r>
              <a:rPr lang="en-US" sz="1400" dirty="0"/>
              <a:t>Tesla</a:t>
            </a:r>
          </a:p>
          <a:p>
            <a:pPr marL="800100" lvl="1" indent="-342900">
              <a:buAutoNum type="arabicPeriod"/>
            </a:pPr>
            <a:r>
              <a:rPr lang="en-US" sz="1400" dirty="0"/>
              <a:t>Volta</a:t>
            </a:r>
          </a:p>
          <a:p>
            <a:pPr marL="800100" lvl="1" indent="-342900">
              <a:buAutoNum type="arabicPeriod"/>
            </a:pPr>
            <a:r>
              <a:rPr lang="en-US" sz="1400" dirty="0" err="1"/>
              <a:t>Greenlots</a:t>
            </a:r>
            <a:endParaRPr lang="en-US" sz="1400" dirty="0"/>
          </a:p>
          <a:p>
            <a:pPr marL="800100" lvl="1" indent="-342900">
              <a:buAutoNum type="arabicPeriod"/>
            </a:pPr>
            <a:r>
              <a:rPr lang="en-US" sz="1400" dirty="0"/>
              <a:t>FLO</a:t>
            </a:r>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342900" indent="-342900">
              <a:buAutoNum type="arabicPeriod"/>
            </a:pPr>
            <a:endParaRPr lang="en-US" sz="1200" dirty="0"/>
          </a:p>
          <a:p>
            <a:pPr marL="342900" indent="-342900">
              <a:buAutoNum type="arabicPeriod"/>
            </a:pPr>
            <a:r>
              <a:rPr lang="en-US" sz="1400" dirty="0"/>
              <a:t>Provided key information on each station when selected</a:t>
            </a:r>
          </a:p>
          <a:p>
            <a:pPr marL="800100" lvl="1" indent="-342900">
              <a:buAutoNum type="arabicPeriod"/>
            </a:pPr>
            <a:r>
              <a:rPr lang="en-US" sz="1400" dirty="0"/>
              <a:t>Facility Type</a:t>
            </a:r>
          </a:p>
          <a:p>
            <a:pPr marL="800100" lvl="1" indent="-342900">
              <a:buAutoNum type="arabicPeriod"/>
            </a:pPr>
            <a:r>
              <a:rPr lang="en-US" sz="1400" dirty="0"/>
              <a:t>Access Days/Time</a:t>
            </a:r>
          </a:p>
          <a:p>
            <a:pPr marL="800100" lvl="1" indent="-342900">
              <a:buAutoNum type="arabicPeriod"/>
            </a:pPr>
            <a:r>
              <a:rPr lang="en-US" sz="1400" dirty="0"/>
              <a:t>City</a:t>
            </a:r>
          </a:p>
          <a:p>
            <a:pPr marL="800100" lvl="1" indent="-342900">
              <a:buAutoNum type="arabicPeriod"/>
            </a:pPr>
            <a:r>
              <a:rPr lang="en-US" sz="1400" dirty="0"/>
              <a:t>Street</a:t>
            </a:r>
          </a:p>
          <a:p>
            <a:pPr marL="800100" lvl="1" indent="-342900">
              <a:buAutoNum type="arabicPeriod"/>
            </a:pPr>
            <a:r>
              <a:rPr lang="en-US" sz="1400" dirty="0"/>
              <a:t>State</a:t>
            </a:r>
          </a:p>
          <a:p>
            <a:endParaRPr lang="en-US" sz="16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8" name="Picture 7">
            <a:extLst>
              <a:ext uri="{FF2B5EF4-FFF2-40B4-BE49-F238E27FC236}">
                <a16:creationId xmlns:a16="http://schemas.microsoft.com/office/drawing/2014/main" id="{45168FC7-591C-4375-9F55-4CD37DF204E3}"/>
              </a:ext>
            </a:extLst>
          </p:cNvPr>
          <p:cNvPicPr>
            <a:picLocks noChangeAspect="1"/>
          </p:cNvPicPr>
          <p:nvPr/>
        </p:nvPicPr>
        <p:blipFill>
          <a:blip r:embed="rId2"/>
          <a:stretch>
            <a:fillRect/>
          </a:stretch>
        </p:blipFill>
        <p:spPr>
          <a:xfrm>
            <a:off x="6804724" y="1302880"/>
            <a:ext cx="4731515" cy="4615470"/>
          </a:xfrm>
          <a:prstGeom prst="rect">
            <a:avLst/>
          </a:prstGeom>
        </p:spPr>
      </p:pic>
      <p:pic>
        <p:nvPicPr>
          <p:cNvPr id="10" name="Picture 9">
            <a:extLst>
              <a:ext uri="{FF2B5EF4-FFF2-40B4-BE49-F238E27FC236}">
                <a16:creationId xmlns:a16="http://schemas.microsoft.com/office/drawing/2014/main" id="{390F36B6-D5BF-4592-BF37-2C2C403D10E2}"/>
              </a:ext>
            </a:extLst>
          </p:cNvPr>
          <p:cNvPicPr>
            <a:picLocks noChangeAspect="1"/>
          </p:cNvPicPr>
          <p:nvPr/>
        </p:nvPicPr>
        <p:blipFill>
          <a:blip r:embed="rId3"/>
          <a:stretch>
            <a:fillRect/>
          </a:stretch>
        </p:blipFill>
        <p:spPr>
          <a:xfrm>
            <a:off x="4221929" y="4194733"/>
            <a:ext cx="2330695" cy="1898195"/>
          </a:xfrm>
          <a:prstGeom prst="rect">
            <a:avLst/>
          </a:prstGeom>
        </p:spPr>
      </p:pic>
      <p:pic>
        <p:nvPicPr>
          <p:cNvPr id="14" name="Picture 13">
            <a:extLst>
              <a:ext uri="{FF2B5EF4-FFF2-40B4-BE49-F238E27FC236}">
                <a16:creationId xmlns:a16="http://schemas.microsoft.com/office/drawing/2014/main" id="{3D171E0C-1F62-4AC0-B990-1A2B2E061F3F}"/>
              </a:ext>
            </a:extLst>
          </p:cNvPr>
          <p:cNvPicPr>
            <a:picLocks noChangeAspect="1"/>
          </p:cNvPicPr>
          <p:nvPr/>
        </p:nvPicPr>
        <p:blipFill>
          <a:blip r:embed="rId4"/>
          <a:stretch>
            <a:fillRect/>
          </a:stretch>
        </p:blipFill>
        <p:spPr>
          <a:xfrm>
            <a:off x="5333458" y="1714169"/>
            <a:ext cx="1199637" cy="1408268"/>
          </a:xfrm>
          <a:prstGeom prst="rect">
            <a:avLst/>
          </a:prstGeom>
        </p:spPr>
      </p:pic>
    </p:spTree>
    <p:extLst>
      <p:ext uri="{BB962C8B-B14F-4D97-AF65-F5344CB8AC3E}">
        <p14:creationId xmlns:p14="http://schemas.microsoft.com/office/powerpoint/2010/main" val="324596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390525" y="1596422"/>
            <a:ext cx="9713595" cy="2893100"/>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Overview of our Project</a:t>
            </a:r>
          </a:p>
          <a:p>
            <a:pPr marL="457200" indent="-457200">
              <a:spcBef>
                <a:spcPts val="1200"/>
              </a:spcBef>
              <a:buFont typeface="Wingdings" panose="05000000000000000000" pitchFamily="2" charset="2"/>
              <a:buChar char="q"/>
            </a:pPr>
            <a:r>
              <a:rPr lang="en-US" sz="2800" b="1" dirty="0"/>
              <a:t>Explanation of our Approach </a:t>
            </a:r>
          </a:p>
          <a:p>
            <a:pPr marL="457200" indent="-457200">
              <a:spcBef>
                <a:spcPts val="1200"/>
              </a:spcBef>
              <a:buFont typeface="Wingdings" panose="05000000000000000000" pitchFamily="2" charset="2"/>
              <a:buChar char="q"/>
            </a:pPr>
            <a:r>
              <a:rPr lang="en-US" sz="2800" b="1" dirty="0"/>
              <a:t>Show our Results </a:t>
            </a:r>
          </a:p>
          <a:p>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5" name="Picture 4">
            <a:extLst>
              <a:ext uri="{FF2B5EF4-FFF2-40B4-BE49-F238E27FC236}">
                <a16:creationId xmlns:a16="http://schemas.microsoft.com/office/drawing/2014/main" id="{2D6BEFAD-149D-49F2-ACB5-7D8610CDC352}"/>
              </a:ext>
            </a:extLst>
          </p:cNvPr>
          <p:cNvPicPr>
            <a:picLocks noChangeAspect="1"/>
          </p:cNvPicPr>
          <p:nvPr/>
        </p:nvPicPr>
        <p:blipFill>
          <a:blip r:embed="rId2"/>
          <a:stretch>
            <a:fillRect/>
          </a:stretch>
        </p:blipFill>
        <p:spPr>
          <a:xfrm>
            <a:off x="6846729" y="1531312"/>
            <a:ext cx="4310255" cy="3835345"/>
          </a:xfrm>
          <a:prstGeom prst="rect">
            <a:avLst/>
          </a:prstGeom>
        </p:spPr>
      </p:pic>
      <p:sp>
        <p:nvSpPr>
          <p:cNvPr id="7" name="TextBox 6">
            <a:extLst>
              <a:ext uri="{FF2B5EF4-FFF2-40B4-BE49-F238E27FC236}">
                <a16:creationId xmlns:a16="http://schemas.microsoft.com/office/drawing/2014/main" id="{25AA0E21-E36F-4FF7-843E-663E29B1098B}"/>
              </a:ext>
            </a:extLst>
          </p:cNvPr>
          <p:cNvSpPr txBox="1"/>
          <p:nvPr/>
        </p:nvSpPr>
        <p:spPr>
          <a:xfrm>
            <a:off x="6734811" y="816345"/>
            <a:ext cx="4422173" cy="584775"/>
          </a:xfrm>
          <a:prstGeom prst="rect">
            <a:avLst/>
          </a:prstGeom>
          <a:noFill/>
        </p:spPr>
        <p:txBody>
          <a:bodyPr wrap="none" rtlCol="0">
            <a:spAutoFit/>
          </a:bodyPr>
          <a:lstStyle/>
          <a:p>
            <a:r>
              <a:rPr lang="en-US" sz="3200" dirty="0"/>
              <a:t>Electric Vehicle Charging</a:t>
            </a:r>
          </a:p>
        </p:txBody>
      </p:sp>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7352293" cy="6709529"/>
          </a:xfrm>
          <a:prstGeom prst="rect">
            <a:avLst/>
          </a:prstGeom>
          <a:noFill/>
        </p:spPr>
        <p:txBody>
          <a:bodyPr wrap="square" rtlCol="0">
            <a:spAutoFit/>
          </a:bodyPr>
          <a:lstStyle/>
          <a:p>
            <a:endParaRPr lang="en-US" sz="1400" b="1" dirty="0"/>
          </a:p>
          <a:p>
            <a:endParaRPr lang="en-US" sz="1600" b="1" dirty="0"/>
          </a:p>
          <a:p>
            <a:endParaRPr lang="en-US" sz="1400" dirty="0"/>
          </a:p>
          <a:p>
            <a:r>
              <a:rPr lang="en-US" sz="2800" dirty="0"/>
              <a:t>Sales of Electric Vehicles are increasing each year and the demand for EV Charging Stations is increasing at a similar rate.  </a:t>
            </a:r>
          </a:p>
          <a:p>
            <a:endParaRPr lang="en-US" sz="2800" dirty="0"/>
          </a:p>
          <a:p>
            <a:endParaRPr lang="en-US" sz="2800" dirty="0"/>
          </a:p>
          <a:p>
            <a:r>
              <a:rPr lang="en-US" sz="2800" dirty="0"/>
              <a:t>We created a website that maps EV Charging stations throughout the US that would allow owners of electric vehicles to plan where they can recharge if they are traveling outside their typical charging radius.</a:t>
            </a:r>
            <a:endParaRPr lang="en-US" sz="3200" dirty="0"/>
          </a:p>
          <a:p>
            <a:endParaRPr lang="en-US" sz="3200" dirty="0"/>
          </a:p>
          <a:p>
            <a:pPr marL="342900" indent="-342900">
              <a:buAutoNum type="arabicPeriod"/>
            </a:pPr>
            <a:endParaRPr lang="en-US" sz="32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3" name="Picture 2">
            <a:extLst>
              <a:ext uri="{FF2B5EF4-FFF2-40B4-BE49-F238E27FC236}">
                <a16:creationId xmlns:a16="http://schemas.microsoft.com/office/drawing/2014/main" id="{4B43FFDF-CA51-4E3F-A718-8C742271CB1C}"/>
              </a:ext>
            </a:extLst>
          </p:cNvPr>
          <p:cNvPicPr>
            <a:picLocks noChangeAspect="1"/>
          </p:cNvPicPr>
          <p:nvPr/>
        </p:nvPicPr>
        <p:blipFill>
          <a:blip r:embed="rId2"/>
          <a:stretch>
            <a:fillRect/>
          </a:stretch>
        </p:blipFill>
        <p:spPr>
          <a:xfrm>
            <a:off x="8217112" y="1403351"/>
            <a:ext cx="3246401" cy="1242168"/>
          </a:xfrm>
          <a:prstGeom prst="rect">
            <a:avLst/>
          </a:prstGeom>
        </p:spPr>
      </p:pic>
      <p:pic>
        <p:nvPicPr>
          <p:cNvPr id="25" name="Picture 24">
            <a:extLst>
              <a:ext uri="{FF2B5EF4-FFF2-40B4-BE49-F238E27FC236}">
                <a16:creationId xmlns:a16="http://schemas.microsoft.com/office/drawing/2014/main" id="{C63431C5-44F3-465A-9151-928A4F1A98EF}"/>
              </a:ext>
            </a:extLst>
          </p:cNvPr>
          <p:cNvPicPr>
            <a:picLocks noChangeAspect="1"/>
          </p:cNvPicPr>
          <p:nvPr/>
        </p:nvPicPr>
        <p:blipFill>
          <a:blip r:embed="rId3"/>
          <a:stretch>
            <a:fillRect/>
          </a:stretch>
        </p:blipFill>
        <p:spPr>
          <a:xfrm>
            <a:off x="8359140" y="3558540"/>
            <a:ext cx="3104372" cy="2080260"/>
          </a:xfrm>
          <a:prstGeom prst="rect">
            <a:avLst/>
          </a:prstGeom>
        </p:spPr>
      </p:pic>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3FFDF-CA51-4E3F-A718-8C742271CB1C}"/>
              </a:ext>
            </a:extLst>
          </p:cNvPr>
          <p:cNvPicPr>
            <a:picLocks noChangeAspect="1"/>
          </p:cNvPicPr>
          <p:nvPr/>
        </p:nvPicPr>
        <p:blipFill>
          <a:blip r:embed="rId2"/>
          <a:stretch>
            <a:fillRect/>
          </a:stretch>
        </p:blipFill>
        <p:spPr>
          <a:xfrm>
            <a:off x="1762757" y="1246784"/>
            <a:ext cx="3246401" cy="1628076"/>
          </a:xfrm>
          <a:prstGeom prst="rect">
            <a:avLst/>
          </a:prstGeom>
        </p:spPr>
      </p:pic>
      <p:pic>
        <p:nvPicPr>
          <p:cNvPr id="24" name="Picture 23">
            <a:extLst>
              <a:ext uri="{FF2B5EF4-FFF2-40B4-BE49-F238E27FC236}">
                <a16:creationId xmlns:a16="http://schemas.microsoft.com/office/drawing/2014/main" id="{2CC157CF-065E-49AA-A9DB-2894FED6BA89}"/>
              </a:ext>
            </a:extLst>
          </p:cNvPr>
          <p:cNvPicPr>
            <a:picLocks noChangeAspect="1"/>
          </p:cNvPicPr>
          <p:nvPr/>
        </p:nvPicPr>
        <p:blipFill>
          <a:blip r:embed="rId3"/>
          <a:stretch>
            <a:fillRect/>
          </a:stretch>
        </p:blipFill>
        <p:spPr>
          <a:xfrm>
            <a:off x="8275317" y="1246783"/>
            <a:ext cx="2455047" cy="1628077"/>
          </a:xfrm>
          <a:prstGeom prst="rect">
            <a:avLst/>
          </a:prstGeom>
        </p:spPr>
      </p:pic>
      <p:sp>
        <p:nvSpPr>
          <p:cNvPr id="2" name="Arrow: Right 1">
            <a:extLst>
              <a:ext uri="{FF2B5EF4-FFF2-40B4-BE49-F238E27FC236}">
                <a16:creationId xmlns:a16="http://schemas.microsoft.com/office/drawing/2014/main" id="{42AF07C8-7FE4-4EA8-BA41-0F98512C9B72}"/>
              </a:ext>
            </a:extLst>
          </p:cNvPr>
          <p:cNvSpPr/>
          <p:nvPr/>
        </p:nvSpPr>
        <p:spPr>
          <a:xfrm>
            <a:off x="6052013" y="1838528"/>
            <a:ext cx="1186775"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8D8FF86-8E65-44BC-98DE-F4E3D027F777}"/>
              </a:ext>
            </a:extLst>
          </p:cNvPr>
          <p:cNvSpPr txBox="1"/>
          <p:nvPr/>
        </p:nvSpPr>
        <p:spPr>
          <a:xfrm>
            <a:off x="6180730" y="1371092"/>
            <a:ext cx="851515" cy="369332"/>
          </a:xfrm>
          <a:prstGeom prst="rect">
            <a:avLst/>
          </a:prstGeom>
          <a:noFill/>
        </p:spPr>
        <p:txBody>
          <a:bodyPr wrap="none" rtlCol="0">
            <a:spAutoFit/>
          </a:bodyPr>
          <a:lstStyle/>
          <a:p>
            <a:r>
              <a:rPr lang="en-US" dirty="0"/>
              <a:t>Python</a:t>
            </a:r>
          </a:p>
        </p:txBody>
      </p:sp>
      <p:sp>
        <p:nvSpPr>
          <p:cNvPr id="7" name="TextBox 6">
            <a:extLst>
              <a:ext uri="{FF2B5EF4-FFF2-40B4-BE49-F238E27FC236}">
                <a16:creationId xmlns:a16="http://schemas.microsoft.com/office/drawing/2014/main" id="{68BB441F-6E20-45E6-AE1B-B95890FED502}"/>
              </a:ext>
            </a:extLst>
          </p:cNvPr>
          <p:cNvSpPr txBox="1"/>
          <p:nvPr/>
        </p:nvSpPr>
        <p:spPr>
          <a:xfrm>
            <a:off x="5320689" y="2481381"/>
            <a:ext cx="2507033" cy="646331"/>
          </a:xfrm>
          <a:prstGeom prst="rect">
            <a:avLst/>
          </a:prstGeom>
          <a:noFill/>
        </p:spPr>
        <p:txBody>
          <a:bodyPr wrap="none" rtlCol="0">
            <a:spAutoFit/>
          </a:bodyPr>
          <a:lstStyle/>
          <a:p>
            <a:r>
              <a:rPr lang="en-US" dirty="0"/>
              <a:t>4 EV Charging Providers</a:t>
            </a:r>
          </a:p>
          <a:p>
            <a:r>
              <a:rPr lang="en-US" dirty="0"/>
              <a:t>     &gt; 3000 Stations</a:t>
            </a:r>
          </a:p>
        </p:txBody>
      </p:sp>
      <p:sp>
        <p:nvSpPr>
          <p:cNvPr id="8" name="TextBox 7">
            <a:extLst>
              <a:ext uri="{FF2B5EF4-FFF2-40B4-BE49-F238E27FC236}">
                <a16:creationId xmlns:a16="http://schemas.microsoft.com/office/drawing/2014/main" id="{5EA4B58F-DE34-462A-8B47-09CA33AB2E99}"/>
              </a:ext>
            </a:extLst>
          </p:cNvPr>
          <p:cNvSpPr txBox="1"/>
          <p:nvPr/>
        </p:nvSpPr>
        <p:spPr>
          <a:xfrm>
            <a:off x="8818447" y="757158"/>
            <a:ext cx="1197764" cy="369332"/>
          </a:xfrm>
          <a:prstGeom prst="rect">
            <a:avLst/>
          </a:prstGeom>
          <a:noFill/>
        </p:spPr>
        <p:txBody>
          <a:bodyPr wrap="none" rtlCol="0">
            <a:spAutoFit/>
          </a:bodyPr>
          <a:lstStyle/>
          <a:p>
            <a:r>
              <a:rPr lang="en-US" dirty="0"/>
              <a:t>Mongo DB</a:t>
            </a:r>
          </a:p>
        </p:txBody>
      </p:sp>
      <p:sp>
        <p:nvSpPr>
          <p:cNvPr id="9" name="TextBox 8">
            <a:extLst>
              <a:ext uri="{FF2B5EF4-FFF2-40B4-BE49-F238E27FC236}">
                <a16:creationId xmlns:a16="http://schemas.microsoft.com/office/drawing/2014/main" id="{176ED13A-0B21-49A8-A5F9-27888C88CB82}"/>
              </a:ext>
            </a:extLst>
          </p:cNvPr>
          <p:cNvSpPr txBox="1"/>
          <p:nvPr/>
        </p:nvSpPr>
        <p:spPr>
          <a:xfrm>
            <a:off x="2667323" y="757158"/>
            <a:ext cx="1087157" cy="369332"/>
          </a:xfrm>
          <a:prstGeom prst="rect">
            <a:avLst/>
          </a:prstGeom>
          <a:noFill/>
        </p:spPr>
        <p:txBody>
          <a:bodyPr wrap="none" rtlCol="0">
            <a:spAutoFit/>
          </a:bodyPr>
          <a:lstStyle/>
          <a:p>
            <a:r>
              <a:rPr lang="en-US" dirty="0"/>
              <a:t>NREL API</a:t>
            </a:r>
          </a:p>
        </p:txBody>
      </p:sp>
      <p:sp>
        <p:nvSpPr>
          <p:cNvPr id="10" name="Arrow: Right 9">
            <a:extLst>
              <a:ext uri="{FF2B5EF4-FFF2-40B4-BE49-F238E27FC236}">
                <a16:creationId xmlns:a16="http://schemas.microsoft.com/office/drawing/2014/main" id="{7926C8DC-472B-4DC0-960C-3DD1595036E5}"/>
              </a:ext>
            </a:extLst>
          </p:cNvPr>
          <p:cNvSpPr/>
          <p:nvPr/>
        </p:nvSpPr>
        <p:spPr>
          <a:xfrm rot="5400000">
            <a:off x="9071561" y="3459788"/>
            <a:ext cx="862556"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C017EBF-63DA-4D95-A157-CEE7056D4237}"/>
              </a:ext>
            </a:extLst>
          </p:cNvPr>
          <p:cNvSpPr txBox="1"/>
          <p:nvPr/>
        </p:nvSpPr>
        <p:spPr>
          <a:xfrm>
            <a:off x="8598309" y="4277185"/>
            <a:ext cx="1901483" cy="646331"/>
          </a:xfrm>
          <a:prstGeom prst="rect">
            <a:avLst/>
          </a:prstGeom>
          <a:noFill/>
        </p:spPr>
        <p:txBody>
          <a:bodyPr wrap="none" rtlCol="0">
            <a:spAutoFit/>
          </a:bodyPr>
          <a:lstStyle/>
          <a:p>
            <a:r>
              <a:rPr lang="en-US" dirty="0"/>
              <a:t>    FLASK Server</a:t>
            </a:r>
          </a:p>
          <a:p>
            <a:r>
              <a:rPr lang="en-US" dirty="0"/>
              <a:t> </a:t>
            </a:r>
            <a:r>
              <a:rPr lang="en-US" sz="1600" dirty="0"/>
              <a:t>Python / PyMongo)</a:t>
            </a:r>
            <a:endParaRPr lang="en-US" dirty="0"/>
          </a:p>
        </p:txBody>
      </p:sp>
      <p:pic>
        <p:nvPicPr>
          <p:cNvPr id="6" name="Picture 5">
            <a:extLst>
              <a:ext uri="{FF2B5EF4-FFF2-40B4-BE49-F238E27FC236}">
                <a16:creationId xmlns:a16="http://schemas.microsoft.com/office/drawing/2014/main" id="{A112411C-617F-4FC2-B53B-507CBFDAC7EB}"/>
              </a:ext>
            </a:extLst>
          </p:cNvPr>
          <p:cNvPicPr>
            <a:picLocks noChangeAspect="1"/>
          </p:cNvPicPr>
          <p:nvPr/>
        </p:nvPicPr>
        <p:blipFill>
          <a:blip r:embed="rId4"/>
          <a:stretch>
            <a:fillRect/>
          </a:stretch>
        </p:blipFill>
        <p:spPr>
          <a:xfrm>
            <a:off x="8140808" y="5037260"/>
            <a:ext cx="3139712" cy="1585097"/>
          </a:xfrm>
          <a:prstGeom prst="rect">
            <a:avLst/>
          </a:prstGeom>
        </p:spPr>
      </p:pic>
      <p:pic>
        <p:nvPicPr>
          <p:cNvPr id="14" name="Picture 13">
            <a:extLst>
              <a:ext uri="{FF2B5EF4-FFF2-40B4-BE49-F238E27FC236}">
                <a16:creationId xmlns:a16="http://schemas.microsoft.com/office/drawing/2014/main" id="{FF3B0242-5E18-4095-B7C7-D658690D5DD6}"/>
              </a:ext>
            </a:extLst>
          </p:cNvPr>
          <p:cNvPicPr>
            <a:picLocks noChangeAspect="1"/>
          </p:cNvPicPr>
          <p:nvPr/>
        </p:nvPicPr>
        <p:blipFill>
          <a:blip r:embed="rId2"/>
          <a:stretch>
            <a:fillRect/>
          </a:stretch>
        </p:blipFill>
        <p:spPr>
          <a:xfrm>
            <a:off x="10180207" y="5060867"/>
            <a:ext cx="1100313" cy="551809"/>
          </a:xfrm>
          <a:prstGeom prst="rect">
            <a:avLst/>
          </a:prstGeom>
        </p:spPr>
      </p:pic>
      <p:sp>
        <p:nvSpPr>
          <p:cNvPr id="16" name="Arrow: Right 15">
            <a:extLst>
              <a:ext uri="{FF2B5EF4-FFF2-40B4-BE49-F238E27FC236}">
                <a16:creationId xmlns:a16="http://schemas.microsoft.com/office/drawing/2014/main" id="{0DFD7786-D78D-4AD2-BD5D-9DA737E13806}"/>
              </a:ext>
            </a:extLst>
          </p:cNvPr>
          <p:cNvSpPr/>
          <p:nvPr/>
        </p:nvSpPr>
        <p:spPr>
          <a:xfrm rot="10800000">
            <a:off x="6574207" y="5581041"/>
            <a:ext cx="862556"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F2DED4-6923-4932-ABE6-1835AB16E104}"/>
              </a:ext>
            </a:extLst>
          </p:cNvPr>
          <p:cNvSpPr txBox="1"/>
          <p:nvPr/>
        </p:nvSpPr>
        <p:spPr>
          <a:xfrm>
            <a:off x="2173835" y="3369686"/>
            <a:ext cx="3211328" cy="584775"/>
          </a:xfrm>
          <a:prstGeom prst="rect">
            <a:avLst/>
          </a:prstGeom>
          <a:noFill/>
        </p:spPr>
        <p:txBody>
          <a:bodyPr wrap="none" rtlCol="0">
            <a:spAutoFit/>
          </a:bodyPr>
          <a:lstStyle/>
          <a:p>
            <a:r>
              <a:rPr lang="en-US" dirty="0"/>
              <a:t>     EV Charging Station Map</a:t>
            </a:r>
          </a:p>
          <a:p>
            <a:r>
              <a:rPr lang="en-US" sz="1400" dirty="0"/>
              <a:t> (Leaflet, HTML, CSS, JavaScript, jQuery)</a:t>
            </a:r>
          </a:p>
        </p:txBody>
      </p:sp>
      <p:sp>
        <p:nvSpPr>
          <p:cNvPr id="13" name="TextBox 12">
            <a:extLst>
              <a:ext uri="{FF2B5EF4-FFF2-40B4-BE49-F238E27FC236}">
                <a16:creationId xmlns:a16="http://schemas.microsoft.com/office/drawing/2014/main" id="{1965045B-31BE-40E8-ACD8-636433F715D3}"/>
              </a:ext>
            </a:extLst>
          </p:cNvPr>
          <p:cNvSpPr txBox="1"/>
          <p:nvPr/>
        </p:nvSpPr>
        <p:spPr>
          <a:xfrm rot="16200000">
            <a:off x="-1244089" y="3008496"/>
            <a:ext cx="3944107" cy="584775"/>
          </a:xfrm>
          <a:prstGeom prst="rect">
            <a:avLst/>
          </a:prstGeom>
          <a:noFill/>
        </p:spPr>
        <p:txBody>
          <a:bodyPr wrap="square" rtlCol="0">
            <a:spAutoFit/>
          </a:bodyPr>
          <a:lstStyle/>
          <a:p>
            <a:r>
              <a:rPr lang="en-US" sz="3200" dirty="0"/>
              <a:t>Project   Summary</a:t>
            </a:r>
          </a:p>
        </p:txBody>
      </p:sp>
      <p:pic>
        <p:nvPicPr>
          <p:cNvPr id="19" name="Picture 18">
            <a:extLst>
              <a:ext uri="{FF2B5EF4-FFF2-40B4-BE49-F238E27FC236}">
                <a16:creationId xmlns:a16="http://schemas.microsoft.com/office/drawing/2014/main" id="{3D8ACC79-F820-4ACE-A05A-7784B5DE1F5D}"/>
              </a:ext>
            </a:extLst>
          </p:cNvPr>
          <p:cNvPicPr>
            <a:picLocks noChangeAspect="1"/>
          </p:cNvPicPr>
          <p:nvPr/>
        </p:nvPicPr>
        <p:blipFill>
          <a:blip r:embed="rId5"/>
          <a:stretch>
            <a:fillRect/>
          </a:stretch>
        </p:blipFill>
        <p:spPr>
          <a:xfrm>
            <a:off x="1600201" y="4163442"/>
            <a:ext cx="4495800" cy="2334438"/>
          </a:xfrm>
          <a:prstGeom prst="rect">
            <a:avLst/>
          </a:prstGeom>
        </p:spPr>
      </p:pic>
    </p:spTree>
    <p:extLst>
      <p:ext uri="{BB962C8B-B14F-4D97-AF65-F5344CB8AC3E}">
        <p14:creationId xmlns:p14="http://schemas.microsoft.com/office/powerpoint/2010/main" val="23435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2B20A8-551D-4244-A3A4-BD442EAA09F5}"/>
              </a:ext>
            </a:extLst>
          </p:cNvPr>
          <p:cNvSpPr txBox="1"/>
          <p:nvPr/>
        </p:nvSpPr>
        <p:spPr>
          <a:xfrm>
            <a:off x="8251371" y="4060371"/>
            <a:ext cx="2210862" cy="646331"/>
          </a:xfrm>
          <a:prstGeom prst="rect">
            <a:avLst/>
          </a:prstGeom>
          <a:noFill/>
        </p:spPr>
        <p:txBody>
          <a:bodyPr wrap="none" rtlCol="0">
            <a:spAutoFit/>
          </a:bodyPr>
          <a:lstStyle/>
          <a:p>
            <a:r>
              <a:rPr lang="en-US" dirty="0"/>
              <a:t>EV Charging Stations</a:t>
            </a:r>
          </a:p>
          <a:p>
            <a:r>
              <a:rPr lang="en-US" dirty="0"/>
              <a:t>             Demo</a:t>
            </a:r>
          </a:p>
        </p:txBody>
      </p:sp>
      <p:pic>
        <p:nvPicPr>
          <p:cNvPr id="11" name="Picture 10">
            <a:extLst>
              <a:ext uri="{FF2B5EF4-FFF2-40B4-BE49-F238E27FC236}">
                <a16:creationId xmlns:a16="http://schemas.microsoft.com/office/drawing/2014/main" id="{76340363-4F92-4885-AFF3-9436D0BD91C3}"/>
              </a:ext>
            </a:extLst>
          </p:cNvPr>
          <p:cNvPicPr>
            <a:picLocks noChangeAspect="1"/>
          </p:cNvPicPr>
          <p:nvPr/>
        </p:nvPicPr>
        <p:blipFill>
          <a:blip r:embed="rId2"/>
          <a:stretch>
            <a:fillRect/>
          </a:stretch>
        </p:blipFill>
        <p:spPr>
          <a:xfrm>
            <a:off x="332014" y="452209"/>
            <a:ext cx="11201400" cy="6094460"/>
          </a:xfrm>
          <a:prstGeom prst="rect">
            <a:avLst/>
          </a:prstGeom>
        </p:spPr>
      </p:pic>
      <p:pic>
        <p:nvPicPr>
          <p:cNvPr id="13" name="Picture 12">
            <a:extLst>
              <a:ext uri="{FF2B5EF4-FFF2-40B4-BE49-F238E27FC236}">
                <a16:creationId xmlns:a16="http://schemas.microsoft.com/office/drawing/2014/main" id="{54A47F3E-56CB-4734-B34C-B08D8CC59CCE}"/>
              </a:ext>
            </a:extLst>
          </p:cNvPr>
          <p:cNvPicPr>
            <a:picLocks noChangeAspect="1"/>
          </p:cNvPicPr>
          <p:nvPr/>
        </p:nvPicPr>
        <p:blipFill>
          <a:blip r:embed="rId3"/>
          <a:stretch>
            <a:fillRect/>
          </a:stretch>
        </p:blipFill>
        <p:spPr>
          <a:xfrm>
            <a:off x="10472553" y="537173"/>
            <a:ext cx="1060861" cy="1154467"/>
          </a:xfrm>
          <a:prstGeom prst="rect">
            <a:avLst/>
          </a:prstGeom>
        </p:spPr>
      </p:pic>
      <p:pic>
        <p:nvPicPr>
          <p:cNvPr id="15" name="Picture 14">
            <a:extLst>
              <a:ext uri="{FF2B5EF4-FFF2-40B4-BE49-F238E27FC236}">
                <a16:creationId xmlns:a16="http://schemas.microsoft.com/office/drawing/2014/main" id="{1246AFA5-70BF-48F7-B3DA-4176405ED4F1}"/>
              </a:ext>
            </a:extLst>
          </p:cNvPr>
          <p:cNvPicPr>
            <a:picLocks noChangeAspect="1"/>
          </p:cNvPicPr>
          <p:nvPr/>
        </p:nvPicPr>
        <p:blipFill>
          <a:blip r:embed="rId4"/>
          <a:stretch>
            <a:fillRect/>
          </a:stretch>
        </p:blipFill>
        <p:spPr>
          <a:xfrm>
            <a:off x="6202604" y="3577536"/>
            <a:ext cx="1752752" cy="1242168"/>
          </a:xfrm>
          <a:prstGeom prst="rect">
            <a:avLst/>
          </a:prstGeom>
        </p:spPr>
      </p:pic>
    </p:spTree>
    <p:extLst>
      <p:ext uri="{BB962C8B-B14F-4D97-AF65-F5344CB8AC3E}">
        <p14:creationId xmlns:p14="http://schemas.microsoft.com/office/powerpoint/2010/main" val="403289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96F8-BAC3-4B2B-A3A9-4A79C982BBE7}"/>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12C5CBC9-9CB7-43AD-8B29-0C5E400B993D}"/>
              </a:ext>
            </a:extLst>
          </p:cNvPr>
          <p:cNvSpPr>
            <a:spLocks noGrp="1"/>
          </p:cNvSpPr>
          <p:nvPr>
            <p:ph idx="1"/>
          </p:nvPr>
        </p:nvSpPr>
        <p:spPr>
          <a:xfrm>
            <a:off x="581193" y="1388364"/>
            <a:ext cx="11029615" cy="3634486"/>
          </a:xfrm>
        </p:spPr>
        <p:txBody>
          <a:bodyPr>
            <a:normAutofit/>
          </a:bodyPr>
          <a:lstStyle/>
          <a:p>
            <a:r>
              <a:rPr lang="en-US" sz="2000" dirty="0"/>
              <a:t>Create ability to select starting and ending points and map the route with EV Stations to enable EV selection along the route.</a:t>
            </a:r>
          </a:p>
          <a:p>
            <a:r>
              <a:rPr lang="en-US" sz="2000" dirty="0"/>
              <a:t>Create ability to select a state and see all EV Stations in that state</a:t>
            </a:r>
          </a:p>
          <a:p>
            <a:r>
              <a:rPr lang="en-US" sz="2000" dirty="0"/>
              <a:t>Create ability to select “Free” vs “Pay” stations</a:t>
            </a:r>
          </a:p>
          <a:p>
            <a:r>
              <a:rPr lang="en-US" sz="2000" dirty="0"/>
              <a:t>Create ability to create marker clusters</a:t>
            </a:r>
          </a:p>
        </p:txBody>
      </p:sp>
    </p:spTree>
    <p:extLst>
      <p:ext uri="{BB962C8B-B14F-4D97-AF65-F5344CB8AC3E}">
        <p14:creationId xmlns:p14="http://schemas.microsoft.com/office/powerpoint/2010/main" val="276400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96F8-BAC3-4B2B-A3A9-4A79C982BBE7}"/>
              </a:ext>
            </a:extLst>
          </p:cNvPr>
          <p:cNvSpPr>
            <a:spLocks noGrp="1"/>
          </p:cNvSpPr>
          <p:nvPr>
            <p:ph type="title"/>
          </p:nvPr>
        </p:nvSpPr>
        <p:spPr/>
        <p:txBody>
          <a:bodyPr/>
          <a:lstStyle/>
          <a:p>
            <a:r>
              <a:rPr lang="en-US" dirty="0"/>
              <a:t>Questions</a:t>
            </a:r>
          </a:p>
        </p:txBody>
      </p:sp>
      <p:sp>
        <p:nvSpPr>
          <p:cNvPr id="5" name="Content Placeholder 4">
            <a:extLst>
              <a:ext uri="{FF2B5EF4-FFF2-40B4-BE49-F238E27FC236}">
                <a16:creationId xmlns:a16="http://schemas.microsoft.com/office/drawing/2014/main" id="{3C6F1A38-EC0B-4A9F-8282-3F8C07E416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542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A72D-EB81-4845-9234-81FA6DFF2728}"/>
              </a:ext>
            </a:extLst>
          </p:cNvPr>
          <p:cNvSpPr>
            <a:spLocks noGrp="1"/>
          </p:cNvSpPr>
          <p:nvPr>
            <p:ph type="title"/>
          </p:nvPr>
        </p:nvSpPr>
        <p:spPr/>
        <p:txBody>
          <a:bodyPr/>
          <a:lstStyle/>
          <a:p>
            <a:r>
              <a:rPr lang="en-US" dirty="0"/>
              <a:t>Additional Slides</a:t>
            </a:r>
          </a:p>
        </p:txBody>
      </p:sp>
    </p:spTree>
    <p:extLst>
      <p:ext uri="{BB962C8B-B14F-4D97-AF65-F5344CB8AC3E}">
        <p14:creationId xmlns:p14="http://schemas.microsoft.com/office/powerpoint/2010/main" val="82033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5340389" cy="4447371"/>
          </a:xfrm>
          <a:prstGeom prst="rect">
            <a:avLst/>
          </a:prstGeom>
          <a:noFill/>
        </p:spPr>
        <p:txBody>
          <a:bodyPr wrap="square" rtlCol="0">
            <a:spAutoFit/>
          </a:bodyPr>
          <a:lstStyle/>
          <a:p>
            <a:endParaRPr lang="en-US" sz="1200" b="1" dirty="0"/>
          </a:p>
          <a:p>
            <a:endParaRPr lang="en-US" sz="1200" b="1" dirty="0"/>
          </a:p>
          <a:p>
            <a:r>
              <a:rPr lang="en-US" b="1" dirty="0"/>
              <a:t>NREL API Call</a:t>
            </a:r>
          </a:p>
          <a:p>
            <a:endParaRPr lang="en-US" sz="1200" dirty="0"/>
          </a:p>
          <a:p>
            <a:pPr marL="342900" indent="-342900">
              <a:buFont typeface="Wingdings" panose="05000000000000000000" pitchFamily="2" charset="2"/>
              <a:buChar char="q"/>
            </a:pPr>
            <a:r>
              <a:rPr lang="en-US" sz="1200" dirty="0"/>
              <a:t>Initially pulled the information for each provider in separate calls and added them to the Mongo DB.</a:t>
            </a:r>
          </a:p>
          <a:p>
            <a:pPr marL="342900" indent="-342900">
              <a:buFont typeface="Wingdings" panose="05000000000000000000" pitchFamily="2" charset="2"/>
              <a:buChar char="q"/>
            </a:pPr>
            <a:endParaRPr lang="en-US" sz="1200" dirty="0"/>
          </a:p>
          <a:p>
            <a:pPr marL="342900" indent="-342900">
              <a:buFont typeface="Wingdings" panose="05000000000000000000" pitchFamily="2" charset="2"/>
              <a:buChar char="q"/>
            </a:pPr>
            <a:r>
              <a:rPr lang="en-US" sz="1200" dirty="0"/>
              <a:t>Refactored the code to create a For Loop using ZIP that looped through each provider and </a:t>
            </a:r>
          </a:p>
          <a:p>
            <a:endParaRPr lang="en-US" sz="1600" dirty="0"/>
          </a:p>
          <a:p>
            <a:r>
              <a:rPr lang="en-US" sz="1600" b="1" dirty="0"/>
              <a:t>Refactored Code</a:t>
            </a:r>
          </a:p>
          <a:p>
            <a:pPr marL="354013" indent="-354013">
              <a:spcBef>
                <a:spcPts val="600"/>
              </a:spcBef>
              <a:buFont typeface="Wingdings" panose="05000000000000000000" pitchFamily="2" charset="2"/>
              <a:buChar char="q"/>
            </a:pPr>
            <a:r>
              <a:rPr lang="en-US" sz="1200" dirty="0"/>
              <a:t>Was able to reduce the initial code that had over 200 lines down to just over 50 lines that used a ZIP function to loop through each provider and create a collection for each </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3" name="Picture 2">
            <a:extLst>
              <a:ext uri="{FF2B5EF4-FFF2-40B4-BE49-F238E27FC236}">
                <a16:creationId xmlns:a16="http://schemas.microsoft.com/office/drawing/2014/main" id="{7AC38E74-B7A3-4A17-A651-3972E00C6DDF}"/>
              </a:ext>
            </a:extLst>
          </p:cNvPr>
          <p:cNvPicPr>
            <a:picLocks noChangeAspect="1"/>
          </p:cNvPicPr>
          <p:nvPr/>
        </p:nvPicPr>
        <p:blipFill>
          <a:blip r:embed="rId2"/>
          <a:stretch>
            <a:fillRect/>
          </a:stretch>
        </p:blipFill>
        <p:spPr>
          <a:xfrm>
            <a:off x="6814556" y="817320"/>
            <a:ext cx="5013461" cy="4334783"/>
          </a:xfrm>
          <a:prstGeom prst="rect">
            <a:avLst/>
          </a:prstGeom>
        </p:spPr>
      </p:pic>
      <p:pic>
        <p:nvPicPr>
          <p:cNvPr id="5" name="Picture 4">
            <a:extLst>
              <a:ext uri="{FF2B5EF4-FFF2-40B4-BE49-F238E27FC236}">
                <a16:creationId xmlns:a16="http://schemas.microsoft.com/office/drawing/2014/main" id="{66C4990B-E504-4F62-AF4A-79CB0579398A}"/>
              </a:ext>
            </a:extLst>
          </p:cNvPr>
          <p:cNvPicPr>
            <a:picLocks noChangeAspect="1"/>
          </p:cNvPicPr>
          <p:nvPr/>
        </p:nvPicPr>
        <p:blipFill>
          <a:blip r:embed="rId3"/>
          <a:stretch>
            <a:fillRect/>
          </a:stretch>
        </p:blipFill>
        <p:spPr>
          <a:xfrm>
            <a:off x="6804723" y="5152103"/>
            <a:ext cx="5013461" cy="1337944"/>
          </a:xfrm>
          <a:prstGeom prst="rect">
            <a:avLst/>
          </a:prstGeom>
        </p:spPr>
      </p:pic>
      <p:pic>
        <p:nvPicPr>
          <p:cNvPr id="17" name="Picture 16">
            <a:extLst>
              <a:ext uri="{FF2B5EF4-FFF2-40B4-BE49-F238E27FC236}">
                <a16:creationId xmlns:a16="http://schemas.microsoft.com/office/drawing/2014/main" id="{9A1C70AE-1127-4034-A632-61EEB49FA612}"/>
              </a:ext>
            </a:extLst>
          </p:cNvPr>
          <p:cNvPicPr>
            <a:picLocks noChangeAspect="1"/>
          </p:cNvPicPr>
          <p:nvPr/>
        </p:nvPicPr>
        <p:blipFill>
          <a:blip r:embed="rId4"/>
          <a:stretch>
            <a:fillRect/>
          </a:stretch>
        </p:blipFill>
        <p:spPr>
          <a:xfrm>
            <a:off x="2242170" y="817320"/>
            <a:ext cx="1323175" cy="506285"/>
          </a:xfrm>
          <a:prstGeom prst="rect">
            <a:avLst/>
          </a:prstGeom>
        </p:spPr>
      </p:pic>
      <p:pic>
        <p:nvPicPr>
          <p:cNvPr id="23" name="Picture 22">
            <a:extLst>
              <a:ext uri="{FF2B5EF4-FFF2-40B4-BE49-F238E27FC236}">
                <a16:creationId xmlns:a16="http://schemas.microsoft.com/office/drawing/2014/main" id="{EE083F14-F12E-4539-A54E-1CA768ADED70}"/>
              </a:ext>
            </a:extLst>
          </p:cNvPr>
          <p:cNvPicPr>
            <a:picLocks noChangeAspect="1"/>
          </p:cNvPicPr>
          <p:nvPr/>
        </p:nvPicPr>
        <p:blipFill>
          <a:blip r:embed="rId5"/>
          <a:stretch>
            <a:fillRect/>
          </a:stretch>
        </p:blipFill>
        <p:spPr>
          <a:xfrm>
            <a:off x="9889353" y="5152103"/>
            <a:ext cx="1686461" cy="1143963"/>
          </a:xfrm>
          <a:prstGeom prst="rect">
            <a:avLst/>
          </a:prstGeom>
        </p:spPr>
      </p:pic>
      <p:sp>
        <p:nvSpPr>
          <p:cNvPr id="24" name="TextBox 23">
            <a:extLst>
              <a:ext uri="{FF2B5EF4-FFF2-40B4-BE49-F238E27FC236}">
                <a16:creationId xmlns:a16="http://schemas.microsoft.com/office/drawing/2014/main" id="{F5F05361-3BFD-4B93-9EA5-737CB3905DA7}"/>
              </a:ext>
            </a:extLst>
          </p:cNvPr>
          <p:cNvSpPr txBox="1"/>
          <p:nvPr/>
        </p:nvSpPr>
        <p:spPr>
          <a:xfrm>
            <a:off x="540929" y="3787700"/>
            <a:ext cx="6094378" cy="646331"/>
          </a:xfrm>
          <a:prstGeom prst="rect">
            <a:avLst/>
          </a:prstGeom>
          <a:noFill/>
        </p:spPr>
        <p:txBody>
          <a:bodyPr wrap="square">
            <a:spAutoFit/>
          </a:bodyPr>
          <a:lstStyle/>
          <a:p>
            <a:endParaRPr lang="en-US" sz="1800" dirty="0"/>
          </a:p>
          <a:p>
            <a:r>
              <a:rPr lang="en-US" sz="1800" b="1" dirty="0"/>
              <a:t>Document / Object Example</a:t>
            </a:r>
          </a:p>
        </p:txBody>
      </p:sp>
      <p:pic>
        <p:nvPicPr>
          <p:cNvPr id="10" name="Picture 9">
            <a:extLst>
              <a:ext uri="{FF2B5EF4-FFF2-40B4-BE49-F238E27FC236}">
                <a16:creationId xmlns:a16="http://schemas.microsoft.com/office/drawing/2014/main" id="{15F115A9-8CDE-4B38-BCCE-24EA067E1792}"/>
              </a:ext>
            </a:extLst>
          </p:cNvPr>
          <p:cNvPicPr>
            <a:picLocks noChangeAspect="1"/>
          </p:cNvPicPr>
          <p:nvPr/>
        </p:nvPicPr>
        <p:blipFill>
          <a:blip r:embed="rId6"/>
          <a:stretch>
            <a:fillRect/>
          </a:stretch>
        </p:blipFill>
        <p:spPr>
          <a:xfrm>
            <a:off x="345527" y="4434031"/>
            <a:ext cx="6485182" cy="2240474"/>
          </a:xfrm>
          <a:prstGeom prst="rect">
            <a:avLst/>
          </a:prstGeom>
        </p:spPr>
      </p:pic>
    </p:spTree>
    <p:extLst>
      <p:ext uri="{BB962C8B-B14F-4D97-AF65-F5344CB8AC3E}">
        <p14:creationId xmlns:p14="http://schemas.microsoft.com/office/powerpoint/2010/main" val="312354577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62181</TotalTime>
  <Words>325</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Franklin Gothic Book</vt:lpstr>
      <vt:lpstr>Franklin Gothic Demi</vt:lpstr>
      <vt:lpstr>Gill Sans MT</vt:lpstr>
      <vt:lpstr>Wingdings</vt:lpstr>
      <vt:lpstr>Wingdings 2</vt:lpstr>
      <vt:lpstr>DividendVTI</vt:lpstr>
      <vt:lpstr>  Teaminator 3           GT Bootcamp       Project 3      Final Presentation</vt:lpstr>
      <vt:lpstr>PowerPoint Presentation</vt:lpstr>
      <vt:lpstr>PowerPoint Presentation</vt:lpstr>
      <vt:lpstr>PowerPoint Presentation</vt:lpstr>
      <vt:lpstr>PowerPoint Presentation</vt:lpstr>
      <vt:lpstr>Future Enhancements</vt:lpstr>
      <vt:lpstr>Questions</vt:lpstr>
      <vt:lpstr>Additional Slides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71</cp:revision>
  <dcterms:created xsi:type="dcterms:W3CDTF">2021-01-08T13:59:57Z</dcterms:created>
  <dcterms:modified xsi:type="dcterms:W3CDTF">2022-04-16T15:32:27Z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