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337" r:id="rId4"/>
    <p:sldId id="261" r:id="rId5"/>
    <p:sldId id="340" r:id="rId6"/>
    <p:sldId id="270" r:id="rId7"/>
    <p:sldId id="344" r:id="rId8"/>
    <p:sldId id="265" r:id="rId9"/>
    <p:sldId id="343" r:id="rId10"/>
    <p:sldId id="313" r:id="rId11"/>
    <p:sldId id="307" r:id="rId12"/>
    <p:sldId id="306" r:id="rId13"/>
    <p:sldId id="301" r:id="rId14"/>
    <p:sldId id="302" r:id="rId15"/>
    <p:sldId id="271" r:id="rId16"/>
    <p:sldId id="324" r:id="rId17"/>
    <p:sldId id="347" r:id="rId18"/>
    <p:sldId id="319" r:id="rId19"/>
    <p:sldId id="346" r:id="rId20"/>
    <p:sldId id="323" r:id="rId21"/>
    <p:sldId id="314" r:id="rId22"/>
    <p:sldId id="336" r:id="rId23"/>
    <p:sldId id="334" r:id="rId24"/>
    <p:sldId id="322" r:id="rId25"/>
    <p:sldId id="294" r:id="rId26"/>
    <p:sldId id="263" r:id="rId27"/>
    <p:sldId id="269" r:id="rId28"/>
    <p:sldId id="328" r:id="rId29"/>
    <p:sldId id="332" r:id="rId30"/>
    <p:sldId id="329" r:id="rId31"/>
    <p:sldId id="331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禎晃 山崎" initials="禎晃" lastIdx="8" clrIdx="0">
    <p:extLst>
      <p:ext uri="{19B8F6BF-5375-455C-9EA6-DF929625EA0E}">
        <p15:presenceInfo xmlns:p15="http://schemas.microsoft.com/office/powerpoint/2012/main" userId="99ef50e919f42369" providerId="Windows Live"/>
      </p:ext>
    </p:extLst>
  </p:cmAuthor>
  <p:cmAuthor id="2" name="山崎 とも" initials="山崎" lastIdx="1" clrIdx="1">
    <p:extLst>
      <p:ext uri="{19B8F6BF-5375-455C-9EA6-DF929625EA0E}">
        <p15:presenceInfo xmlns:p15="http://schemas.microsoft.com/office/powerpoint/2012/main" userId="d91d10cc4633b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CC"/>
    <a:srgbClr val="CFE2F4"/>
    <a:srgbClr val="F4F7FC"/>
    <a:srgbClr val="FA9500"/>
    <a:srgbClr val="CC0099"/>
    <a:srgbClr val="FF9900"/>
    <a:srgbClr val="55A839"/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0" autoAdjust="0"/>
    <p:restoredTop sz="61654" autoAdjust="0"/>
  </p:normalViewPr>
  <p:slideViewPr>
    <p:cSldViewPr snapToGrid="0">
      <p:cViewPr varScale="1">
        <p:scale>
          <a:sx n="53" d="100"/>
          <a:sy n="53" d="100"/>
        </p:scale>
        <p:origin x="1701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0T15:33:40.023" idx="6">
    <p:pos x="10" y="10"/>
    <p:text>先頭大文字が固定されてない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9T03:08:27.635" idx="5">
    <p:pos x="573" y="707"/>
    <p:text>to が多すぎ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9T03:08:27.635" idx="5">
    <p:pos x="573" y="707"/>
    <p:text>to が多すぎ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0T15:49:45.615" idx="7">
    <p:pos x="3639" y="1112"/>
    <p:text>similar words? related words?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297AA-961A-4F45-B83B-6B772768F7D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A916D-B5BD-417B-A1E5-5F218AA29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543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D6975-2CF5-4098-BEB6-28B10B98DC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B66B2-FA37-4457-A76F-8C3863D0F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37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Thank you, chairman!</a:t>
            </a:r>
            <a:br>
              <a:rPr kumimoji="1" lang="en-US" altLang="ja-JP" dirty="0"/>
            </a:br>
            <a:r>
              <a:rPr kumimoji="1" lang="en-US" altLang="ja-JP" dirty="0"/>
              <a:t>Hello, everyone!</a:t>
            </a:r>
          </a:p>
          <a:p>
            <a:r>
              <a:rPr kumimoji="1" lang="en-US" altLang="ja-JP" dirty="0"/>
              <a:t>I’m a student of Aoyama </a:t>
            </a:r>
            <a:r>
              <a:rPr kumimoji="1" lang="en-US" altLang="ja-JP" dirty="0" err="1"/>
              <a:t>Gakuin</a:t>
            </a:r>
            <a:r>
              <a:rPr kumimoji="1" lang="en-US" altLang="ja-JP" dirty="0"/>
              <a:t> University in Japan.</a:t>
            </a:r>
          </a:p>
          <a:p>
            <a:r>
              <a:rPr kumimoji="1" lang="en-US" altLang="ja-JP" dirty="0"/>
              <a:t>From now, I will introduce our work on the dataset for evaluating word vectors Learned from multisense words.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3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to exclude such inappropriate combinations, in this work, we propose a novel approach named the sense-based evaluation for multisense words that compares only vectors used in the same context, or in the same sense. 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this end, the proposed evaluation collects related words of a target word according to its individual meanings.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previous “king” and “queen” example, we can find a common related word “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crowned_head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for sense vectors corresponding to the meaning of “ruler”. On the other hand, since the sense vector of “queen” corresponding to “musician” doesn’t have the related word “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crowned_head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it cannot be compared to the sense vector of “king” used in the sense of “ruler” like this. They are used in different contexts.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purpose, in this work, we propose a method of constructing the dataset including related words and a novel evaluation metric.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specifically, we collect related words corresponding to each meaning of target words from concept hierarchies in WordNet and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BabelNet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these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hierarchies, a node stands for a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synset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word which is a set of its synonyms and a link between nodes represents hypernym-hyponym between them.</a:t>
            </a:r>
            <a:b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utilize the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synset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its hypernyms to collect related words.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2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Wingdings" panose="05000000000000000000" pitchFamily="2" charset="2"/>
                  <a:buNone/>
                </a:pPr>
                <a:r>
                  <a:rPr kumimoji="1" lang="en-US" altLang="ja-JP" dirty="0"/>
                  <a:t>Overview of the dataset is here.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ja-JP" dirty="0"/>
                  <a:t>Each record of the proposed dataset consists of </a:t>
                </a:r>
                <a:r>
                  <a:rPr lang="en-US" altLang="ja-JP" b="0" dirty="0">
                    <a:solidFill>
                      <a:schemeClr val="accent2"/>
                    </a:solidFill>
                  </a:rPr>
                  <a:t>a </a:t>
                </a:r>
                <a:r>
                  <a:rPr lang="en-US" altLang="ja-JP" b="0" dirty="0" err="1">
                    <a:solidFill>
                      <a:schemeClr val="accent2"/>
                    </a:solidFill>
                  </a:rPr>
                  <a:t>taget</a:t>
                </a:r>
                <a:r>
                  <a:rPr lang="en-US" altLang="ja-JP" b="0" dirty="0">
                    <a:solidFill>
                      <a:schemeClr val="accent2"/>
                    </a:solidFill>
                  </a:rPr>
                  <a:t> word and its sub-records corresponding to its meanings.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kumimoji="1" lang="en-US" altLang="ja-JP" b="0" dirty="0"/>
                  <a:t>The number of sub-records are equal to the number of meanings of the word.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kumimoji="1" lang="en-US" altLang="ja-JP" b="0" dirty="0"/>
                  <a:t>Each sub-record has five columns, </a:t>
                </a:r>
                <a:r>
                  <a:rPr kumimoji="1" lang="en-US" altLang="ja-JP" b="0" dirty="0" err="1"/>
                  <a:t>PoS</a:t>
                </a:r>
                <a:r>
                  <a:rPr kumimoji="1" lang="en-US" altLang="ja-JP" b="0" dirty="0"/>
                  <a:t> tag, synonyms, and 3 hypernyms up to 3 upper levels from the </a:t>
                </a:r>
                <a:r>
                  <a:rPr kumimoji="1" lang="en-US" altLang="ja-JP" b="0" dirty="0" err="1"/>
                  <a:t>synset</a:t>
                </a:r>
                <a:r>
                  <a:rPr kumimoji="1" lang="en-US" altLang="ja-JP" b="0" dirty="0"/>
                  <a:t>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kumimoji="1" lang="en-US" altLang="ja-JP" b="0" dirty="0"/>
                  <a:t>In this work, we limit </a:t>
                </a:r>
                <a:r>
                  <a:rPr kumimoji="1" lang="en-US" altLang="ja-JP" b="0" dirty="0" err="1"/>
                  <a:t>PoS</a:t>
                </a:r>
                <a:r>
                  <a:rPr kumimoji="1" lang="en-US" altLang="ja-JP" b="0" dirty="0"/>
                  <a:t> tags to use only to Noun and Verb.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一義語・多義語共に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語ずつ，意味毎に構成</a:t>
                </a:r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単語，品詞，同義語群（</a:t>
                </a:r>
                <a:r>
                  <a:rPr lang="en-US" altLang="ja-JP" dirty="0" err="1"/>
                  <a:t>synset</a:t>
                </a:r>
                <a:r>
                  <a:rPr lang="ja-JP" altLang="en-US" dirty="0"/>
                  <a:t>），上位語群</a:t>
                </a:r>
                <a:r>
                  <a:rPr lang="en-US" altLang="ja-JP" i="0">
                    <a:latin typeface="Cambria Math" panose="02040503050406030204" pitchFamily="18" charset="0"/>
                  </a:rPr>
                  <a:t>1</a:t>
                </a:r>
                <a:r>
                  <a:rPr lang="en-US" altLang="ja-JP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~3</a:t>
                </a:r>
                <a:r>
                  <a:rPr lang="ja-JP" altLang="en-US" dirty="0"/>
                  <a:t>で構成</a:t>
                </a:r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品詞は名詞（</a:t>
                </a:r>
                <a:r>
                  <a:rPr lang="en-US" altLang="ja-JP" dirty="0"/>
                  <a:t>Noun</a:t>
                </a:r>
                <a:r>
                  <a:rPr lang="ja-JP" altLang="en-US" dirty="0"/>
                  <a:t>），動詞（</a:t>
                </a:r>
                <a:r>
                  <a:rPr lang="en-US" altLang="ja-JP" dirty="0"/>
                  <a:t>Verb</a:t>
                </a:r>
                <a:r>
                  <a:rPr lang="ja-JP" altLang="en-US" dirty="0"/>
                  <a:t>）に限定</a:t>
                </a:r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77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Actually, synonyms and hypernyms in each sub-record are brought from the concept hierarchies of WordNet and </a:t>
            </a:r>
            <a:r>
              <a:rPr kumimoji="1" lang="en-US" altLang="ja-JP" dirty="0" err="1"/>
              <a:t>BabelNet</a:t>
            </a:r>
            <a:r>
              <a:rPr kumimoji="1" lang="en-US" altLang="ja-JP" dirty="0"/>
              <a:t> like this. </a:t>
            </a:r>
          </a:p>
          <a:p>
            <a:r>
              <a:rPr kumimoji="1" lang="en-US" altLang="ja-JP" dirty="0"/>
              <a:t>And they are merged to compose related words corresponding to the meaning of the target word that sub-record expresses.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7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mentioned previously, we use both WordNet and </a:t>
            </a:r>
            <a:r>
              <a:rPr kumimoji="1" lang="en-US" altLang="ja-JP" dirty="0" err="1"/>
              <a:t>BabelNet</a:t>
            </a:r>
            <a:r>
              <a:rPr kumimoji="1" lang="en-US" altLang="ja-JP" dirty="0"/>
              <a:t> to construct the proposed dataset. </a:t>
            </a:r>
          </a:p>
          <a:p>
            <a:r>
              <a:rPr kumimoji="1" lang="en-US" altLang="ja-JP" dirty="0"/>
              <a:t>WordNet is a famous concept hierarchy that is well organized based on linguistic knowledges and maintained by hand.</a:t>
            </a:r>
          </a:p>
          <a:p>
            <a:r>
              <a:rPr kumimoji="1" lang="en-US" altLang="ja-JP" dirty="0" err="1"/>
              <a:t>BabelNet</a:t>
            </a:r>
            <a:r>
              <a:rPr kumimoji="1" lang="en-US" altLang="ja-JP" dirty="0"/>
              <a:t> is a concept hierarchy that is semi-automatically constructed by using WordNet and Wikipedia to make it more comprehensive than WordNet and to include up-to-date meanings of words.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 fact, we combine WordNet and </a:t>
            </a:r>
            <a:r>
              <a:rPr kumimoji="1" lang="en-US" altLang="ja-JP" dirty="0" err="1"/>
              <a:t>BabelNet</a:t>
            </a:r>
            <a:r>
              <a:rPr kumimoji="1" lang="en-US" altLang="ja-JP" dirty="0"/>
              <a:t> to collect meanings of words like this.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0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Essentially, we use </a:t>
            </a:r>
            <a:r>
              <a:rPr kumimoji="1" lang="en-US" altLang="ja-JP" dirty="0" err="1"/>
              <a:t>synsets</a:t>
            </a:r>
            <a:r>
              <a:rPr kumimoji="1" lang="en-US" altLang="ja-JP" dirty="0"/>
              <a:t> and their hypernyms that appear in WordNet and in addition to them we append </a:t>
            </a:r>
            <a:r>
              <a:rPr kumimoji="1" lang="en-US" altLang="ja-JP" dirty="0" err="1"/>
              <a:t>synsets</a:t>
            </a:r>
            <a:r>
              <a:rPr kumimoji="1" lang="en-US" altLang="ja-JP" dirty="0"/>
              <a:t> and hypernyms that appear in </a:t>
            </a:r>
            <a:r>
              <a:rPr kumimoji="1" lang="en-US" altLang="ja-JP" dirty="0" err="1"/>
              <a:t>BabelNet</a:t>
            </a:r>
            <a:r>
              <a:rPr kumimoji="1" lang="en-US" altLang="ja-JP" dirty="0"/>
              <a:t> but not in WordNet.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9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However, concept hierarchies sometimes have too specific meanings that cause ambiguity during the evaluation process.</a:t>
            </a:r>
          </a:p>
          <a:p>
            <a:r>
              <a:rPr kumimoji="1" lang="en-US" altLang="ja-JP" dirty="0"/>
              <a:t>More precisely, such ambiguity is caused if a target word has either of these 2 relationships in the concept hierarchy.</a:t>
            </a:r>
          </a:p>
          <a:p>
            <a:r>
              <a:rPr kumimoji="1" lang="en-US" altLang="ja-JP" dirty="0"/>
              <a:t>The first case is the hypernym-hyponym relationship in which the target word appear both in the parent and child nodes like this.</a:t>
            </a:r>
          </a:p>
          <a:p>
            <a:r>
              <a:rPr kumimoji="1" lang="en-US" altLang="ja-JP" dirty="0"/>
              <a:t>The other case is the one that the target word appear in sibling nodes like this.</a:t>
            </a:r>
          </a:p>
          <a:p>
            <a:r>
              <a:rPr kumimoji="1" lang="en-US" altLang="ja-JP" dirty="0"/>
              <a:t>Actually, different nodes in the concept hierarchy have different meanings even if they have an identical word,</a:t>
            </a:r>
          </a:p>
          <a:p>
            <a:r>
              <a:rPr kumimoji="1" lang="en-US" altLang="ja-JP" dirty="0"/>
              <a:t>but, in these cases, we cannot properly distinguish the differences between them during our evaluation process.</a:t>
            </a:r>
          </a:p>
          <a:p>
            <a:r>
              <a:rPr kumimoji="1" lang="en-US" altLang="ja-JP" dirty="0"/>
              <a:t>Thus, we remove target words from the dataset if they have either of these relationships in concept hierarchies.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90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b="0" dirty="0"/>
                  <a:t>This is the equation of the proposed evaluation method which has 4 steps to obtain the evaluation result.</a:t>
                </a:r>
              </a:p>
              <a:p>
                <a:r>
                  <a:rPr kumimoji="1" lang="en-US" altLang="ja-JP" b="0" dirty="0"/>
                  <a:t>In</a:t>
                </a:r>
                <a:r>
                  <a:rPr kumimoji="1" lang="en-US" altLang="ja-JP" b="0" baseline="0" dirty="0"/>
                  <a:t> the f</a:t>
                </a:r>
                <a:r>
                  <a:rPr kumimoji="1" lang="en-US" altLang="ja-JP" b="0" dirty="0"/>
                  <a:t>irst step, we </a:t>
                </a:r>
                <a:r>
                  <a:rPr lang="en-US" altLang="ja-JP" b="0" dirty="0"/>
                  <a:t>Calculate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ja-JP" b="0" dirty="0"/>
                  <a:t> of neighbor words of learned vector for </a:t>
                </a:r>
                <a:r>
                  <a:rPr lang="en-US" altLang="ja-JP" b="0" dirty="0">
                    <a:solidFill>
                      <a:schemeClr val="accent2"/>
                    </a:solidFill>
                  </a:rPr>
                  <a:t>each sense</a:t>
                </a:r>
                <a:r>
                  <a:rPr lang="en-US" altLang="ja-JP" b="0" dirty="0"/>
                  <a:t> of the target word and select the sense that achieves the maximum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endParaRPr lang="en-US" altLang="ja-JP" b="0" dirty="0"/>
              </a:p>
              <a:p>
                <a:r>
                  <a:rPr lang="en-US" altLang="ja-JP" b="0" dirty="0"/>
                  <a:t>In the second step, we aggregate maximum sense-based scores </a:t>
                </a:r>
                <a:r>
                  <a:rPr lang="en-US" altLang="ja-JP" b="0" dirty="0">
                    <a:solidFill>
                      <a:schemeClr val="accent2"/>
                    </a:solidFill>
                  </a:rPr>
                  <a:t>every sub-records.</a:t>
                </a:r>
              </a:p>
              <a:p>
                <a:r>
                  <a:rPr lang="en-US" altLang="ja-JP" b="0" dirty="0">
                    <a:solidFill>
                      <a:schemeClr val="accent2"/>
                    </a:solidFill>
                  </a:rPr>
                  <a:t>In the third step, we regularize </a:t>
                </a:r>
                <a:r>
                  <a:rPr lang="en-US" altLang="ja-JP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influence from the number of sense vectors.</a:t>
                </a:r>
              </a:p>
              <a:p>
                <a:r>
                  <a:rPr lang="en-US" altLang="ja-JP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Finally, we calculate scores of all words by repeating 1 to 3 steps against all words and obtain </a:t>
                </a:r>
                <a:r>
                  <a:rPr lang="en-US" altLang="ja-JP" b="0" dirty="0">
                    <a:solidFill>
                      <a:schemeClr val="accent2"/>
                    </a:solidFill>
                  </a:rPr>
                  <a:t>an average score as an evaluation result</a:t>
                </a:r>
              </a:p>
              <a:p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This is the equation of the proposed evaluation method which has 4 steps to obtain the evaluation result.</a:t>
                </a:r>
              </a:p>
              <a:p>
                <a:r>
                  <a:rPr kumimoji="1" lang="en-US" altLang="ja-JP" dirty="0"/>
                  <a:t>In</a:t>
                </a:r>
                <a:r>
                  <a:rPr kumimoji="1" lang="en-US" altLang="ja-JP" baseline="0" dirty="0"/>
                  <a:t> the f</a:t>
                </a:r>
                <a:r>
                  <a:rPr kumimoji="1" lang="en-US" altLang="ja-JP" dirty="0"/>
                  <a:t>irst step, we </a:t>
                </a:r>
                <a:r>
                  <a:rPr lang="en-US" altLang="ja-JP" dirty="0"/>
                  <a:t>Calculate </a:t>
                </a:r>
                <a:r>
                  <a:rPr lang="en-US" altLang="ja-JP" i="0" dirty="0">
                    <a:latin typeface="Cambria Math" panose="02040503050406030204" pitchFamily="18" charset="0"/>
                  </a:rPr>
                  <a:t>𝑃𝑟𝑒𝑐𝑖𝑠𝑖𝑜𝑛</a:t>
                </a:r>
                <a:r>
                  <a:rPr lang="en-US" altLang="ja-JP" dirty="0"/>
                  <a:t> of neighbor words of learned vector for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each sense</a:t>
                </a:r>
                <a:r>
                  <a:rPr lang="en-US" altLang="ja-JP" dirty="0"/>
                  <a:t> of the target word and select the sense that achieves the maximum </a:t>
                </a:r>
                <a:r>
                  <a:rPr lang="en-US" altLang="ja-JP" b="0" i="0">
                    <a:latin typeface="Cambria Math" panose="02040503050406030204" pitchFamily="18" charset="0"/>
                  </a:rPr>
                  <a:t>𝑃𝑟𝑒𝑐𝑖𝑠𝑖𝑜𝑛</a:t>
                </a:r>
                <a:endParaRPr lang="en-US" altLang="ja-JP" dirty="0"/>
              </a:p>
              <a:p>
                <a:r>
                  <a:rPr lang="en-US" altLang="ja-JP" dirty="0"/>
                  <a:t>In the second step, we aggregate maximum sense-based scores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every sub-records.</a:t>
                </a:r>
              </a:p>
              <a:p>
                <a:r>
                  <a:rPr lang="en-US" altLang="ja-JP" b="1" dirty="0">
                    <a:solidFill>
                      <a:schemeClr val="accent2"/>
                    </a:solidFill>
                  </a:rPr>
                  <a:t>In the third step, we regularize </a:t>
                </a:r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influence from the number of sense vectors.</a:t>
                </a:r>
              </a:p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Finally, we calculate scores of all words by repeating 1 to 3 steps against all words and obtain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an average score as an evaluation result</a:t>
                </a:r>
              </a:p>
              <a:p>
                <a:endParaRPr kumimoji="1" lang="en-US" altLang="ja-JP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8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first steps, we calculate Precision by 2 factors:</a:t>
            </a:r>
          </a:p>
          <a:p>
            <a:r>
              <a:rPr kumimoji="1" lang="en-US" altLang="ja-JP" dirty="0"/>
              <a:t>one is a set of N </a:t>
            </a:r>
            <a:r>
              <a:rPr kumimoji="1" lang="en-US" altLang="ja-JP" dirty="0" err="1"/>
              <a:t>numer</a:t>
            </a:r>
            <a:r>
              <a:rPr kumimoji="1" lang="en-US" altLang="ja-JP" dirty="0"/>
              <a:t> of neighboring words for a sense of word and the other one is an union of sets of synonyms and hypernyms in the proposed dataset.</a:t>
            </a:r>
          </a:p>
          <a:p>
            <a:r>
              <a:rPr kumimoji="1" lang="en-US" altLang="ja-JP" dirty="0" err="1"/>
              <a:t>Sdw</a:t>
            </a:r>
            <a:r>
              <a:rPr kumimoji="1" lang="en-US" altLang="ja-JP" dirty="0"/>
              <a:t> denotes the number of </a:t>
            </a:r>
            <a:r>
              <a:rPr kumimoji="1" lang="en-US" altLang="ja-JP" dirty="0" err="1"/>
              <a:t>synsets</a:t>
            </a:r>
            <a:r>
              <a:rPr kumimoji="1" lang="en-US" altLang="ja-JP" dirty="0"/>
              <a:t> of the target word and Tw is the related words of the target words.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36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First, we calculate Precision and select the sense by using the neighbor words of learned vectors and the related words of the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 the second step, we aggregate them, and, </a:t>
            </a:r>
            <a:br>
              <a:rPr lang="en-US" altLang="ja-JP" dirty="0"/>
            </a:br>
            <a:r>
              <a:rPr lang="en-US" altLang="ja-JP" dirty="0"/>
              <a:t>in the third step, we divide their values by the number of sense vectors or the number of the sense in the dataset for regularizing the number of sense vectors.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Finally, we calculate an average of scores that words have and obtain the final result.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background is here.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 is a technique that represents a word as a vector.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optimizes vectors to distinguish meaning from each other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learns vectors from </a:t>
            </a:r>
            <a:r>
              <a:rPr lang="en-US" altLang="ja-JP" u="sng" dirty="0"/>
              <a:t>parts of sentences </a:t>
            </a:r>
            <a:r>
              <a:rPr lang="en-US" altLang="ja-JP" dirty="0"/>
              <a:t>in which individual words appear.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Resulting vectors trained by word embedding techniques can possess such as analogy derived from a calculation of them.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obtain the “queen” vector by subtracting the “man” vector from the “king” vector and then adding the “woman” vector( to it).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28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experimentally investigated the validity of the proposed dataset and metric.</a:t>
            </a:r>
          </a:p>
          <a:p>
            <a:r>
              <a:rPr kumimoji="1" lang="en-US" altLang="ja-JP" dirty="0"/>
              <a:t>More specifically, how they evaluate word vectors and how well they can handle multisense words:</a:t>
            </a:r>
          </a:p>
          <a:p>
            <a:r>
              <a:rPr kumimoji="1" lang="en-US" altLang="ja-JP" dirty="0"/>
              <a:t>For the first point, we examined evaluation results in the following viewpoints:</a:t>
            </a:r>
          </a:p>
          <a:p>
            <a:r>
              <a:rPr kumimoji="1" lang="en-US" altLang="ja-JP" dirty="0"/>
              <a:t>influence of the number of neighboring words, influence of the existence of compound words, and influence of the number of sense vectors.</a:t>
            </a:r>
          </a:p>
          <a:p>
            <a:r>
              <a:rPr kumimoji="1" lang="en-US" altLang="ja-JP" dirty="0"/>
              <a:t>As for the second point, we compared the result by the proposed dataset with the one by SimLex-999..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70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our experiments, we used 7 set of word vectors that are learned or pre-trained.</a:t>
            </a:r>
          </a:p>
          <a:p>
            <a:r>
              <a:rPr kumimoji="1" lang="en-US" altLang="ja-JP" dirty="0"/>
              <a:t>Out of them, 4 sets of word vectors are learned from Wikipedia by using python codes.</a:t>
            </a:r>
          </a:p>
          <a:p>
            <a:r>
              <a:rPr kumimoji="1" lang="en-US" altLang="ja-JP" dirty="0"/>
              <a:t>To this end, we used 2 kinds of Wikipedia corpora:</a:t>
            </a:r>
          </a:p>
          <a:p>
            <a:r>
              <a:rPr kumimoji="1" lang="en-US" altLang="ja-JP" dirty="0"/>
              <a:t>one without lemmatization and one with lemmatization and multi word tokenization.</a:t>
            </a:r>
          </a:p>
          <a:p>
            <a:r>
              <a:rPr kumimoji="1" lang="en-US" altLang="ja-JP" dirty="0"/>
              <a:t>As for the rest 3 sets of word vectors, we used pre-trained ones learned from Google News corpus or Wikipedia corpus.</a:t>
            </a:r>
          </a:p>
          <a:p>
            <a:r>
              <a:rPr kumimoji="1" lang="en-US" altLang="ja-JP" dirty="0"/>
              <a:t>This is because the implementation of </a:t>
            </a:r>
            <a:r>
              <a:rPr kumimoji="1" lang="en-US" altLang="ja-JP" dirty="0" err="1"/>
              <a:t>DeConf</a:t>
            </a:r>
            <a:r>
              <a:rPr kumimoji="1" lang="en-US" altLang="ja-JP" dirty="0"/>
              <a:t> and MSSG are not available.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3683-2191-4330-B9B9-8F446CBC0B5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835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 of all, I will show you the result of investigating the influence of the number of neighboring words.</a:t>
            </a:r>
          </a:p>
          <a:p>
            <a:r>
              <a:rPr kumimoji="1" lang="en-US" altLang="ja-JP" dirty="0"/>
              <a:t>Here, we examined how the precision changes by varying the number of neighboring words in its computation.</a:t>
            </a:r>
          </a:p>
          <a:p>
            <a:r>
              <a:rPr kumimoji="1" lang="en-US" altLang="ja-JP" dirty="0"/>
              <a:t>These results are the ones obtained from 2 kinds of Wikipedia corpora by word2vec.</a:t>
            </a:r>
          </a:p>
          <a:p>
            <a:r>
              <a:rPr kumimoji="1" lang="en-US" altLang="ja-JP" dirty="0"/>
              <a:t>From these results, we can find the precision decreases as the number of neighboring words increases, </a:t>
            </a:r>
          </a:p>
          <a:p>
            <a:r>
              <a:rPr kumimoji="1" lang="en-US" altLang="ja-JP" dirty="0"/>
              <a:t>which implies related words are likely to be the nearest neighbor words of learned vectors.</a:t>
            </a:r>
          </a:p>
          <a:p>
            <a:r>
              <a:rPr kumimoji="1" lang="en-US" altLang="ja-JP" dirty="0"/>
              <a:t>But, actually, this is not always true. So, it seems reasonable to use 5  or 10 as a value of N, the number of neighboring words.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3683-2191-4330-B9B9-8F446CBC0B5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80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we investigate the same results from the different viewpoint, that is how the existence of compound words influences on evaluation results. </a:t>
            </a:r>
          </a:p>
          <a:p>
            <a:r>
              <a:rPr kumimoji="1" lang="en-US" altLang="ja-JP" dirty="0"/>
              <a:t>Comparing these results, we can say the resulting precision gets better by applying lemmatization and multi-word tokenization to the corpus.</a:t>
            </a:r>
          </a:p>
          <a:p>
            <a:r>
              <a:rPr kumimoji="1" lang="en-US" altLang="ja-JP" dirty="0"/>
              <a:t>In other words, considering compound words is very important to properly learn word vectors from a given corpus.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3683-2191-4330-B9B9-8F446CBC0B5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7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Next, we examined the influence of the number of sense vectors on the resulting evaluation 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Here, we first compare the results by sense2vec with those by word2vec.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It is expected that </a:t>
            </a:r>
            <a:r>
              <a:rPr kumimoji="1" lang="en-US" altLang="ja-JP" b="0" u="none" dirty="0"/>
              <a:t>If </a:t>
            </a:r>
            <a:r>
              <a:rPr kumimoji="1" lang="en-US" altLang="ja-JP" b="0" u="none" dirty="0" err="1"/>
              <a:t>PoS</a:t>
            </a:r>
            <a:r>
              <a:rPr kumimoji="1" lang="en-US" altLang="ja-JP" b="0" u="none" dirty="0"/>
              <a:t> tagging is perfect, sense2vec </a:t>
            </a:r>
            <a:r>
              <a:rPr lang="en-US" altLang="ja-JP" b="0" u="none" dirty="0"/>
              <a:t>would outperform word2vec,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but, actually, as shown here, the results of sense2vec are worse than those of word2vec.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To investigate the influence of </a:t>
            </a:r>
            <a:r>
              <a:rPr lang="en-US" altLang="ja-JP" b="0" u="none" dirty="0" err="1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 tagging errors, we conducted additional experiments in which we used only </a:t>
            </a:r>
            <a:r>
              <a:rPr lang="en-US" altLang="ja-JP" b="0" u="none" dirty="0" err="1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 tags that appear in the learning corpus.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The results are indicated by sense2vec-star in this table, and we can observe the resulting scores improved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From these results, we can say </a:t>
            </a:r>
            <a:r>
              <a:rPr lang="en-US" altLang="ja-JP" b="0" u="none" dirty="0" err="1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 tagging errors may generate irrelevant sense vectors that degrade the final evaluation score.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Thus, when using sense2vec, accurate </a:t>
            </a:r>
            <a:r>
              <a:rPr lang="en-US" altLang="ja-JP" b="0" u="none" dirty="0" err="1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 tagging is very important, but, at present, the perfect </a:t>
            </a:r>
            <a:r>
              <a:rPr lang="en-US" altLang="ja-JP" b="0" u="none" dirty="0" err="1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b="0" u="none" dirty="0">
                <a:latin typeface="Segoe UI" panose="020B0502040204020203" pitchFamily="34" charset="0"/>
                <a:cs typeface="Segoe UI" panose="020B0502040204020203" pitchFamily="34" charset="0"/>
              </a:rPr>
              <a:t> tagging is still challenging.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5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Finally we compare the results by the proposed dataset with those by SimLex-999 to investigate how well the proposed dataset can handle multisense words.</a:t>
            </a:r>
          </a:p>
          <a:p>
            <a:r>
              <a:rPr kumimoji="1" lang="en-US" altLang="ja-JP" dirty="0"/>
              <a:t>In this experiment, we evaluated vectors learned by word2vec, MSSG, and </a:t>
            </a:r>
            <a:r>
              <a:rPr kumimoji="1" lang="en-US" altLang="ja-JP" dirty="0" err="1"/>
              <a:t>DeConf</a:t>
            </a:r>
            <a:r>
              <a:rPr kumimoji="1" lang="en-US" altLang="ja-JP" dirty="0"/>
              <a:t>, respectively.</a:t>
            </a:r>
          </a:p>
          <a:p>
            <a:r>
              <a:rPr kumimoji="1" lang="en-US" altLang="ja-JP" dirty="0"/>
              <a:t>Again, it is expected that if MSSG and </a:t>
            </a:r>
            <a:r>
              <a:rPr kumimoji="1" lang="en-US" altLang="ja-JP" dirty="0" err="1"/>
              <a:t>DeConf</a:t>
            </a:r>
            <a:r>
              <a:rPr kumimoji="1" lang="en-US" altLang="ja-JP" dirty="0"/>
              <a:t> properly learn sense vectors for multisense words, their evaluation scores get better than the score of word2vec.</a:t>
            </a:r>
          </a:p>
          <a:p>
            <a:r>
              <a:rPr kumimoji="1" lang="en-US" altLang="ja-JP" dirty="0"/>
              <a:t>But, when evaluated them with SimLex-999, the score of MSSG was worse than that of word2vec.</a:t>
            </a:r>
          </a:p>
          <a:p>
            <a:r>
              <a:rPr kumimoji="1" lang="en-US" altLang="ja-JP" dirty="0"/>
              <a:t>On the other hand, when used the proposed dataset, MSSG and </a:t>
            </a:r>
            <a:r>
              <a:rPr kumimoji="1" lang="en-US" altLang="ja-JP" dirty="0" err="1"/>
              <a:t>DeConf</a:t>
            </a:r>
            <a:r>
              <a:rPr kumimoji="1" lang="en-US" altLang="ja-JP" dirty="0"/>
              <a:t> outperformed word2vec as expected.</a:t>
            </a:r>
          </a:p>
          <a:p>
            <a:r>
              <a:rPr kumimoji="1" lang="en-US" altLang="ja-JP" dirty="0"/>
              <a:t>From these results, the proposed dataset and metric tends to evaluate learned vectors appropriately unlike SimLex-999 does.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3683-2191-4330-B9B9-8F446CBC0B5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24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conclude my talk.</a:t>
            </a:r>
          </a:p>
          <a:p>
            <a:r>
              <a:rPr kumimoji="1" lang="en-US" altLang="ja-JP" dirty="0"/>
              <a:t>In this work, we propose the 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78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These are references. Thank you for listening.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83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308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Word embedding methods are roughly divided into 2 types:</a:t>
            </a:r>
          </a:p>
          <a:p>
            <a:r>
              <a:rPr kumimoji="1" lang="en-US" altLang="ja-JP" dirty="0"/>
              <a:t>one that assigns a single vector to each word and the other one that assigns multiple vectors to each word to prevent individual meanings from being mixed in a single vector.</a:t>
            </a:r>
          </a:p>
          <a:p>
            <a:r>
              <a:rPr kumimoji="1" lang="en-US" altLang="ja-JP" dirty="0"/>
              <a:t>To distinguish learned vectors from each other, we classified learned vectors into 2 types of vectors: word vectors and sense vectors. </a:t>
            </a:r>
          </a:p>
          <a:p>
            <a:r>
              <a:rPr kumimoji="1" lang="en-US" altLang="ja-JP" dirty="0"/>
              <a:t>word2vec, typical word embedding method, belongs into the first category.</a:t>
            </a:r>
          </a:p>
          <a:p>
            <a:r>
              <a:rPr kumimoji="1" lang="en-US" altLang="ja-JP" baseline="0" dirty="0"/>
              <a:t>sense2vec, MSSG, and </a:t>
            </a:r>
            <a:r>
              <a:rPr kumimoji="1" lang="en-US" altLang="ja-JP" baseline="0" dirty="0" err="1"/>
              <a:t>DeConf</a:t>
            </a:r>
            <a:r>
              <a:rPr kumimoji="1" lang="en-US" altLang="ja-JP" baseline="0" dirty="0"/>
              <a:t> are the methods belonging into the latter category.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8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87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word “king” has 2 or more meanings, say, in the sense of “ruler” or in the sense of “businessman” like this.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in such a case, word embedding methods such as word2vec assign a single vector to “king” like this.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methods that learn sense vectors can assign multiple vectors to “king” according to its meanings like this.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this end, a variety of strategies to learn Multiple vectors have been proposed so far.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examples, sense2vec uses Part-of-Speech information, MSSG adopts a clustering method, and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DeConf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utilizes WordNet’s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synsets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71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/>
              <a:t>In addition to these learning methods, to evaluate how well word vectors are learned, word similarity datasets have been proposed so far.</a:t>
            </a:r>
          </a:p>
          <a:p>
            <a:r>
              <a:rPr kumimoji="1" lang="en-US" altLang="ja-JP" dirty="0"/>
              <a:t>These word similarity datasets assign similarity scores to</a:t>
            </a:r>
            <a:r>
              <a:rPr kumimoji="1" lang="en-US" altLang="ja-JP" baseline="0" dirty="0"/>
              <a:t> pairs of words.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2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example, SimLex-999, which is one of widely used datasets, assigns a similarity score ranging from 0 to 10 to each word pair like this. </a:t>
            </a:r>
          </a:p>
          <a:p>
            <a:r>
              <a:rPr kumimoji="1" lang="en-US" altLang="ja-JP" dirty="0"/>
              <a:t>This similarity score is an average of scores given by human annotators.</a:t>
            </a:r>
          </a:p>
          <a:p>
            <a:r>
              <a:rPr kumimoji="1" lang="en-US" altLang="ja-JP" dirty="0"/>
              <a:t>This dataset evaluates the rank correlation between two ordered lists of word pairs. One is the fixed list based on similarity scores in SimLex-999.</a:t>
            </a:r>
          </a:p>
          <a:p>
            <a:r>
              <a:rPr kumimoji="1" lang="en-US" altLang="ja-JP" dirty="0"/>
              <a:t>The other one is a list of word pairs in order of similarities between learned vectors.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9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such existing datasets, there is one question, namely, 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they properly evaluate multiple vectors?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they evaluate word vectors based merely on similarity between words, and assigns a single similarity score to a pair of words even if they have multiple meanings.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this approach the word-based evaluation.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7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assign a single similarity score to a pair of words, the word-based evaluation uses some summarized value such as average or maximum.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example, let consider the case in which words “king” and “queen” respectively have 2 meanings like this.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word-based evaluation calculates similarity scores for all combinations of sense vectors corresponding to each of their meanings, and then summarize resulting values to make a single similarity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40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But, here note that in this computation, s</a:t>
            </a:r>
            <a:r>
              <a: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rPr>
              <a:t>ense vectors used in different meanings are considered to compute similarity scores, which intuitively does not make sense.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B66B2-FA37-4457-A76F-8C3863D0F3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16504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996000"/>
            <a:ext cx="7543800" cy="2127986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709B-7CBC-461C-8FDB-2698D338791F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5900CB4-087C-4BCF-8AB8-9C1B2AB2A9A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9600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CFF9-2CAB-4FA0-B101-6CE49705EA31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2C5C-25E4-4462-A043-C3AA4899F678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94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Black" panose="020B0A02040204020203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6CE2-95CF-46CB-87A4-4294F8DC7BF7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5900CB4-087C-4BCF-8AB8-9C1B2AB2A9A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47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F031-1C18-4E46-AC19-DABE16139E6D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079-3963-4C29-AD6E-292F536EAA61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1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D2E-10AA-481A-98BF-AC6040B8A199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0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6896-1B2C-4283-8A9A-276605FFE02B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BBBB-4453-4DC6-8A7C-E1E04209D0C7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3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B96313C-22CF-4ED2-8ED9-F9251C999C44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BC5-61E6-410F-BD51-69C88F74FD1D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400" y="286604"/>
            <a:ext cx="7819200" cy="831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999" y="1218485"/>
            <a:ext cx="7920000" cy="50568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444DCF-76F1-4C2B-B83D-D77186E814E8}" type="datetime1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5900CB4-087C-4BCF-8AB8-9C1B2AB2A9A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8000" y="1152000"/>
            <a:ext cx="7920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5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Segoe UI Black" panose="020B0A0204020402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40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165049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Constructing Dataset Based on </a:t>
            </a:r>
            <a:br>
              <a:rPr lang="en-US" altLang="ja-JP" sz="36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r>
              <a:rPr lang="ja-JP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Hierarchy for Evaluating Word Vectors Learned from Multisense Words</a:t>
            </a:r>
            <a:endParaRPr kumimoji="1" lang="ja-JP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cap="none" dirty="0">
                <a:latin typeface="Segoe UI" panose="020B0502040204020203" pitchFamily="34" charset="0"/>
                <a:cs typeface="Segoe UI" panose="020B0502040204020203" pitchFamily="34" charset="0"/>
              </a:rPr>
              <a:t>2019/08/27</a:t>
            </a:r>
          </a:p>
          <a:p>
            <a:r>
              <a:rPr lang="en-US" altLang="ja-JP" cap="none" dirty="0">
                <a:latin typeface="Segoe UI" panose="020B0502040204020203" pitchFamily="34" charset="0"/>
                <a:cs typeface="Segoe UI" panose="020B0502040204020203" pitchFamily="34" charset="0"/>
              </a:rPr>
              <a:t>Aoyama </a:t>
            </a:r>
            <a:r>
              <a:rPr lang="en-US" altLang="ja-JP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Gakuin</a:t>
            </a:r>
            <a:r>
              <a:rPr lang="en-US" altLang="ja-JP" cap="none" dirty="0">
                <a:latin typeface="Segoe UI" panose="020B0502040204020203" pitchFamily="34" charset="0"/>
                <a:cs typeface="Segoe UI" panose="020B0502040204020203" pitchFamily="34" charset="0"/>
              </a:rPr>
              <a:t> University, JPN</a:t>
            </a:r>
          </a:p>
          <a:p>
            <a:endParaRPr kumimoji="1" lang="ja-JP" altLang="en-US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08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27B3E-9C2C-4F5B-A90E-12C4A7F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86" y="286305"/>
            <a:ext cx="8237094" cy="831903"/>
          </a:xfrm>
        </p:spPr>
        <p:txBody>
          <a:bodyPr>
            <a:noAutofit/>
          </a:bodyPr>
          <a:lstStyle/>
          <a:p>
            <a:r>
              <a:rPr kumimoji="1" lang="en-US" altLang="ja-JP" b="1" dirty="0"/>
              <a:t>Purpose</a:t>
            </a:r>
            <a:endParaRPr kumimoji="1" lang="ja-JP" altLang="en-US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3D7087-5EAA-4D69-995E-B0D816AE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957A031-3D51-495E-8CA1-0612A74AAFF9}"/>
              </a:ext>
            </a:extLst>
          </p:cNvPr>
          <p:cNvSpPr/>
          <p:nvPr/>
        </p:nvSpPr>
        <p:spPr>
          <a:xfrm>
            <a:off x="561969" y="1800533"/>
            <a:ext cx="8237094" cy="1634277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Compares only pairs of vectors used in the </a:t>
            </a:r>
            <a:r>
              <a:rPr kumimoji="1"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context </a:t>
            </a:r>
          </a:p>
          <a:p>
            <a:pPr marL="342900" indent="-342900"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Collecting </a:t>
            </a:r>
            <a:r>
              <a:rPr kumimoji="1" lang="en-US" altLang="ja-JP" sz="24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words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in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kumimoji="1"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context</a:t>
            </a:r>
            <a:endParaRPr lang="en-US" altLang="ja-JP" sz="2400" u="sng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FAC1CD2-4D64-4DD5-AD30-2BD54726007F}"/>
              </a:ext>
            </a:extLst>
          </p:cNvPr>
          <p:cNvSpPr/>
          <p:nvPr/>
        </p:nvSpPr>
        <p:spPr>
          <a:xfrm>
            <a:off x="7159102" y="2122911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en-US" altLang="ja-JP" sz="24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AC6A8A-624F-48AA-A4CE-B41E5F8BCA85}"/>
              </a:ext>
            </a:extLst>
          </p:cNvPr>
          <p:cNvGrpSpPr/>
          <p:nvPr/>
        </p:nvGrpSpPr>
        <p:grpSpPr>
          <a:xfrm>
            <a:off x="201009" y="3608402"/>
            <a:ext cx="8942991" cy="2544434"/>
            <a:chOff x="201009" y="3298809"/>
            <a:chExt cx="8942991" cy="2544434"/>
          </a:xfrm>
        </p:grpSpPr>
        <p:pic>
          <p:nvPicPr>
            <p:cNvPr id="27" name="図 26" descr="ケーキ, おもちゃ, 室内 が含まれている画像&#10;&#10;高い精度で生成された説明">
              <a:extLst>
                <a:ext uri="{FF2B5EF4-FFF2-40B4-BE49-F238E27FC236}">
                  <a16:creationId xmlns:a16="http://schemas.microsoft.com/office/drawing/2014/main" id="{861A2777-EB17-416A-9874-AC99F401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69" y="3417299"/>
              <a:ext cx="1075972" cy="1320975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871251E-5456-4E09-8B47-9161A813FD0A}"/>
                </a:ext>
              </a:extLst>
            </p:cNvPr>
            <p:cNvSpPr/>
            <p:nvPr/>
          </p:nvSpPr>
          <p:spPr>
            <a:xfrm>
              <a:off x="201009" y="4738274"/>
              <a:ext cx="1797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king (ruler)</a:t>
              </a:r>
              <a:endPara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933C750-D523-4ED7-851B-B6799C4AADCC}"/>
                </a:ext>
              </a:extLst>
            </p:cNvPr>
            <p:cNvSpPr/>
            <p:nvPr/>
          </p:nvSpPr>
          <p:spPr>
            <a:xfrm>
              <a:off x="3802031" y="4124068"/>
              <a:ext cx="17892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queen (ruler)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D0E6326-B53E-4F12-AB1F-388B76B58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383" y="3298809"/>
              <a:ext cx="652567" cy="858699"/>
            </a:xfrm>
            <a:prstGeom prst="rect">
              <a:avLst/>
            </a:prstGeom>
          </p:spPr>
        </p:pic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0F9424FF-4587-4299-9F1F-C5F441E7C991}"/>
                </a:ext>
              </a:extLst>
            </p:cNvPr>
            <p:cNvSpPr/>
            <p:nvPr/>
          </p:nvSpPr>
          <p:spPr>
            <a:xfrm>
              <a:off x="3508589" y="4547412"/>
              <a:ext cx="2326607" cy="40011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5DE6113-EE1D-4801-AB0F-E34CC2C85419}"/>
                </a:ext>
              </a:extLst>
            </p:cNvPr>
            <p:cNvSpPr/>
            <p:nvPr/>
          </p:nvSpPr>
          <p:spPr>
            <a:xfrm>
              <a:off x="3741786" y="4530368"/>
              <a:ext cx="18317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008000"/>
                    </a:solidFill>
                  </a:uFill>
                  <a:latin typeface="Segoe UI" panose="020B0502040204020203" pitchFamily="34" charset="0"/>
                  <a:cs typeface="Segoe UI" panose="020B0502040204020203" pitchFamily="34" charset="0"/>
                </a:rPr>
                <a:t>crowned_head</a:t>
              </a:r>
              <a:endPara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008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14B055C9-B6E4-4094-BE5E-C5797EFBC647}"/>
                </a:ext>
              </a:extLst>
            </p:cNvPr>
            <p:cNvSpPr/>
            <p:nvPr/>
          </p:nvSpPr>
          <p:spPr>
            <a:xfrm>
              <a:off x="3508589" y="5409013"/>
              <a:ext cx="2326607" cy="38114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musician, businessman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46BF0FC-C8CE-4D9D-8AEB-32F725E2945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893027" y="4455598"/>
              <a:ext cx="1512000" cy="1080000"/>
            </a:xfrm>
            <a:prstGeom prst="straightConnector1">
              <a:avLst/>
            </a:prstGeom>
            <a:ln w="1143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51F94BC9-3941-433F-939C-BCF790784CBB}"/>
                </a:ext>
              </a:extLst>
            </p:cNvPr>
            <p:cNvCxnSpPr>
              <a:cxnSpLocks/>
            </p:cNvCxnSpPr>
            <p:nvPr/>
          </p:nvCxnSpPr>
          <p:spPr>
            <a:xfrm>
              <a:off x="1881597" y="4213708"/>
              <a:ext cx="1512000" cy="0"/>
            </a:xfrm>
            <a:prstGeom prst="straightConnector1">
              <a:avLst/>
            </a:prstGeom>
            <a:ln w="127000"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乗算記号 41">
              <a:extLst>
                <a:ext uri="{FF2B5EF4-FFF2-40B4-BE49-F238E27FC236}">
                  <a16:creationId xmlns:a16="http://schemas.microsoft.com/office/drawing/2014/main" id="{F4A8FA9F-CCDA-4D2C-A57B-000B3A9BE07A}"/>
                </a:ext>
              </a:extLst>
            </p:cNvPr>
            <p:cNvSpPr/>
            <p:nvPr/>
          </p:nvSpPr>
          <p:spPr>
            <a:xfrm>
              <a:off x="2316741" y="4687031"/>
              <a:ext cx="612000" cy="6120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9F9CFDC-02BC-4302-A4EB-3FE50B064C8A}"/>
                </a:ext>
              </a:extLst>
            </p:cNvPr>
            <p:cNvSpPr/>
            <p:nvPr/>
          </p:nvSpPr>
          <p:spPr>
            <a:xfrm>
              <a:off x="1932108" y="3547998"/>
              <a:ext cx="14034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rgbClr val="008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evaluate</a:t>
              </a:r>
              <a:endParaRPr lang="ja-JP" altLang="en-US" sz="24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34884A7-1B42-4007-BE9E-C0BB5D9C750E}"/>
                </a:ext>
              </a:extLst>
            </p:cNvPr>
            <p:cNvSpPr/>
            <p:nvPr/>
          </p:nvSpPr>
          <p:spPr>
            <a:xfrm>
              <a:off x="996730" y="5242177"/>
              <a:ext cx="1982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not evaluate</a:t>
              </a:r>
              <a:endParaRPr lang="ja-JP" altLang="en-US" sz="2400" b="1" strike="sngStrik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C6D664C1-F7E4-4546-A342-D6808966C545}"/>
                </a:ext>
              </a:extLst>
            </p:cNvPr>
            <p:cNvSpPr/>
            <p:nvPr/>
          </p:nvSpPr>
          <p:spPr>
            <a:xfrm rot="10800000">
              <a:off x="5734786" y="4452631"/>
              <a:ext cx="607618" cy="563366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B605F13-D46B-4AD1-BC58-8B7726042F79}"/>
                </a:ext>
              </a:extLst>
            </p:cNvPr>
            <p:cNvSpPr/>
            <p:nvPr/>
          </p:nvSpPr>
          <p:spPr>
            <a:xfrm>
              <a:off x="6340476" y="4503482"/>
              <a:ext cx="2277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rgbClr val="008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Same</a:t>
              </a:r>
              <a:r>
                <a:rPr lang="en-US" altLang="ja-JP" sz="24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contexts</a:t>
              </a:r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375D8E4A-DFAB-4BB7-B593-2AB1329D21AB}"/>
                </a:ext>
              </a:extLst>
            </p:cNvPr>
            <p:cNvSpPr/>
            <p:nvPr/>
          </p:nvSpPr>
          <p:spPr>
            <a:xfrm rot="10800000">
              <a:off x="5734786" y="5279877"/>
              <a:ext cx="607618" cy="563366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51BB836-823B-43B7-B938-0C4E87B0DA7D}"/>
                </a:ext>
              </a:extLst>
            </p:cNvPr>
            <p:cNvSpPr/>
            <p:nvPr/>
          </p:nvSpPr>
          <p:spPr>
            <a:xfrm>
              <a:off x="6340476" y="5330728"/>
              <a:ext cx="2803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Different</a:t>
              </a:r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contexts</a:t>
              </a:r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99FD1C-5D12-4D9E-BB98-4CAB597730D6}"/>
              </a:ext>
            </a:extLst>
          </p:cNvPr>
          <p:cNvSpPr/>
          <p:nvPr/>
        </p:nvSpPr>
        <p:spPr>
          <a:xfrm>
            <a:off x="561969" y="1288017"/>
            <a:ext cx="5917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We propose the sense-based evaluation</a:t>
            </a:r>
            <a:endParaRPr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B6C1B-D48F-403A-85AA-46908A0DD8C3}"/>
              </a:ext>
            </a:extLst>
          </p:cNvPr>
          <p:cNvGrpSpPr/>
          <p:nvPr/>
        </p:nvGrpSpPr>
        <p:grpSpPr>
          <a:xfrm>
            <a:off x="3335569" y="3127108"/>
            <a:ext cx="5755981" cy="441060"/>
            <a:chOff x="1403121" y="5823881"/>
            <a:chExt cx="5755981" cy="44106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C07B86B-AABA-413D-9BCC-AB2910F38C00}"/>
                </a:ext>
              </a:extLst>
            </p:cNvPr>
            <p:cNvSpPr/>
            <p:nvPr/>
          </p:nvSpPr>
          <p:spPr>
            <a:xfrm>
              <a:off x="2144533" y="5823881"/>
              <a:ext cx="196419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related words</a:t>
              </a:r>
              <a:endParaRPr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2774053-4162-4E58-93B1-F59859ACBB8F}"/>
                </a:ext>
              </a:extLst>
            </p:cNvPr>
            <p:cNvSpPr/>
            <p:nvPr/>
          </p:nvSpPr>
          <p:spPr>
            <a:xfrm>
              <a:off x="4899957" y="5834054"/>
              <a:ext cx="22591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unrelated words</a:t>
              </a:r>
              <a:endParaRPr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576CD18C-C0D9-48C4-B301-A50357BD91B2}"/>
                </a:ext>
              </a:extLst>
            </p:cNvPr>
            <p:cNvSpPr/>
            <p:nvPr/>
          </p:nvSpPr>
          <p:spPr>
            <a:xfrm>
              <a:off x="1403121" y="5849052"/>
              <a:ext cx="720000" cy="40011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E7A604DE-75FA-40F6-8EFF-172746997778}"/>
                </a:ext>
              </a:extLst>
            </p:cNvPr>
            <p:cNvSpPr/>
            <p:nvPr/>
          </p:nvSpPr>
          <p:spPr>
            <a:xfrm>
              <a:off x="4179957" y="5852690"/>
              <a:ext cx="720000" cy="40011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38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9897A-72C3-40EA-9A6C-C0BEB186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286604"/>
            <a:ext cx="7920000" cy="831903"/>
          </a:xfrm>
        </p:spPr>
        <p:txBody>
          <a:bodyPr/>
          <a:lstStyle/>
          <a:p>
            <a:r>
              <a:rPr kumimoji="1" lang="en-US" altLang="ja-JP" dirty="0"/>
              <a:t>Our Approach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36CAE-2BEA-4348-9F52-B6913E7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EC320CD-D854-4373-8FB0-02FC90C112E8}"/>
              </a:ext>
            </a:extLst>
          </p:cNvPr>
          <p:cNvSpPr txBox="1">
            <a:spLocks/>
          </p:cNvSpPr>
          <p:nvPr/>
        </p:nvSpPr>
        <p:spPr>
          <a:xfrm>
            <a:off x="258876" y="5143011"/>
            <a:ext cx="8266093" cy="435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90488" algn="ctr">
              <a:buNone/>
            </a:pPr>
            <a:r>
              <a:rPr lang="en-US" altLang="ja-JP" u="heavy" dirty="0"/>
              <a:t>Collect related words from </a:t>
            </a:r>
            <a:r>
              <a:rPr lang="en-US" altLang="ja-JP" b="1" u="heavy" dirty="0">
                <a:solidFill>
                  <a:srgbClr val="008000"/>
                </a:solidFill>
              </a:rPr>
              <a:t>concept hierarchies</a:t>
            </a:r>
            <a:endParaRPr lang="en-US" altLang="ja-JP" u="heavy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7558B42-BB88-4A7F-8723-94272D781196}"/>
              </a:ext>
            </a:extLst>
          </p:cNvPr>
          <p:cNvSpPr/>
          <p:nvPr/>
        </p:nvSpPr>
        <p:spPr>
          <a:xfrm>
            <a:off x="590584" y="1303974"/>
            <a:ext cx="7962832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Constructing dataset and proposing an evaluation metric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59CB868-8C17-4256-90DC-592710D327A0}"/>
              </a:ext>
            </a:extLst>
          </p:cNvPr>
          <p:cNvGrpSpPr/>
          <p:nvPr/>
        </p:nvGrpSpPr>
        <p:grpSpPr>
          <a:xfrm>
            <a:off x="222549" y="2423956"/>
            <a:ext cx="8871702" cy="2567007"/>
            <a:chOff x="229624" y="2052896"/>
            <a:chExt cx="8871702" cy="2567007"/>
          </a:xfrm>
        </p:grpSpPr>
        <p:pic>
          <p:nvPicPr>
            <p:cNvPr id="10" name="図 9" descr="ケーキ, おもちゃ, 室内 が含まれている画像&#10;&#10;高い精度で生成された説明">
              <a:extLst>
                <a:ext uri="{FF2B5EF4-FFF2-40B4-BE49-F238E27FC236}">
                  <a16:creationId xmlns:a16="http://schemas.microsoft.com/office/drawing/2014/main" id="{1969E2A7-3058-462B-BF71-08DBA12F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84" y="2171386"/>
              <a:ext cx="1075972" cy="1320975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9211662-A67F-4F4F-B3EC-6B11CC2C485C}"/>
                </a:ext>
              </a:extLst>
            </p:cNvPr>
            <p:cNvSpPr/>
            <p:nvPr/>
          </p:nvSpPr>
          <p:spPr>
            <a:xfrm>
              <a:off x="229624" y="3492361"/>
              <a:ext cx="1797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king (ruler)</a:t>
              </a:r>
              <a:endPara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D80A990-AC10-4ECB-879E-C1D8D89FAA9D}"/>
                </a:ext>
              </a:extLst>
            </p:cNvPr>
            <p:cNvSpPr/>
            <p:nvPr/>
          </p:nvSpPr>
          <p:spPr>
            <a:xfrm>
              <a:off x="3830646" y="2878155"/>
              <a:ext cx="17892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queen (ruler)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0BE6A9C-53BC-40DD-9A05-288E8F765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8998" y="2052896"/>
              <a:ext cx="652567" cy="858699"/>
            </a:xfrm>
            <a:prstGeom prst="rect">
              <a:avLst/>
            </a:prstGeom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F827D9C0-C219-479D-8796-9C242175F46A}"/>
                </a:ext>
              </a:extLst>
            </p:cNvPr>
            <p:cNvSpPr/>
            <p:nvPr/>
          </p:nvSpPr>
          <p:spPr>
            <a:xfrm>
              <a:off x="3537204" y="3278265"/>
              <a:ext cx="2326607" cy="43926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02A184D-7F95-44D5-8A62-5CA128E80ED4}"/>
                </a:ext>
              </a:extLst>
            </p:cNvPr>
            <p:cNvSpPr/>
            <p:nvPr/>
          </p:nvSpPr>
          <p:spPr>
            <a:xfrm>
              <a:off x="3770401" y="3284455"/>
              <a:ext cx="18317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008000"/>
                    </a:solidFill>
                  </a:uFill>
                  <a:latin typeface="Segoe UI" panose="020B0502040204020203" pitchFamily="34" charset="0"/>
                  <a:cs typeface="Segoe UI" panose="020B0502040204020203" pitchFamily="34" charset="0"/>
                </a:rPr>
                <a:t>crowned_head</a:t>
              </a:r>
              <a:endPara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008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27B38541-144A-40B7-A0C3-0CF72B486E8F}"/>
                </a:ext>
              </a:extLst>
            </p:cNvPr>
            <p:cNvSpPr/>
            <p:nvPr/>
          </p:nvSpPr>
          <p:spPr>
            <a:xfrm>
              <a:off x="6252065" y="2864887"/>
              <a:ext cx="2849261" cy="1143989"/>
            </a:xfrm>
            <a:prstGeom prst="wedgeRoundRectCallout">
              <a:avLst>
                <a:gd name="adj1" fmla="val -75029"/>
                <a:gd name="adj2" fmla="val -428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hypernyms </a:t>
              </a: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ja-JP" sz="2000" b="1" dirty="0">
                  <a:solidFill>
                    <a:srgbClr val="008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WordNet </a:t>
              </a:r>
              <a:r>
                <a:rPr kumimoji="1"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</a:t>
              </a:r>
              <a:r>
                <a:rPr kumimoji="1" lang="en-US" altLang="ja-JP" sz="2000" b="1" dirty="0">
                  <a:solidFill>
                    <a:srgbClr val="008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ja-JP" sz="2000" b="1" dirty="0" err="1">
                  <a:solidFill>
                    <a:srgbClr val="008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BabelNet</a:t>
              </a:r>
              <a:endParaRPr kumimoji="1" lang="ja-JP" altLang="en-US" sz="20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CAA202DA-90A1-444B-99B2-3584CCFFE238}"/>
                </a:ext>
              </a:extLst>
            </p:cNvPr>
            <p:cNvSpPr/>
            <p:nvPr/>
          </p:nvSpPr>
          <p:spPr>
            <a:xfrm>
              <a:off x="3537204" y="4238756"/>
              <a:ext cx="2326607" cy="38114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musician, businessman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FD5B812-FA99-4273-BF53-A26D4466E574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21642" y="3285341"/>
              <a:ext cx="1512000" cy="1080000"/>
            </a:xfrm>
            <a:prstGeom prst="straightConnector1">
              <a:avLst/>
            </a:prstGeom>
            <a:ln w="1143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E421F44E-7F2F-450A-9BE2-232127DAD6FD}"/>
                </a:ext>
              </a:extLst>
            </p:cNvPr>
            <p:cNvCxnSpPr>
              <a:cxnSpLocks/>
            </p:cNvCxnSpPr>
            <p:nvPr/>
          </p:nvCxnSpPr>
          <p:spPr>
            <a:xfrm>
              <a:off x="1910212" y="2967795"/>
              <a:ext cx="1512000" cy="0"/>
            </a:xfrm>
            <a:prstGeom prst="straightConnector1">
              <a:avLst/>
            </a:prstGeom>
            <a:ln w="127000"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乗算記号 22">
              <a:extLst>
                <a:ext uri="{FF2B5EF4-FFF2-40B4-BE49-F238E27FC236}">
                  <a16:creationId xmlns:a16="http://schemas.microsoft.com/office/drawing/2014/main" id="{6A22E407-F3A8-4AF8-ABFB-5E301BBC960F}"/>
                </a:ext>
              </a:extLst>
            </p:cNvPr>
            <p:cNvSpPr/>
            <p:nvPr/>
          </p:nvSpPr>
          <p:spPr>
            <a:xfrm>
              <a:off x="2356454" y="3515364"/>
              <a:ext cx="612000" cy="6120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D60DC89-A18E-45D4-911F-B178E070BF28}"/>
                </a:ext>
              </a:extLst>
            </p:cNvPr>
            <p:cNvSpPr/>
            <p:nvPr/>
          </p:nvSpPr>
          <p:spPr>
            <a:xfrm>
              <a:off x="1960723" y="2302085"/>
              <a:ext cx="14034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rgbClr val="008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evaluate</a:t>
              </a:r>
              <a:endParaRPr lang="ja-JP" altLang="en-US" sz="24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0489095-6521-430F-B4B8-C52E67A6E4DE}"/>
                </a:ext>
              </a:extLst>
            </p:cNvPr>
            <p:cNvSpPr/>
            <p:nvPr/>
          </p:nvSpPr>
          <p:spPr>
            <a:xfrm>
              <a:off x="1036443" y="4070510"/>
              <a:ext cx="1982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not evaluate</a:t>
              </a:r>
              <a:endParaRPr lang="ja-JP" altLang="en-US" sz="2400" b="1" strike="sngStrik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B3789A16-950C-4113-A7D1-EB8EC6B9B285}"/>
                </a:ext>
              </a:extLst>
            </p:cNvPr>
            <p:cNvSpPr/>
            <p:nvPr/>
          </p:nvSpPr>
          <p:spPr>
            <a:xfrm rot="10800000">
              <a:off x="5675446" y="3225775"/>
              <a:ext cx="620624" cy="485023"/>
            </a:xfrm>
            <a:prstGeom prst="rightArrow">
              <a:avLst>
                <a:gd name="adj1" fmla="val 50000"/>
                <a:gd name="adj2" fmla="val 7289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6770-5D4E-468D-93F8-579252E21C1C}"/>
              </a:ext>
            </a:extLst>
          </p:cNvPr>
          <p:cNvSpPr/>
          <p:nvPr/>
        </p:nvSpPr>
        <p:spPr>
          <a:xfrm>
            <a:off x="2970953" y="5615516"/>
            <a:ext cx="62086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node: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(a set of synonyms)</a:t>
            </a:r>
          </a:p>
          <a:p>
            <a:pPr marL="342900" indent="-342900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link: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hyernym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-hyponym (parent-child) relationship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9AB6C1B-D48F-403A-85AA-46908A0DD8C3}"/>
              </a:ext>
            </a:extLst>
          </p:cNvPr>
          <p:cNvGrpSpPr/>
          <p:nvPr/>
        </p:nvGrpSpPr>
        <p:grpSpPr>
          <a:xfrm>
            <a:off x="3673650" y="1986928"/>
            <a:ext cx="5470350" cy="410283"/>
            <a:chOff x="1480231" y="5824886"/>
            <a:chExt cx="5470350" cy="410283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07B86B-AABA-413D-9BCC-AB2910F38C00}"/>
                </a:ext>
              </a:extLst>
            </p:cNvPr>
            <p:cNvSpPr/>
            <p:nvPr/>
          </p:nvSpPr>
          <p:spPr>
            <a:xfrm>
              <a:off x="1984231" y="5824886"/>
              <a:ext cx="19175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 related words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2774053-4162-4E58-93B1-F59859ACBB8F}"/>
                </a:ext>
              </a:extLst>
            </p:cNvPr>
            <p:cNvSpPr/>
            <p:nvPr/>
          </p:nvSpPr>
          <p:spPr>
            <a:xfrm>
              <a:off x="4741258" y="5835059"/>
              <a:ext cx="22093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 unrelated words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576CD18C-C0D9-48C4-B301-A50357BD91B2}"/>
                </a:ext>
              </a:extLst>
            </p:cNvPr>
            <p:cNvSpPr/>
            <p:nvPr/>
          </p:nvSpPr>
          <p:spPr>
            <a:xfrm>
              <a:off x="1480231" y="5883975"/>
              <a:ext cx="504000" cy="324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E7A604DE-75FA-40F6-8EFF-172746997778}"/>
                </a:ext>
              </a:extLst>
            </p:cNvPr>
            <p:cNvSpPr/>
            <p:nvPr/>
          </p:nvSpPr>
          <p:spPr>
            <a:xfrm>
              <a:off x="4257067" y="5905380"/>
              <a:ext cx="504000" cy="324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</p:grpSp>
      <p:sp>
        <p:nvSpPr>
          <p:cNvPr id="6" name="矢印: 左カーブ 5">
            <a:extLst>
              <a:ext uri="{FF2B5EF4-FFF2-40B4-BE49-F238E27FC236}">
                <a16:creationId xmlns:a16="http://schemas.microsoft.com/office/drawing/2014/main" id="{F7609E31-DB6A-4528-A1EE-A4DAB00F04C2}"/>
              </a:ext>
            </a:extLst>
          </p:cNvPr>
          <p:cNvSpPr/>
          <p:nvPr/>
        </p:nvSpPr>
        <p:spPr>
          <a:xfrm rot="20494542">
            <a:off x="7849025" y="5156298"/>
            <a:ext cx="612114" cy="683214"/>
          </a:xfrm>
          <a:prstGeom prst="curvedLef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6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98D3B-C6E6-4C84-829D-F107C11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 of Dataset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1D048A-C4A4-4722-8CB6-0E1BD1EC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3DC5B51-E3EC-4BC8-8030-2541BB74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09594"/>
              </p:ext>
            </p:extLst>
          </p:nvPr>
        </p:nvGraphicFramePr>
        <p:xfrm>
          <a:off x="249314" y="1486380"/>
          <a:ext cx="7416000" cy="2407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384481894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41025283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15827227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synonyms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hypernyms-1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8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hectare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Noun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ha,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hm2,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</a:t>
                      </a:r>
                      <a:r>
                        <a:rPr kumimoji="1" lang="en-US" altLang="ja-JP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18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area_unit</a:t>
                      </a:r>
                      <a:r>
                        <a:rPr kumimoji="1" lang="en-US" altLang="ja-JP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712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liter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Noun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microlitre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metric_capacity_unit</a:t>
                      </a:r>
                      <a:r>
                        <a:rPr kumimoji="1" lang="en-US" altLang="ja-JP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15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Noun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kern="12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litér</a:t>
                      </a:r>
                      <a:r>
                        <a:rPr kumimoji="1" lang="en-US" altLang="ja-JP" sz="20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village, hamlet, …</a:t>
                      </a:r>
                      <a:endParaRPr kumimoji="1" lang="en-US" altLang="ja-JP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896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accomplish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E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Verb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fulfil, action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effect, complete, …</a:t>
                      </a:r>
                      <a:endParaRPr kumimoji="1" lang="en-US" altLang="ja-JP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034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Verb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achieve,attain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win, succeed, …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4974C3-6E2F-41AD-8C92-10E4AD8643AA}"/>
              </a:ext>
            </a:extLst>
          </p:cNvPr>
          <p:cNvCxnSpPr>
            <a:cxnSpLocks/>
          </p:cNvCxnSpPr>
          <p:nvPr/>
        </p:nvCxnSpPr>
        <p:spPr>
          <a:xfrm flipH="1">
            <a:off x="249314" y="2290268"/>
            <a:ext cx="867600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B7EB2-546E-4815-A2CB-5F77544B96F5}"/>
              </a:ext>
            </a:extLst>
          </p:cNvPr>
          <p:cNvSpPr txBox="1"/>
          <p:nvPr/>
        </p:nvSpPr>
        <p:spPr>
          <a:xfrm>
            <a:off x="7708893" y="1844030"/>
            <a:ext cx="109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EFA946-896E-432B-949B-9D634ADCA161}"/>
              </a:ext>
            </a:extLst>
          </p:cNvPr>
          <p:cNvSpPr txBox="1"/>
          <p:nvPr/>
        </p:nvSpPr>
        <p:spPr>
          <a:xfrm>
            <a:off x="7708893" y="2336397"/>
            <a:ext cx="132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meanings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123F22-F972-4E26-AC68-4EE081963CF0}"/>
              </a:ext>
            </a:extLst>
          </p:cNvPr>
          <p:cNvSpPr txBox="1"/>
          <p:nvPr/>
        </p:nvSpPr>
        <p:spPr>
          <a:xfrm>
            <a:off x="7665314" y="3285197"/>
            <a:ext cx="161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sub-records</a:t>
            </a:r>
            <a:endParaRPr kumimoji="1" lang="ja-JP" alt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BA6DCA22-D8F8-4032-A347-752D1AC1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14" y="4228537"/>
            <a:ext cx="8786044" cy="1957841"/>
          </a:xfrm>
        </p:spPr>
        <p:txBody>
          <a:bodyPr>
            <a:noAutofit/>
          </a:bodyPr>
          <a:lstStyle/>
          <a:p>
            <a:pPr marL="90488" indent="0">
              <a:buNone/>
            </a:pPr>
            <a:r>
              <a:rPr lang="en-US" altLang="ja-JP" dirty="0"/>
              <a:t>Records are pairs of </a:t>
            </a:r>
            <a:r>
              <a:rPr lang="en-US" altLang="ja-JP" b="1" dirty="0">
                <a:solidFill>
                  <a:schemeClr val="accent2"/>
                </a:solidFill>
              </a:rPr>
              <a:t>a word and sub-records</a:t>
            </a:r>
          </a:p>
          <a:p>
            <a:pPr marL="442913" lvl="1" indent="-352425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ja-JP" b="1" dirty="0"/>
              <a:t>Each word has </a:t>
            </a:r>
            <a:r>
              <a:rPr lang="en-US" altLang="ja-JP" b="1" dirty="0">
                <a:solidFill>
                  <a:schemeClr val="accent2"/>
                </a:solidFill>
              </a:rPr>
              <a:t>sub-records</a:t>
            </a:r>
            <a:r>
              <a:rPr lang="en-US" altLang="ja-JP" b="1" dirty="0"/>
              <a:t> corresponds to the sense</a:t>
            </a:r>
          </a:p>
          <a:p>
            <a:pPr marL="442913" lvl="1" indent="-352425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accent2"/>
                </a:solidFill>
              </a:rPr>
              <a:t>Sub-records</a:t>
            </a:r>
            <a:r>
              <a:rPr lang="en-US" altLang="ja-JP" dirty="0"/>
              <a:t> are composed of</a:t>
            </a:r>
            <a:br>
              <a:rPr lang="en-US" altLang="ja-JP" dirty="0"/>
            </a:br>
            <a:r>
              <a:rPr lang="en-US" altLang="ja-JP" dirty="0" err="1"/>
              <a:t>PoS</a:t>
            </a:r>
            <a:r>
              <a:rPr lang="en-US" altLang="ja-JP" dirty="0"/>
              <a:t> tag (Noun or Verb), synonyms (</a:t>
            </a:r>
            <a:r>
              <a:rPr lang="en-US" altLang="ja-JP" dirty="0" err="1"/>
              <a:t>synset</a:t>
            </a:r>
            <a:r>
              <a:rPr lang="en-US" altLang="ja-JP" dirty="0"/>
              <a:t>), and 3 hypernyms</a:t>
            </a:r>
          </a:p>
        </p:txBody>
      </p:sp>
    </p:spTree>
    <p:extLst>
      <p:ext uri="{BB962C8B-B14F-4D97-AF65-F5344CB8AC3E}">
        <p14:creationId xmlns:p14="http://schemas.microsoft.com/office/powerpoint/2010/main" val="31341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B53FF-F74C-429B-8910-818F607B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29" y="286604"/>
            <a:ext cx="8094899" cy="83190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How to </a:t>
            </a:r>
            <a:r>
              <a:rPr lang="en-US" altLang="ja-JP" dirty="0"/>
              <a:t>G</a:t>
            </a:r>
            <a:r>
              <a:rPr kumimoji="1" lang="en-US" altLang="ja-JP" dirty="0"/>
              <a:t>et </a:t>
            </a:r>
            <a:r>
              <a:rPr lang="en-US" altLang="ja-JP" dirty="0"/>
              <a:t>Related Word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598F3C-EA2C-445B-8BF8-DCD48069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90A5BC-7A69-46C7-8441-0E80F0F2253E}"/>
              </a:ext>
            </a:extLst>
          </p:cNvPr>
          <p:cNvSpPr txBox="1"/>
          <p:nvPr/>
        </p:nvSpPr>
        <p:spPr>
          <a:xfrm>
            <a:off x="522012" y="2082722"/>
            <a:ext cx="457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hierarchy of </a:t>
            </a: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 (unit</a:t>
            </a:r>
            <a:r>
              <a:rPr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WordNet</a:t>
            </a:r>
            <a:endParaRPr kumimoji="1" lang="ja-JP" altLang="en-US" sz="24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496B246-30D6-4B50-B84F-55C7FC1BA06C}"/>
              </a:ext>
            </a:extLst>
          </p:cNvPr>
          <p:cNvSpPr/>
          <p:nvPr/>
        </p:nvSpPr>
        <p:spPr>
          <a:xfrm>
            <a:off x="552135" y="1306585"/>
            <a:ext cx="8039729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 related words from concept hierarchies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0F2DE8AA-63AF-4A93-B81D-0E31329F5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2543"/>
              </p:ext>
            </p:extLst>
          </p:nvPr>
        </p:nvGraphicFramePr>
        <p:xfrm>
          <a:off x="734322" y="4732481"/>
          <a:ext cx="7857542" cy="9824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2315">
                  <a:extLst>
                    <a:ext uri="{9D8B030D-6E8A-4147-A177-3AD203B41FA5}">
                      <a16:colId xmlns:a16="http://schemas.microsoft.com/office/drawing/2014/main" val="3844818945"/>
                    </a:ext>
                  </a:extLst>
                </a:gridCol>
                <a:gridCol w="2892069">
                  <a:extLst>
                    <a:ext uri="{9D8B030D-6E8A-4147-A177-3AD203B41FA5}">
                      <a16:colId xmlns:a16="http://schemas.microsoft.com/office/drawing/2014/main" val="2158272275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6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synonyms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A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hypernyms-1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aseline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86704"/>
                  </a:ext>
                </a:extLst>
              </a:tr>
              <a:tr h="502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liter</a:t>
                      </a:r>
                      <a:endParaRPr kumimoji="1" lang="ja-JP" alt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cubic_decimiter, litre, …</a:t>
                      </a:r>
                      <a:endParaRPr kumimoji="1" lang="en-US" altLang="ja-JP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metric_capacity_unit, </a:t>
                      </a:r>
                      <a:r>
                        <a:rPr kumimoji="1" lang="en-US" altLang="ja-JP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en-US" altLang="ja-JP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712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E2E7D1D-605C-4C67-AC4D-60F16B23E9E1}"/>
                  </a:ext>
                </a:extLst>
              </p:cNvPr>
              <p:cNvSpPr/>
              <p:nvPr/>
            </p:nvSpPr>
            <p:spPr>
              <a:xfrm>
                <a:off x="734322" y="3697814"/>
                <a:ext cx="5153206" cy="411588"/>
              </a:xfrm>
              <a:prstGeom prst="rect">
                <a:avLst/>
              </a:prstGeom>
              <a:ln w="19050">
                <a:solidFill>
                  <a:schemeClr val="bg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𝐥𝐢𝐭𝐞𝐫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ja-JP" sz="2000" b="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oun</m:t>
                          </m:r>
                        </m:sub>
                        <m:sup>
                          <m:r>
                            <a:rPr lang="en-US" altLang="ja-JP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ja-JP" sz="2000" b="0" smtClean="0">
                              <a:solidFill>
                                <a:srgbClr val="FF66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cubic</m:t>
                          </m:r>
                          <m:r>
                            <m:rPr>
                              <m:nor/>
                            </m:rPr>
                            <a:rPr lang="en-US" altLang="ja-JP" sz="2000" smtClean="0">
                              <a:solidFill>
                                <a:srgbClr val="FF66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ja-JP" sz="2000" b="0" smtClean="0">
                              <a:solidFill>
                                <a:srgbClr val="FF66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decimiter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ja-JP" sz="2000" b="0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oun</m:t>
                          </m:r>
                        </m:sub>
                        <m:sup>
                          <m:r>
                            <a:rPr lang="en-US" altLang="ja-JP" sz="2000" b="0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b="0" i="0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litre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ja-JP" sz="2000" b="0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oun</m:t>
                          </m:r>
                        </m:sub>
                        <m:sup>
                          <m:r>
                            <a:rPr lang="en-US" altLang="ja-JP" sz="2000" b="0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b="0" i="0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altLang="ja-JP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E2E7D1D-605C-4C67-AC4D-60F16B23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2" y="3697814"/>
                <a:ext cx="5153206" cy="411588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298B246-1AB2-4B92-9A04-BE7BDA30425A}"/>
                  </a:ext>
                </a:extLst>
              </p:cNvPr>
              <p:cNvSpPr/>
              <p:nvPr/>
            </p:nvSpPr>
            <p:spPr>
              <a:xfrm>
                <a:off x="5101720" y="2830119"/>
                <a:ext cx="3567002" cy="406843"/>
              </a:xfrm>
              <a:prstGeom prst="rect">
                <a:avLst/>
              </a:prstGeom>
              <a:ln w="19050">
                <a:solidFill>
                  <a:schemeClr val="bg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ja-JP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ja-JP" sz="2000" dirty="0">
                              <a:solidFill>
                                <a:srgbClr val="CC0099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metric</m:t>
                          </m:r>
                          <m:r>
                            <m:rPr>
                              <m:nor/>
                            </m:rPr>
                            <a:rPr lang="en-US" altLang="ja-JP" sz="2000" dirty="0">
                              <a:solidFill>
                                <a:srgbClr val="CC0099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ja-JP" sz="2000" dirty="0">
                              <a:solidFill>
                                <a:srgbClr val="CC0099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capacity</m:t>
                          </m:r>
                          <m:r>
                            <m:rPr>
                              <m:nor/>
                            </m:rPr>
                            <a:rPr lang="en-US" altLang="ja-JP" sz="2000" dirty="0">
                              <a:solidFill>
                                <a:srgbClr val="CC0099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ja-JP" sz="2000" dirty="0">
                              <a:solidFill>
                                <a:srgbClr val="CC0099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unit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𝑜𝑢𝑛</m:t>
                          </m:r>
                        </m:sub>
                        <m:sup>
                          <m:r>
                            <a:rPr lang="en-US" altLang="ja-JP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298B246-1AB2-4B92-9A04-BE7BDA304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20" y="2830119"/>
                <a:ext cx="3567002" cy="406843"/>
              </a:xfrm>
              <a:prstGeom prst="rect">
                <a:avLst/>
              </a:prstGeom>
              <a:blipFill>
                <a:blip r:embed="rId4"/>
                <a:stretch>
                  <a:fillRect b="-15714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1508BC-9A4B-4660-ADEF-0898FBC24782}"/>
              </a:ext>
            </a:extLst>
          </p:cNvPr>
          <p:cNvSpPr/>
          <p:nvPr/>
        </p:nvSpPr>
        <p:spPr>
          <a:xfrm>
            <a:off x="734322" y="329403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FD3036-BD00-40BC-8B20-D91A545B6147}"/>
              </a:ext>
            </a:extLst>
          </p:cNvPr>
          <p:cNvSpPr/>
          <p:nvPr/>
        </p:nvSpPr>
        <p:spPr>
          <a:xfrm>
            <a:off x="5101720" y="2432503"/>
            <a:ext cx="1965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hypernyms-1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5C45013-8D98-4F64-8324-E7E7407AEE3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3310925" y="3236962"/>
            <a:ext cx="3574296" cy="460852"/>
          </a:xfrm>
          <a:prstGeom prst="line">
            <a:avLst/>
          </a:prstGeom>
          <a:ln w="38100"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38E5E7-7D85-4863-BA19-B895819202F0}"/>
              </a:ext>
            </a:extLst>
          </p:cNvPr>
          <p:cNvSpPr txBox="1"/>
          <p:nvPr/>
        </p:nvSpPr>
        <p:spPr>
          <a:xfrm>
            <a:off x="4179716" y="3072185"/>
            <a:ext cx="78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3A904B-FEB2-4197-986A-6680DFCCFB0A}"/>
              </a:ext>
            </a:extLst>
          </p:cNvPr>
          <p:cNvCxnSpPr>
            <a:cxnSpLocks/>
          </p:cNvCxnSpPr>
          <p:nvPr/>
        </p:nvCxnSpPr>
        <p:spPr>
          <a:xfrm flipV="1">
            <a:off x="7305353" y="2656003"/>
            <a:ext cx="1224000" cy="180000"/>
          </a:xfrm>
          <a:prstGeom prst="line">
            <a:avLst/>
          </a:prstGeom>
          <a:ln w="381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3E7651-2F91-4627-AE7D-BFFFA862AD43}"/>
              </a:ext>
            </a:extLst>
          </p:cNvPr>
          <p:cNvSpPr txBox="1"/>
          <p:nvPr/>
        </p:nvSpPr>
        <p:spPr>
          <a:xfrm>
            <a:off x="7475451" y="2261050"/>
            <a:ext cx="78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1F52364-326E-42DD-857E-1609DF2735BE}"/>
              </a:ext>
            </a:extLst>
          </p:cNvPr>
          <p:cNvSpPr/>
          <p:nvPr/>
        </p:nvSpPr>
        <p:spPr>
          <a:xfrm>
            <a:off x="3310925" y="4184191"/>
            <a:ext cx="792000" cy="486000"/>
          </a:xfrm>
          <a:prstGeom prst="downArrow">
            <a:avLst/>
          </a:prstGeom>
          <a:solidFill>
            <a:srgbClr val="FFCC99"/>
          </a:solidFill>
          <a:ln>
            <a:solidFill>
              <a:srgbClr val="FA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A4572665-D0A6-43C4-A80B-7B756BCA4105}"/>
              </a:ext>
            </a:extLst>
          </p:cNvPr>
          <p:cNvSpPr/>
          <p:nvPr/>
        </p:nvSpPr>
        <p:spPr>
          <a:xfrm>
            <a:off x="6489221" y="3371172"/>
            <a:ext cx="792000" cy="484409"/>
          </a:xfrm>
          <a:prstGeom prst="downArrow">
            <a:avLst/>
          </a:prstGeom>
          <a:solidFill>
            <a:srgbClr val="FF99FF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3E1001A-9EED-48D5-BB3F-7AA7FF91630C}"/>
              </a:ext>
            </a:extLst>
          </p:cNvPr>
          <p:cNvSpPr/>
          <p:nvPr/>
        </p:nvSpPr>
        <p:spPr>
          <a:xfrm>
            <a:off x="4379556" y="5713173"/>
            <a:ext cx="421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r"/>
            <a:r>
              <a:rPr lang="en-US" altLang="ja-JP" sz="2400" b="1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related words of liter (unit)</a:t>
            </a:r>
          </a:p>
        </p:txBody>
      </p:sp>
    </p:spTree>
    <p:extLst>
      <p:ext uri="{BB962C8B-B14F-4D97-AF65-F5344CB8AC3E}">
        <p14:creationId xmlns:p14="http://schemas.microsoft.com/office/powerpoint/2010/main" val="7668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B0231-F7CF-4A3A-BA08-A6DC58F6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05" y="268378"/>
            <a:ext cx="8445600" cy="831903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WordNet </a:t>
            </a:r>
            <a:r>
              <a:rPr kumimoji="1" lang="en-US" altLang="ja-JP" sz="3600" dirty="0" err="1"/>
              <a:t>v.s</a:t>
            </a:r>
            <a:r>
              <a:rPr kumimoji="1" lang="en-US" altLang="ja-JP" sz="3600" dirty="0"/>
              <a:t>. </a:t>
            </a:r>
            <a:r>
              <a:rPr kumimoji="1" lang="en-US" altLang="ja-JP" sz="3600" dirty="0" err="1"/>
              <a:t>BabelNet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D746A-3874-4829-81D4-FDA46B9D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4" y="1427354"/>
            <a:ext cx="8282621" cy="1896553"/>
          </a:xfrm>
        </p:spPr>
        <p:txBody>
          <a:bodyPr>
            <a:normAutofit/>
          </a:bodyPr>
          <a:lstStyle/>
          <a:p>
            <a:pPr marL="0" indent="0" defTabSz="10800">
              <a:buClr>
                <a:schemeClr val="tx1"/>
              </a:buClr>
              <a:buNone/>
            </a:pPr>
            <a:r>
              <a:rPr lang="en-US" altLang="ja-JP" b="1" u="sng" dirty="0">
                <a:solidFill>
                  <a:srgbClr val="FF3300"/>
                </a:solidFill>
              </a:rPr>
              <a:t>WordNet</a:t>
            </a:r>
            <a:r>
              <a:rPr lang="ja-JP" altLang="en-US" u="sng" dirty="0">
                <a:solidFill>
                  <a:srgbClr val="FF3300"/>
                </a:solidFill>
              </a:rPr>
              <a:t> </a:t>
            </a:r>
            <a:r>
              <a:rPr lang="en-US" altLang="ja-JP" u="sng" dirty="0"/>
              <a:t>(comprehension:</a:t>
            </a:r>
            <a:r>
              <a:rPr lang="ja-JP" altLang="en-US" u="sng" dirty="0"/>
              <a:t>△</a:t>
            </a:r>
            <a:r>
              <a:rPr lang="en-US" altLang="ja-JP" u="sng" dirty="0"/>
              <a:t>) </a:t>
            </a:r>
            <a:r>
              <a:rPr lang="en-US" altLang="ja-JP" dirty="0"/>
              <a:t>[6]</a:t>
            </a:r>
            <a:br>
              <a:rPr lang="en-US" altLang="ja-JP" dirty="0"/>
            </a:br>
            <a:r>
              <a:rPr lang="en-US" altLang="ja-JP" dirty="0"/>
              <a:t>Famous concept</a:t>
            </a:r>
            <a:r>
              <a:rPr lang="ja-JP" altLang="en-US" dirty="0"/>
              <a:t> </a:t>
            </a:r>
            <a:r>
              <a:rPr lang="en-US" altLang="ja-JP" dirty="0"/>
              <a:t>hierarchy</a:t>
            </a:r>
            <a:r>
              <a:rPr lang="ja-JP" altLang="en-US" dirty="0"/>
              <a:t> </a:t>
            </a:r>
            <a:r>
              <a:rPr lang="en-US" altLang="ja-JP" dirty="0"/>
              <a:t>maintained manually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b="1" u="sng" dirty="0" err="1">
                <a:solidFill>
                  <a:srgbClr val="008000"/>
                </a:solidFill>
              </a:rPr>
              <a:t>BabelNet</a:t>
            </a:r>
            <a:r>
              <a:rPr lang="ja-JP" altLang="en-US" u="sng" dirty="0">
                <a:solidFill>
                  <a:srgbClr val="008000"/>
                </a:solidFill>
              </a:rPr>
              <a:t> </a:t>
            </a:r>
            <a:r>
              <a:rPr lang="en-US" altLang="ja-JP" u="sng" dirty="0"/>
              <a:t>(comprehension:</a:t>
            </a:r>
            <a:r>
              <a:rPr lang="ja-JP" altLang="en-US" u="sng" dirty="0"/>
              <a:t>〇</a:t>
            </a:r>
            <a:r>
              <a:rPr lang="en-US" altLang="ja-JP" u="sng" dirty="0"/>
              <a:t>)</a:t>
            </a:r>
            <a:r>
              <a:rPr lang="ja-JP" altLang="en-US" u="sng" dirty="0"/>
              <a:t> </a:t>
            </a:r>
            <a:r>
              <a:rPr lang="en-US" altLang="ja-JP" dirty="0"/>
              <a:t>[7]</a:t>
            </a:r>
            <a:br>
              <a:rPr lang="en-US" altLang="ja-JP" dirty="0"/>
            </a:br>
            <a:r>
              <a:rPr lang="en-US" altLang="ja-JP" dirty="0"/>
              <a:t>Semi-automatically created by using WordNet and Wikipedia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BC2EBB-6A5F-438D-877D-C72F35AA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CFDD25-DEA2-4673-99A0-6D0F0B791982}"/>
              </a:ext>
            </a:extLst>
          </p:cNvPr>
          <p:cNvSpPr/>
          <p:nvPr/>
        </p:nvSpPr>
        <p:spPr>
          <a:xfrm>
            <a:off x="427805" y="5388142"/>
            <a:ext cx="7941595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Combine WordNet and </a:t>
            </a:r>
            <a:r>
              <a:rPr lang="en-US" altLang="ja-JP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BabelNet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 to collect meanings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F620CF6-87D7-467B-82F9-12B023B782D9}"/>
              </a:ext>
            </a:extLst>
          </p:cNvPr>
          <p:cNvGrpSpPr/>
          <p:nvPr/>
        </p:nvGrpSpPr>
        <p:grpSpPr>
          <a:xfrm>
            <a:off x="631237" y="3429000"/>
            <a:ext cx="7881526" cy="1533309"/>
            <a:chOff x="654977" y="3137106"/>
            <a:chExt cx="7881526" cy="1533309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CB00BBF-63DE-46EB-A7F0-707962D617E1}"/>
                </a:ext>
              </a:extLst>
            </p:cNvPr>
            <p:cNvGrpSpPr/>
            <p:nvPr/>
          </p:nvGrpSpPr>
          <p:grpSpPr>
            <a:xfrm>
              <a:off x="1443377" y="3684877"/>
              <a:ext cx="7093126" cy="985538"/>
              <a:chOff x="1247890" y="3316584"/>
              <a:chExt cx="7093126" cy="985538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7980131-0FBB-437F-88B6-C209CA6A4CE3}"/>
                  </a:ext>
                </a:extLst>
              </p:cNvPr>
              <p:cNvGrpSpPr/>
              <p:nvPr/>
            </p:nvGrpSpPr>
            <p:grpSpPr>
              <a:xfrm>
                <a:off x="1247890" y="3316584"/>
                <a:ext cx="7093126" cy="984885"/>
                <a:chOff x="1267865" y="5074791"/>
                <a:chExt cx="7093126" cy="984885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E26A0F8F-749E-4F84-A9E3-4680B231D9F3}"/>
                    </a:ext>
                  </a:extLst>
                </p:cNvPr>
                <p:cNvSpPr/>
                <p:nvPr/>
              </p:nvSpPr>
              <p:spPr>
                <a:xfrm>
                  <a:off x="1267865" y="5105569"/>
                  <a:ext cx="693868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72000">
                    <a:spcBef>
                      <a:spcPts val="600"/>
                    </a:spcBef>
                    <a:buClr>
                      <a:schemeClr val="accent5"/>
                    </a:buClr>
                  </a:pPr>
                  <a:r>
                    <a:rPr lang="en-US" altLang="ja-JP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liter</a:t>
                  </a:r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1672DBAF-A8A6-467B-9558-609B31A8ABB0}"/>
                    </a:ext>
                  </a:extLst>
                </p:cNvPr>
                <p:cNvSpPr/>
                <p:nvPr/>
              </p:nvSpPr>
              <p:spPr>
                <a:xfrm>
                  <a:off x="2332867" y="5074791"/>
                  <a:ext cx="6028124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 defTabSz="7200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</a:pPr>
                  <a:r>
                    <a:rPr lang="en-US" altLang="ja-JP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 metric unit of capacity</a:t>
                  </a:r>
                </a:p>
                <a:p>
                  <a:pPr marL="342900" indent="-342900" defTabSz="7200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</a:pPr>
                  <a:r>
                    <a:rPr lang="en-US" altLang="ja-JP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 village in Hungary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2837E5D-2CC7-4F5A-83A8-9B4C335821B1}"/>
                  </a:ext>
                </a:extLst>
              </p:cNvPr>
              <p:cNvSpPr/>
              <p:nvPr/>
            </p:nvSpPr>
            <p:spPr>
              <a:xfrm>
                <a:off x="6591034" y="3342281"/>
                <a:ext cx="1418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rgbClr val="FF3300"/>
                    </a:solidFill>
                  </a:rPr>
                  <a:t>WordNet</a:t>
                </a:r>
                <a:r>
                  <a:rPr lang="ja-JP" altLang="en-US" sz="2400" dirty="0">
                    <a:solidFill>
                      <a:srgbClr val="FF3300"/>
                    </a:solidFill>
                  </a:rPr>
                  <a:t> </a:t>
                </a:r>
                <a:endParaRPr lang="ja-JP" altLang="en-US" sz="2400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784534E8-FD0C-42A4-A5AA-6122568EC540}"/>
                  </a:ext>
                </a:extLst>
              </p:cNvPr>
              <p:cNvSpPr/>
              <p:nvPr/>
            </p:nvSpPr>
            <p:spPr>
              <a:xfrm rot="10800000">
                <a:off x="6133353" y="3371425"/>
                <a:ext cx="457681" cy="403376"/>
              </a:xfrm>
              <a:prstGeom prst="rightArrow">
                <a:avLst/>
              </a:prstGeom>
              <a:solidFill>
                <a:srgbClr val="FF9966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CA4945-BD0F-4F2F-89E2-173FD6FCF1DA}"/>
                  </a:ext>
                </a:extLst>
              </p:cNvPr>
              <p:cNvSpPr/>
              <p:nvPr/>
            </p:nvSpPr>
            <p:spPr>
              <a:xfrm>
                <a:off x="6591034" y="3840457"/>
                <a:ext cx="1437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rgbClr val="008000"/>
                    </a:solidFill>
                  </a:rPr>
                  <a:t>BabelNet</a:t>
                </a:r>
                <a:r>
                  <a:rPr lang="ja-JP" altLang="en-US" sz="2400" dirty="0">
                    <a:solidFill>
                      <a:srgbClr val="008000"/>
                    </a:solidFill>
                  </a:rPr>
                  <a:t> </a:t>
                </a:r>
              </a:p>
            </p:txBody>
          </p:sp>
          <p:sp>
            <p:nvSpPr>
              <p:cNvPr id="14" name="矢印: 右 13">
                <a:extLst>
                  <a:ext uri="{FF2B5EF4-FFF2-40B4-BE49-F238E27FC236}">
                    <a16:creationId xmlns:a16="http://schemas.microsoft.com/office/drawing/2014/main" id="{E9342E80-C1E1-4776-B2DC-4DA37537295D}"/>
                  </a:ext>
                </a:extLst>
              </p:cNvPr>
              <p:cNvSpPr/>
              <p:nvPr/>
            </p:nvSpPr>
            <p:spPr>
              <a:xfrm rot="10800000">
                <a:off x="6133353" y="3898093"/>
                <a:ext cx="457681" cy="403376"/>
              </a:xfrm>
              <a:prstGeom prst="rightArrow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A3EC462-73B3-4F2D-9A21-121BA9020E80}"/>
                </a:ext>
              </a:extLst>
            </p:cNvPr>
            <p:cNvSpPr/>
            <p:nvPr/>
          </p:nvSpPr>
          <p:spPr>
            <a:xfrm>
              <a:off x="654977" y="3137106"/>
              <a:ext cx="7262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2000">
                <a:spcBef>
                  <a:spcPts val="600"/>
                </a:spcBef>
                <a:buClr>
                  <a:schemeClr val="accent5"/>
                </a:buClr>
              </a:pPr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) </a:t>
              </a:r>
              <a:r>
                <a:rPr lang="en-US" altLang="ja-JP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BabelNet</a:t>
              </a:r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has more variety of </a:t>
              </a:r>
              <a:r>
                <a:rPr lang="en-US" altLang="ja-JP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synsets</a:t>
              </a:r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of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71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矢印: 下カーブ 36">
            <a:extLst>
              <a:ext uri="{FF2B5EF4-FFF2-40B4-BE49-F238E27FC236}">
                <a16:creationId xmlns:a16="http://schemas.microsoft.com/office/drawing/2014/main" id="{E629AE3D-E1ED-4A9C-8CE1-45B5A0D78CE9}"/>
              </a:ext>
            </a:extLst>
          </p:cNvPr>
          <p:cNvSpPr/>
          <p:nvPr/>
        </p:nvSpPr>
        <p:spPr>
          <a:xfrm rot="1638997">
            <a:off x="2512016" y="2124570"/>
            <a:ext cx="6647424" cy="1761675"/>
          </a:xfrm>
          <a:prstGeom prst="curvedDownArrow">
            <a:avLst>
              <a:gd name="adj1" fmla="val 15157"/>
              <a:gd name="adj2" fmla="val 50000"/>
              <a:gd name="adj3" fmla="val 37815"/>
            </a:avLst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上カーブ 20">
            <a:extLst>
              <a:ext uri="{FF2B5EF4-FFF2-40B4-BE49-F238E27FC236}">
                <a16:creationId xmlns:a16="http://schemas.microsoft.com/office/drawing/2014/main" id="{E7CABAC0-6C69-452E-AC89-FD370094F175}"/>
              </a:ext>
            </a:extLst>
          </p:cNvPr>
          <p:cNvSpPr/>
          <p:nvPr/>
        </p:nvSpPr>
        <p:spPr>
          <a:xfrm rot="9882458">
            <a:off x="3913298" y="3964228"/>
            <a:ext cx="1913176" cy="648978"/>
          </a:xfrm>
          <a:prstGeom prst="curvedUpArrow">
            <a:avLst>
              <a:gd name="adj1" fmla="val 21942"/>
              <a:gd name="adj2" fmla="val 77111"/>
              <a:gd name="adj3" fmla="val 50717"/>
            </a:avLst>
          </a:prstGeom>
          <a:solidFill>
            <a:srgbClr val="FA9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矢印: 環状 2">
            <a:extLst>
              <a:ext uri="{FF2B5EF4-FFF2-40B4-BE49-F238E27FC236}">
                <a16:creationId xmlns:a16="http://schemas.microsoft.com/office/drawing/2014/main" id="{3A53FA0D-1946-4C7C-8942-6FA109670C83}"/>
              </a:ext>
            </a:extLst>
          </p:cNvPr>
          <p:cNvSpPr/>
          <p:nvPr/>
        </p:nvSpPr>
        <p:spPr>
          <a:xfrm rot="1869420">
            <a:off x="2433658" y="3777733"/>
            <a:ext cx="1553955" cy="1882531"/>
          </a:xfrm>
          <a:prstGeom prst="circularArrow">
            <a:avLst>
              <a:gd name="adj1" fmla="val 4101"/>
              <a:gd name="adj2" fmla="val 2000186"/>
              <a:gd name="adj3" fmla="val 18334355"/>
              <a:gd name="adj4" fmla="val 10800000"/>
              <a:gd name="adj5" fmla="val 12158"/>
            </a:avLst>
          </a:prstGeom>
          <a:solidFill>
            <a:srgbClr val="FA9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2E081B1-9774-4737-945F-3F89B494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67" y="268105"/>
            <a:ext cx="7915866" cy="831903"/>
          </a:xfrm>
        </p:spPr>
        <p:txBody>
          <a:bodyPr>
            <a:noAutofit/>
          </a:bodyPr>
          <a:lstStyle/>
          <a:p>
            <a:r>
              <a:rPr kumimoji="1" lang="en-US" altLang="ja-JP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Combining WordNet &amp; </a:t>
            </a:r>
            <a:r>
              <a:rPr kumimoji="1" lang="en-US" altLang="ja-JP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BabelNet</a:t>
            </a:r>
            <a:endParaRPr kumimoji="1" lang="ja-JP" alt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5A09F7-C43F-472C-9F63-C603BF97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BE9C5B-5BDE-4A62-A0F6-045BAB816010}"/>
              </a:ext>
            </a:extLst>
          </p:cNvPr>
          <p:cNvSpPr/>
          <p:nvPr/>
        </p:nvSpPr>
        <p:spPr>
          <a:xfrm>
            <a:off x="3922003" y="3234762"/>
            <a:ext cx="1008000" cy="4320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liter</a:t>
            </a:r>
            <a:endParaRPr kumimoji="1" lang="ja-JP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8B0BAFA-745B-4292-8FC0-E12371A5E757}"/>
              </a:ext>
            </a:extLst>
          </p:cNvPr>
          <p:cNvSpPr/>
          <p:nvPr/>
        </p:nvSpPr>
        <p:spPr>
          <a:xfrm>
            <a:off x="1632656" y="1964795"/>
            <a:ext cx="1188000" cy="828000"/>
          </a:xfrm>
          <a:prstGeom prst="round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metric_</a:t>
            </a:r>
            <a:b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capacity_unit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C533E5F-8458-4BCF-A4B7-4FF9121E1210}"/>
              </a:ext>
            </a:extLst>
          </p:cNvPr>
          <p:cNvSpPr/>
          <p:nvPr/>
        </p:nvSpPr>
        <p:spPr>
          <a:xfrm>
            <a:off x="6581714" y="2916826"/>
            <a:ext cx="1187999" cy="576000"/>
          </a:xfrm>
          <a:prstGeom prst="round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unit_of_measure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F90A8A-02BA-4B67-9677-863AFF23047A}"/>
              </a:ext>
            </a:extLst>
          </p:cNvPr>
          <p:cNvSpPr/>
          <p:nvPr/>
        </p:nvSpPr>
        <p:spPr>
          <a:xfrm>
            <a:off x="5985632" y="1976277"/>
            <a:ext cx="1188000" cy="828000"/>
          </a:xfrm>
          <a:prstGeom prst="round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metric_</a:t>
            </a:r>
            <a:b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capacity_unit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7DD38C-4A35-4F13-A208-82219A51AD89}"/>
              </a:ext>
            </a:extLst>
          </p:cNvPr>
          <p:cNvSpPr txBox="1"/>
          <p:nvPr/>
        </p:nvSpPr>
        <p:spPr>
          <a:xfrm>
            <a:off x="876566" y="1928612"/>
            <a:ext cx="68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B9694A9-1DB9-417D-BB99-4CF17B6989B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820656" y="2378795"/>
            <a:ext cx="1101347" cy="107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0ABC51E-513B-4149-AB15-9B462B933F6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930003" y="2390277"/>
            <a:ext cx="1055629" cy="106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C92075-1505-4836-BAC5-A644A85A130F}"/>
              </a:ext>
            </a:extLst>
          </p:cNvPr>
          <p:cNvSpPr txBox="1"/>
          <p:nvPr/>
        </p:nvSpPr>
        <p:spPr>
          <a:xfrm>
            <a:off x="7330209" y="1917130"/>
            <a:ext cx="68400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565FF6-E16B-4E40-8065-8AD68DC2E38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930003" y="3204826"/>
            <a:ext cx="1651711" cy="24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61F8F2-8DE7-4361-9E68-41EE978061B4}"/>
              </a:ext>
            </a:extLst>
          </p:cNvPr>
          <p:cNvSpPr txBox="1"/>
          <p:nvPr/>
        </p:nvSpPr>
        <p:spPr>
          <a:xfrm>
            <a:off x="5526085" y="2891501"/>
            <a:ext cx="68400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34ED2D2-9613-4095-94EA-E077734A87CB}"/>
              </a:ext>
            </a:extLst>
          </p:cNvPr>
          <p:cNvCxnSpPr>
            <a:cxnSpLocks/>
          </p:cNvCxnSpPr>
          <p:nvPr/>
        </p:nvCxnSpPr>
        <p:spPr>
          <a:xfrm>
            <a:off x="732656" y="2378795"/>
            <a:ext cx="9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2876809-AA6B-4782-9A8F-10578BAF6DBB}"/>
              </a:ext>
            </a:extLst>
          </p:cNvPr>
          <p:cNvCxnSpPr>
            <a:cxnSpLocks/>
          </p:cNvCxnSpPr>
          <p:nvPr/>
        </p:nvCxnSpPr>
        <p:spPr>
          <a:xfrm flipH="1" flipV="1">
            <a:off x="7186299" y="2373148"/>
            <a:ext cx="9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E238B4-7A02-4A32-AD91-EFF8F191FE12}"/>
              </a:ext>
            </a:extLst>
          </p:cNvPr>
          <p:cNvSpPr txBox="1"/>
          <p:nvPr/>
        </p:nvSpPr>
        <p:spPr>
          <a:xfrm>
            <a:off x="5151728" y="2288797"/>
            <a:ext cx="68400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DE811D-6691-4B0C-A7DB-A179A067C372}"/>
              </a:ext>
            </a:extLst>
          </p:cNvPr>
          <p:cNvSpPr txBox="1"/>
          <p:nvPr/>
        </p:nvSpPr>
        <p:spPr>
          <a:xfrm>
            <a:off x="3040495" y="2283765"/>
            <a:ext cx="68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859E14-1FA1-486E-AAF0-6EE9E83606C3}"/>
              </a:ext>
            </a:extLst>
          </p:cNvPr>
          <p:cNvSpPr txBox="1"/>
          <p:nvPr/>
        </p:nvSpPr>
        <p:spPr>
          <a:xfrm>
            <a:off x="7923171" y="2745430"/>
            <a:ext cx="68400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F373335-814E-4275-96C4-C5250B2FEF22}"/>
              </a:ext>
            </a:extLst>
          </p:cNvPr>
          <p:cNvCxnSpPr>
            <a:cxnSpLocks/>
          </p:cNvCxnSpPr>
          <p:nvPr/>
        </p:nvCxnSpPr>
        <p:spPr>
          <a:xfrm flipH="1" flipV="1">
            <a:off x="7779261" y="3201448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2A78C8-7188-4F56-BB32-867AF05F167B}"/>
                  </a:ext>
                </a:extLst>
              </p:cNvPr>
              <p:cNvSpPr txBox="1"/>
              <p:nvPr/>
            </p:nvSpPr>
            <p:spPr>
              <a:xfrm>
                <a:off x="4384863" y="2745430"/>
                <a:ext cx="690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2A78C8-7188-4F56-BB32-867AF05F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863" y="2745430"/>
                <a:ext cx="6901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BB5FAE-E1A1-460E-A54E-10D58980B700}"/>
              </a:ext>
            </a:extLst>
          </p:cNvPr>
          <p:cNvSpPr txBox="1"/>
          <p:nvPr/>
        </p:nvSpPr>
        <p:spPr>
          <a:xfrm>
            <a:off x="1469612" y="3466170"/>
            <a:ext cx="150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  <a:endParaRPr kumimoji="1" lang="ja-JP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FCA8F68-03EF-4094-9378-8B3FC3734C6B}"/>
              </a:ext>
            </a:extLst>
          </p:cNvPr>
          <p:cNvCxnSpPr>
            <a:endCxn id="5" idx="2"/>
          </p:cNvCxnSpPr>
          <p:nvPr/>
        </p:nvCxnSpPr>
        <p:spPr>
          <a:xfrm flipV="1">
            <a:off x="3126655" y="3666762"/>
            <a:ext cx="1299348" cy="8639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2B2D2EB-A7FD-4994-95A2-9369311CEE6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17107" y="3450762"/>
            <a:ext cx="804896" cy="3747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F3423D-BEC2-4A5D-9DE2-C8DBC1D1E0FC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426003" y="3666762"/>
            <a:ext cx="1253627" cy="8639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58E329-35C6-4997-B99E-D2C6A70CB640}"/>
              </a:ext>
            </a:extLst>
          </p:cNvPr>
          <p:cNvSpPr/>
          <p:nvPr/>
        </p:nvSpPr>
        <p:spPr>
          <a:xfrm>
            <a:off x="5679632" y="3825484"/>
            <a:ext cx="1800000" cy="720000"/>
          </a:xfrm>
          <a:prstGeom prst="rect">
            <a:avLst/>
          </a:prstGeom>
          <a:ln w="28575">
            <a:solidFill>
              <a:srgbClr val="FA95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megalitre,</a:t>
            </a:r>
          </a:p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microlitre, …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46242F5-8EA2-4C58-AC88-E19275FA2501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930003" y="3450762"/>
            <a:ext cx="749627" cy="3747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1D737B5-1F83-4CA4-BA38-F1F7BF81F060}"/>
              </a:ext>
            </a:extLst>
          </p:cNvPr>
          <p:cNvSpPr/>
          <p:nvPr/>
        </p:nvSpPr>
        <p:spPr>
          <a:xfrm>
            <a:off x="1326655" y="3810743"/>
            <a:ext cx="1800000" cy="720000"/>
          </a:xfrm>
          <a:prstGeom prst="rect">
            <a:avLst/>
          </a:prstGeom>
          <a:ln w="28575">
            <a:solidFill>
              <a:srgbClr val="FA95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cubic_decimiter,</a:t>
            </a:r>
            <a:b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litre, l, …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9DE29C32-98A5-4493-8056-0788AFC7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07285"/>
              </p:ext>
            </p:extLst>
          </p:nvPr>
        </p:nvGraphicFramePr>
        <p:xfrm>
          <a:off x="464864" y="5167346"/>
          <a:ext cx="7543800" cy="1097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2315">
                  <a:extLst>
                    <a:ext uri="{9D8B030D-6E8A-4147-A177-3AD203B41FA5}">
                      <a16:colId xmlns:a16="http://schemas.microsoft.com/office/drawing/2014/main" val="3844818945"/>
                    </a:ext>
                  </a:extLst>
                </a:gridCol>
                <a:gridCol w="2892069">
                  <a:extLst>
                    <a:ext uri="{9D8B030D-6E8A-4147-A177-3AD203B41FA5}">
                      <a16:colId xmlns:a16="http://schemas.microsoft.com/office/drawing/2014/main" val="2158272275"/>
                    </a:ext>
                  </a:extLst>
                </a:gridCol>
                <a:gridCol w="2458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synonyms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A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hypernyms-1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867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liter</a:t>
                      </a:r>
                      <a:endParaRPr kumimoji="1" lang="ja-JP" alt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cubic_decimiter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20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litre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20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2000" baseline="0" dirty="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megalitre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2000" baseline="0" dirty="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microlitre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metric_capacity_unit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2000" baseline="0" dirty="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unit_of_measure</a:t>
                      </a:r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en-US" altLang="ja-JP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571233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0BC56B7-895F-445F-8E01-4F2DDC3EC2C0}"/>
              </a:ext>
            </a:extLst>
          </p:cNvPr>
          <p:cNvSpPr txBox="1"/>
          <p:nvPr/>
        </p:nvSpPr>
        <p:spPr>
          <a:xfrm>
            <a:off x="5817207" y="3466170"/>
            <a:ext cx="150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  <a:endParaRPr kumimoji="1" lang="ja-JP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040479D-76CA-4B5D-BD87-947026A66A65}"/>
              </a:ext>
            </a:extLst>
          </p:cNvPr>
          <p:cNvSpPr/>
          <p:nvPr/>
        </p:nvSpPr>
        <p:spPr>
          <a:xfrm>
            <a:off x="676963" y="1406672"/>
            <a:ext cx="3034397" cy="3261026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C2B3154-3690-4A82-84EB-C30FE2583890}"/>
              </a:ext>
            </a:extLst>
          </p:cNvPr>
          <p:cNvSpPr/>
          <p:nvPr/>
        </p:nvSpPr>
        <p:spPr>
          <a:xfrm>
            <a:off x="1481562" y="1178007"/>
            <a:ext cx="142519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WordNet</a:t>
            </a:r>
            <a:endParaRPr lang="ja-JP" altLang="en-US" sz="2400" dirty="0">
              <a:solidFill>
                <a:srgbClr val="FF33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A197497-35C1-40ED-947E-53CEBA8F3D89}"/>
              </a:ext>
            </a:extLst>
          </p:cNvPr>
          <p:cNvSpPr/>
          <p:nvPr/>
        </p:nvSpPr>
        <p:spPr>
          <a:xfrm>
            <a:off x="5134089" y="1401549"/>
            <a:ext cx="3463320" cy="3261025"/>
          </a:xfrm>
          <a:prstGeom prst="roundRect">
            <a:avLst/>
          </a:prstGeom>
          <a:noFill/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5DD7D2-1F2D-4959-9BAF-A8D2AD598FFC}"/>
              </a:ext>
            </a:extLst>
          </p:cNvPr>
          <p:cNvSpPr/>
          <p:nvPr/>
        </p:nvSpPr>
        <p:spPr>
          <a:xfrm>
            <a:off x="5341513" y="1176975"/>
            <a:ext cx="303439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BabelNet (Wikipedia)</a:t>
            </a:r>
            <a:endParaRPr lang="ja-JP" altLang="en-US" sz="2400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DA7C122-D961-4F8E-A88D-6D607B4A542C}"/>
              </a:ext>
            </a:extLst>
          </p:cNvPr>
          <p:cNvSpPr txBox="1"/>
          <p:nvPr/>
        </p:nvSpPr>
        <p:spPr>
          <a:xfrm>
            <a:off x="1439201" y="1606344"/>
            <a:ext cx="150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hypernyms</a:t>
            </a:r>
            <a:endParaRPr kumimoji="1" lang="ja-JP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E2655C-E88C-4477-B8E1-BA871E6DF68D}"/>
              </a:ext>
            </a:extLst>
          </p:cNvPr>
          <p:cNvSpPr txBox="1"/>
          <p:nvPr/>
        </p:nvSpPr>
        <p:spPr>
          <a:xfrm>
            <a:off x="5815167" y="1602824"/>
            <a:ext cx="150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hypernyms</a:t>
            </a:r>
            <a:endParaRPr kumimoji="1" lang="ja-JP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4272BBF-2AD3-42DF-8C86-493FFF7A09BB}"/>
              </a:ext>
            </a:extLst>
          </p:cNvPr>
          <p:cNvSpPr/>
          <p:nvPr/>
        </p:nvSpPr>
        <p:spPr>
          <a:xfrm>
            <a:off x="464864" y="4715355"/>
            <a:ext cx="6091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 words to compose related words</a:t>
            </a:r>
            <a:endParaRPr lang="ja-JP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191BD4-6EAC-492A-8281-2379BF0F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71" y="1780118"/>
            <a:ext cx="1006079" cy="14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4963B8D-DB3F-4350-BE56-FF4F305D3F14}"/>
              </a:ext>
            </a:extLst>
          </p:cNvPr>
          <p:cNvSpPr/>
          <p:nvPr/>
        </p:nvSpPr>
        <p:spPr>
          <a:xfrm>
            <a:off x="7990058" y="5549500"/>
            <a:ext cx="118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WordNet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7DED033-B75A-42F7-B74F-222B1AD43B16}"/>
              </a:ext>
            </a:extLst>
          </p:cNvPr>
          <p:cNvSpPr/>
          <p:nvPr/>
        </p:nvSpPr>
        <p:spPr>
          <a:xfrm>
            <a:off x="8006474" y="586433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BabelNet</a:t>
            </a:r>
            <a:endParaRPr lang="ja-JP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C495F-EA8F-4DEA-9659-2EED135C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286604"/>
            <a:ext cx="8095219" cy="83190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Removing Inappropriate Words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79ED1D-3D2B-40C6-8AC3-BC97B6D6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BE621C-5DF2-411A-8457-464F40A2384C}"/>
              </a:ext>
            </a:extLst>
          </p:cNvPr>
          <p:cNvSpPr/>
          <p:nvPr/>
        </p:nvSpPr>
        <p:spPr>
          <a:xfrm>
            <a:off x="453358" y="1291602"/>
            <a:ext cx="8237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properly evaluation, remove words </a:t>
            </a:r>
            <a:br>
              <a:rPr lang="en-US" altLang="ja-JP" sz="2400" b="1" u="sng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b="1" u="sng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having inappropriate hypernym-hyponym relationships</a:t>
            </a:r>
            <a:endParaRPr lang="ja-JP" altLang="en-US" sz="2400" b="1" u="sng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1F251F-551E-425D-BA9D-AE4639794F1C}"/>
                  </a:ext>
                </a:extLst>
              </p:cNvPr>
              <p:cNvSpPr/>
              <p:nvPr/>
            </p:nvSpPr>
            <p:spPr>
              <a:xfrm>
                <a:off x="5076097" y="4780558"/>
                <a:ext cx="1440000" cy="432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𝑁𝑜𝑢𝑛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1F251F-551E-425D-BA9D-AE4639794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97" y="4780558"/>
                <a:ext cx="1440000" cy="432000"/>
              </a:xfrm>
              <a:prstGeom prst="rect">
                <a:avLst/>
              </a:prstGeom>
              <a:blipFill>
                <a:blip r:embed="rId3"/>
                <a:stretch>
                  <a:fillRect l="-2929" b="-21622"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2C5E4FE-85BC-4C42-92BB-7AF5B5623762}"/>
                  </a:ext>
                </a:extLst>
              </p:cNvPr>
              <p:cNvSpPr/>
              <p:nvPr/>
            </p:nvSpPr>
            <p:spPr>
              <a:xfrm>
                <a:off x="7128097" y="4765198"/>
                <a:ext cx="1440000" cy="432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𝑁𝑜𝑢𝑛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2C5E4FE-85BC-4C42-92BB-7AF5B5623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97" y="4765198"/>
                <a:ext cx="1440000" cy="432000"/>
              </a:xfrm>
              <a:prstGeom prst="rect">
                <a:avLst/>
              </a:prstGeom>
              <a:blipFill>
                <a:blip r:embed="rId4"/>
                <a:stretch>
                  <a:fillRect l="-2500" b="-21622"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423B042-9D8B-44AB-8681-7AC5F154D6B5}"/>
                  </a:ext>
                </a:extLst>
              </p:cNvPr>
              <p:cNvSpPr/>
              <p:nvPr/>
            </p:nvSpPr>
            <p:spPr>
              <a:xfrm>
                <a:off x="5796097" y="3608030"/>
                <a:ext cx="2052000" cy="432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diversion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𝑁𝑜𝑢𝑛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423B042-9D8B-44AB-8681-7AC5F154D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97" y="3608030"/>
                <a:ext cx="2052000" cy="432000"/>
              </a:xfrm>
              <a:prstGeom prst="rect">
                <a:avLst/>
              </a:prstGeom>
              <a:blipFill>
                <a:blip r:embed="rId5"/>
                <a:stretch>
                  <a:fillRect l="-1475" b="-6757"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3EFC08-3148-490C-B0CA-155FD23B7CD8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5796097" y="4040030"/>
            <a:ext cx="1026000" cy="7405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22EBCB2-D09F-44FA-8FFC-BE326A8257D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6822097" y="4040030"/>
            <a:ext cx="1026000" cy="72516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667CEA2-3474-4477-BF32-0404875186A4}"/>
                  </a:ext>
                </a:extLst>
              </p:cNvPr>
              <p:cNvSpPr/>
              <p:nvPr/>
            </p:nvSpPr>
            <p:spPr>
              <a:xfrm>
                <a:off x="1655832" y="3347553"/>
                <a:ext cx="1872000" cy="43200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evaluate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𝑉𝑒𝑟𝑏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667CEA2-3474-4477-BF32-040487518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32" y="3347553"/>
                <a:ext cx="1872000" cy="43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99BF110-0075-4B9C-B349-FFE00996BD42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1294140" y="3779553"/>
            <a:ext cx="1297692" cy="74052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上カーブ矢印 55">
            <a:extLst>
              <a:ext uri="{FF2B5EF4-FFF2-40B4-BE49-F238E27FC236}">
                <a16:creationId xmlns:a16="http://schemas.microsoft.com/office/drawing/2014/main" id="{71215F70-0692-4F37-83F8-9155CF6D4A62}"/>
              </a:ext>
            </a:extLst>
          </p:cNvPr>
          <p:cNvSpPr/>
          <p:nvPr/>
        </p:nvSpPr>
        <p:spPr>
          <a:xfrm rot="17644721">
            <a:off x="2007097" y="4140661"/>
            <a:ext cx="1169471" cy="3626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CA3EDA-F0D9-42ED-8FD6-8FC85B412246}"/>
              </a:ext>
            </a:extLst>
          </p:cNvPr>
          <p:cNvSpPr txBox="1"/>
          <p:nvPr/>
        </p:nvSpPr>
        <p:spPr>
          <a:xfrm>
            <a:off x="2581725" y="4649723"/>
            <a:ext cx="189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word</a:t>
            </a:r>
            <a:endParaRPr kumimoji="1" lang="ja-JP" alt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581E740-589E-4B3A-8D92-7E34E89DBBC5}"/>
                  </a:ext>
                </a:extLst>
              </p:cNvPr>
              <p:cNvSpPr/>
              <p:nvPr/>
            </p:nvSpPr>
            <p:spPr>
              <a:xfrm>
                <a:off x="358140" y="4520081"/>
                <a:ext cx="187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evaluate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𝑉𝑒𝑟𝑏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581E740-589E-4B3A-8D92-7E34E89DB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" y="4520081"/>
                <a:ext cx="1872000" cy="43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8279E9-E68E-4124-AF9D-CA1BFE619855}"/>
              </a:ext>
            </a:extLst>
          </p:cNvPr>
          <p:cNvSpPr/>
          <p:nvPr/>
        </p:nvSpPr>
        <p:spPr>
          <a:xfrm>
            <a:off x="186671" y="2295694"/>
            <a:ext cx="4104000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spcBef>
                <a:spcPts val="1200"/>
              </a:spcBef>
              <a:buClr>
                <a:schemeClr val="accent1"/>
              </a:buClr>
              <a:buFont typeface="+mj-ea"/>
              <a:buAutoNum type="circleNumDbPlain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 sense appear in different hierarchies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25D7C9-BC8D-444C-A238-D8EF0FE0A142}"/>
              </a:ext>
            </a:extLst>
          </p:cNvPr>
          <p:cNvSpPr/>
          <p:nvPr/>
        </p:nvSpPr>
        <p:spPr>
          <a:xfrm>
            <a:off x="4689843" y="2297788"/>
            <a:ext cx="4104000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spcBef>
                <a:spcPts val="1200"/>
              </a:spcBef>
              <a:buClr>
                <a:schemeClr val="accent1"/>
              </a:buClr>
              <a:buFont typeface="+mj-ea"/>
              <a:buAutoNum type="circleNumDbPlain" startAt="2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words</a:t>
            </a:r>
            <a:b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the same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63B4F4-585B-4E2E-8D3E-C0E16B72E3D0}"/>
              </a:ext>
            </a:extLst>
          </p:cNvPr>
          <p:cNvSpPr txBox="1"/>
          <p:nvPr/>
        </p:nvSpPr>
        <p:spPr>
          <a:xfrm>
            <a:off x="1065217" y="3831241"/>
            <a:ext cx="69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3092C5-8E28-484C-A2E0-95D1D2A80DD3}"/>
              </a:ext>
            </a:extLst>
          </p:cNvPr>
          <p:cNvSpPr txBox="1"/>
          <p:nvPr/>
        </p:nvSpPr>
        <p:spPr>
          <a:xfrm>
            <a:off x="5391993" y="4076357"/>
            <a:ext cx="72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98B1779-A053-47D1-A566-822E544D34D1}"/>
              </a:ext>
            </a:extLst>
          </p:cNvPr>
          <p:cNvSpPr txBox="1"/>
          <p:nvPr/>
        </p:nvSpPr>
        <p:spPr>
          <a:xfrm>
            <a:off x="7449994" y="4076356"/>
            <a:ext cx="72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is-a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F91E4F-1AAE-4432-94B8-3E5DF678BCF6}"/>
              </a:ext>
            </a:extLst>
          </p:cNvPr>
          <p:cNvSpPr txBox="1"/>
          <p:nvPr/>
        </p:nvSpPr>
        <p:spPr>
          <a:xfrm>
            <a:off x="7006082" y="3120726"/>
            <a:ext cx="213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en-US" altLang="ja-JP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relation</a:t>
            </a:r>
            <a:endParaRPr kumimoji="1" lang="ja-JP" alt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D687DA4-717A-46F4-A3A1-1C6C53A3B963}"/>
              </a:ext>
            </a:extLst>
          </p:cNvPr>
          <p:cNvSpPr/>
          <p:nvPr/>
        </p:nvSpPr>
        <p:spPr>
          <a:xfrm>
            <a:off x="453358" y="5529194"/>
            <a:ext cx="8237284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Leave words that can be properly evaluated</a:t>
            </a:r>
          </a:p>
        </p:txBody>
      </p:sp>
    </p:spTree>
    <p:extLst>
      <p:ext uri="{BB962C8B-B14F-4D97-AF65-F5344CB8AC3E}">
        <p14:creationId xmlns:p14="http://schemas.microsoft.com/office/powerpoint/2010/main" val="111363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8A0FA-2707-4E60-AA6F-BFE94DCF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 Metric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B36280-DA33-479C-92E8-926A797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3A088F-26B7-454A-B9A7-3076DB250DDD}"/>
                  </a:ext>
                </a:extLst>
              </p:cNvPr>
              <p:cNvSpPr txBox="1"/>
              <p:nvPr/>
            </p:nvSpPr>
            <p:spPr>
              <a:xfrm>
                <a:off x="544017" y="1311087"/>
                <a:ext cx="8055965" cy="2096984"/>
              </a:xfrm>
              <a:prstGeom prst="rect">
                <a:avLst/>
              </a:prstGeom>
              <a:solidFill>
                <a:srgbClr val="E5F4E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ja-JP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limLow>
                                    <m:limLow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lim>
                                  </m:limLow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𝑃𝑟𝑒𝑐𝑖𝑠𝑖𝑜𝑛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br>
                  <a:rPr lang="en-US" altLang="ja-JP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defTabSz="1800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set of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neighboring words for a sense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word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 </a:t>
                </a:r>
                <a:r>
                  <a:rPr kumimoji="1"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union of sets of synonyms and hypernyms in dataset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3A088F-26B7-454A-B9A7-3076DB25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7" y="1311087"/>
                <a:ext cx="8055965" cy="2096984"/>
              </a:xfrm>
              <a:prstGeom prst="rect">
                <a:avLst/>
              </a:prstGeom>
              <a:blipFill>
                <a:blip r:embed="rId3"/>
                <a:stretch>
                  <a:fillRect l="-906" b="-54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2530A206-F5E7-4D35-9987-CE6AD0AED642}"/>
              </a:ext>
            </a:extLst>
          </p:cNvPr>
          <p:cNvSpPr/>
          <p:nvPr/>
        </p:nvSpPr>
        <p:spPr>
          <a:xfrm>
            <a:off x="4086755" y="1076301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1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FAD0E3FD-F25D-4D5C-AFE7-5A69638F34FB}"/>
              </a:ext>
            </a:extLst>
          </p:cNvPr>
          <p:cNvSpPr/>
          <p:nvPr/>
        </p:nvSpPr>
        <p:spPr>
          <a:xfrm>
            <a:off x="2760784" y="1076301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</a:rPr>
              <a:t>2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1DC2EB8B-B28B-47FA-9231-9751C4251A52}"/>
              </a:ext>
            </a:extLst>
          </p:cNvPr>
          <p:cNvSpPr/>
          <p:nvPr/>
        </p:nvSpPr>
        <p:spPr>
          <a:xfrm>
            <a:off x="4086755" y="1964481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3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E5BA7C01-79E8-4C62-8922-CB0DC0D7EABE}"/>
              </a:ext>
            </a:extLst>
          </p:cNvPr>
          <p:cNvSpPr/>
          <p:nvPr/>
        </p:nvSpPr>
        <p:spPr>
          <a:xfrm>
            <a:off x="1756297" y="1071573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</a:rPr>
              <a:t>4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3B1729AD-7CE5-4F84-9277-A4F1082F9A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21" y="3556059"/>
                <a:ext cx="9127179" cy="2726900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rtlCol="0" anchor="ctr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400" kern="1200" baseline="0">
                    <a:solidFill>
                      <a:schemeClr val="dk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dk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dk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dk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dk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6088" indent="-357188">
                  <a:spcBef>
                    <a:spcPts val="600"/>
                  </a:spcBef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n-US" altLang="ja-JP" dirty="0"/>
                  <a:t> Calculate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ja-JP" dirty="0"/>
                  <a:t> of neighbor words of learned vector for</a:t>
                </a:r>
                <a:br>
                  <a:rPr lang="en-US" altLang="ja-JP" dirty="0"/>
                </a:br>
                <a:r>
                  <a:rPr lang="en-US" altLang="ja-JP" dirty="0"/>
                  <a:t>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each sense</a:t>
                </a:r>
                <a:r>
                  <a:rPr lang="en-US" altLang="ja-JP" dirty="0"/>
                  <a:t> of the target word and select the sense that</a:t>
                </a:r>
                <a:br>
                  <a:rPr lang="en-US" altLang="ja-JP" dirty="0"/>
                </a:br>
                <a:r>
                  <a:rPr lang="en-US" altLang="ja-JP" dirty="0"/>
                  <a:t> achieves the maximum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endParaRPr lang="en-US" altLang="ja-JP" dirty="0"/>
              </a:p>
              <a:p>
                <a:pPr marL="446088" indent="-357188">
                  <a:spcBef>
                    <a:spcPts val="600"/>
                  </a:spcBef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n-US" altLang="ja-JP" dirty="0"/>
                  <a:t> Aggregate maximum sense-based scores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every sub-records</a:t>
                </a:r>
              </a:p>
              <a:p>
                <a:pPr marL="446088" indent="-357188">
                  <a:spcBef>
                    <a:spcPts val="600"/>
                  </a:spcBef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n-US" altLang="ja-JP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Regularize </a:t>
                </a:r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influence from the number of sense vectors</a:t>
                </a:r>
              </a:p>
              <a:p>
                <a:pPr marL="446088" indent="-357188">
                  <a:spcBef>
                    <a:spcPts val="600"/>
                  </a:spcBef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Calculate scores of all words by repeating steps 1 to 3 for</a:t>
                </a:r>
                <a:b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all the words and obtain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an average score as the final result</a:t>
                </a:r>
              </a:p>
            </p:txBody>
          </p:sp>
        </mc:Choice>
        <mc:Fallback xmlns="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3B1729AD-7CE5-4F84-9277-A4F1082F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" y="3556059"/>
                <a:ext cx="9127179" cy="2726900"/>
              </a:xfrm>
              <a:prstGeom prst="rect">
                <a:avLst/>
              </a:prstGeom>
              <a:blipFill>
                <a:blip r:embed="rId4"/>
                <a:stretch>
                  <a:fillRect l="-1269" t="-4018" b="-4911"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0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8A0FA-2707-4E60-AA6F-BFE94DCF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 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B36280-DA33-479C-92E8-926A797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B7D9658-2647-4C39-9B9F-40AB0CF21C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847" y="1333784"/>
                <a:ext cx="8270306" cy="57054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b="1" dirty="0"/>
                  <a:t>Evaluate multiple by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𝑷𝒓𝒆𝒄𝒊𝒔𝒊𝒐𝒏</m:t>
                    </m:r>
                  </m:oMath>
                </a14:m>
                <a:r>
                  <a:rPr lang="en-US" altLang="ja-JP" b="1" dirty="0"/>
                  <a:t> and each related words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B7D9658-2647-4C39-9B9F-40AB0CF21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" y="1333784"/>
                <a:ext cx="8270306" cy="570543"/>
              </a:xfrm>
              <a:prstGeom prst="rect">
                <a:avLst/>
              </a:prstGeom>
              <a:blipFill>
                <a:blip r:embed="rId3"/>
                <a:stretch>
                  <a:fillRect l="-1180" t="-13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3A088F-26B7-454A-B9A7-3076DB250DDD}"/>
                  </a:ext>
                </a:extLst>
              </p:cNvPr>
              <p:cNvSpPr txBox="1"/>
              <p:nvPr/>
            </p:nvSpPr>
            <p:spPr>
              <a:xfrm>
                <a:off x="544017" y="2013342"/>
                <a:ext cx="8055965" cy="2096984"/>
              </a:xfrm>
              <a:prstGeom prst="rect">
                <a:avLst/>
              </a:prstGeom>
              <a:solidFill>
                <a:srgbClr val="E5F4E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ja-JP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limLow>
                                    <m:limLow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lim>
                                  </m:limLow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𝑃𝑟𝑒𝑐𝑖𝑠𝑖𝑜𝑛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br>
                  <a:rPr lang="en-US" altLang="ja-JP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defTabSz="1800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set of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neighbor words for a sense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word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 </a:t>
                </a:r>
                <a:r>
                  <a:rPr kumimoji="1"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union of sets of synonyms and hypernyms in dataset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3A088F-26B7-454A-B9A7-3076DB25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7" y="2013342"/>
                <a:ext cx="8055965" cy="2096984"/>
              </a:xfrm>
              <a:prstGeom prst="rect">
                <a:avLst/>
              </a:prstGeom>
              <a:blipFill>
                <a:blip r:embed="rId4"/>
                <a:stretch>
                  <a:fillRect l="-906" b="-54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6E48E89-0ED5-425C-9D3F-1ECD44F01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41773"/>
              </p:ext>
            </p:extLst>
          </p:nvPr>
        </p:nvGraphicFramePr>
        <p:xfrm>
          <a:off x="2266772" y="4870705"/>
          <a:ext cx="6746176" cy="1188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75793">
                  <a:extLst>
                    <a:ext uri="{9D8B030D-6E8A-4147-A177-3AD203B41FA5}">
                      <a16:colId xmlns:a16="http://schemas.microsoft.com/office/drawing/2014/main" val="1033115372"/>
                    </a:ext>
                  </a:extLst>
                </a:gridCol>
                <a:gridCol w="859523">
                  <a:extLst>
                    <a:ext uri="{9D8B030D-6E8A-4147-A177-3AD203B41FA5}">
                      <a16:colId xmlns:a16="http://schemas.microsoft.com/office/drawing/2014/main" val="2575795544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434274912"/>
                    </a:ext>
                  </a:extLst>
                </a:gridCol>
                <a:gridCol w="1754860">
                  <a:extLst>
                    <a:ext uri="{9D8B030D-6E8A-4147-A177-3AD203B41FA5}">
                      <a16:colId xmlns:a16="http://schemas.microsoft.com/office/drawing/2014/main" val="5074885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459217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synonyms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1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hypernyms-1</a:t>
                      </a:r>
                      <a:endParaRPr kumimoji="1" lang="ja-JP" alt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1059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accomplish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Verb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carry_out</a:t>
                      </a:r>
                      <a:r>
                        <a:rPr kumimoji="1" lang="en-US" altLang="ja-JP" sz="2000" dirty="0"/>
                        <a:t>, fulfil</a:t>
                      </a:r>
                      <a:r>
                        <a:rPr kumimoji="1" lang="en-US" altLang="ja-JP" sz="2000" baseline="0" dirty="0"/>
                        <a:t>, …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/>
                        <a:t>effect, …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/>
                        <a:t>…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572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Verb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/>
                        <a:t>achieve, attain, …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/>
                        <a:t>win, …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/>
                        <a:t>…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71033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B1E69129-7D29-4761-A211-288918D4727E}"/>
              </a:ext>
            </a:extLst>
          </p:cNvPr>
          <p:cNvSpPr/>
          <p:nvPr/>
        </p:nvSpPr>
        <p:spPr>
          <a:xfrm rot="16200000">
            <a:off x="6807635" y="2655517"/>
            <a:ext cx="179230" cy="41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D68FD43-7589-4089-A2AF-53AD21E4072E}"/>
                  </a:ext>
                </a:extLst>
              </p:cNvPr>
              <p:cNvSpPr/>
              <p:nvPr/>
            </p:nvSpPr>
            <p:spPr>
              <a:xfrm>
                <a:off x="5636199" y="4192236"/>
                <a:ext cx="2522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ja-JP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related words</a:t>
                </a:r>
                <a:endPara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D68FD43-7589-4089-A2AF-53AD21E40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99" y="4192236"/>
                <a:ext cx="2522101" cy="461665"/>
              </a:xfrm>
              <a:prstGeom prst="rect">
                <a:avLst/>
              </a:prstGeom>
              <a:blipFill>
                <a:blip r:embed="rId5"/>
                <a:stretch>
                  <a:fillRect l="-726" t="-9333" r="-2421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A51023B4-7174-465B-9D10-76B7D644F468}"/>
              </a:ext>
            </a:extLst>
          </p:cNvPr>
          <p:cNvSpPr/>
          <p:nvPr/>
        </p:nvSpPr>
        <p:spPr>
          <a:xfrm>
            <a:off x="2144851" y="5273020"/>
            <a:ext cx="86892" cy="79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8EF7367-62E4-49FC-8887-8B5BDD1264CD}"/>
                  </a:ext>
                </a:extLst>
              </p:cNvPr>
              <p:cNvSpPr/>
              <p:nvPr/>
            </p:nvSpPr>
            <p:spPr>
              <a:xfrm>
                <a:off x="57376" y="5225992"/>
                <a:ext cx="2191882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altLang="ja-JP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number of </a:t>
                </a:r>
                <a:br>
                  <a:rPr lang="en-US" altLang="ja-JP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ja-JP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synsets</a:t>
                </a:r>
                <a:r>
                  <a:rPr lang="en-US" altLang="ja-JP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of word</a:t>
                </a:r>
                <a:endParaRPr lang="ja-JP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8EF7367-62E4-49FC-8887-8B5BDD126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" y="5225992"/>
                <a:ext cx="2191882" cy="833433"/>
              </a:xfrm>
              <a:prstGeom prst="rect">
                <a:avLst/>
              </a:prstGeom>
              <a:blipFill>
                <a:blip r:embed="rId6"/>
                <a:stretch>
                  <a:fillRect l="-3611" t="-5839" r="-2500" b="-145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7395D89-7718-41C2-B58A-B217B095EB7E}"/>
              </a:ext>
            </a:extLst>
          </p:cNvPr>
          <p:cNvSpPr/>
          <p:nvPr/>
        </p:nvSpPr>
        <p:spPr>
          <a:xfrm>
            <a:off x="4140000" y="1747229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1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EFB0BF19-15C0-4C0C-9EEA-351B79BDEDB2}"/>
              </a:ext>
            </a:extLst>
          </p:cNvPr>
          <p:cNvSpPr/>
          <p:nvPr/>
        </p:nvSpPr>
        <p:spPr>
          <a:xfrm>
            <a:off x="2814029" y="1747229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</a:rPr>
              <a:t>2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49F962ED-53B0-4311-AE50-40679471491D}"/>
              </a:ext>
            </a:extLst>
          </p:cNvPr>
          <p:cNvSpPr/>
          <p:nvPr/>
        </p:nvSpPr>
        <p:spPr>
          <a:xfrm>
            <a:off x="4140000" y="2635409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3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C6CEE036-458C-4890-93D2-925DAA0BC766}"/>
              </a:ext>
            </a:extLst>
          </p:cNvPr>
          <p:cNvSpPr/>
          <p:nvPr/>
        </p:nvSpPr>
        <p:spPr>
          <a:xfrm>
            <a:off x="1809542" y="1742501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</a:rPr>
              <a:t>4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2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E0584-0189-4388-8A63-B65E5AD0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" panose="020B0502040204020203" pitchFamily="34" charset="0"/>
                <a:cs typeface="Segoe UI" panose="020B0502040204020203" pitchFamily="34" charset="0"/>
              </a:rPr>
              <a:t>Case of “accomplish” vectors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669957-B654-4902-B51F-AC1CF05B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5900CB4-087C-4BCF-8AB8-9C1B2AB2A9A1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947F7ED-B0B8-48D9-A0A2-E319F37C3CFB}"/>
                  </a:ext>
                </a:extLst>
              </p:cNvPr>
              <p:cNvSpPr/>
              <p:nvPr/>
            </p:nvSpPr>
            <p:spPr>
              <a:xfrm>
                <a:off x="7389107" y="2422761"/>
                <a:ext cx="671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947F7ED-B0B8-48D9-A0A2-E319F37C3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07" y="2422761"/>
                <a:ext cx="6719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3550993-04B6-4B6D-8F73-44B252530E96}"/>
                  </a:ext>
                </a:extLst>
              </p:cNvPr>
              <p:cNvSpPr/>
              <p:nvPr/>
            </p:nvSpPr>
            <p:spPr>
              <a:xfrm>
                <a:off x="7389107" y="3442990"/>
                <a:ext cx="671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3550993-04B6-4B6D-8F73-44B252530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07" y="3442990"/>
                <a:ext cx="67197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矢印: 右 17">
            <a:extLst>
              <a:ext uri="{FF2B5EF4-FFF2-40B4-BE49-F238E27FC236}">
                <a16:creationId xmlns:a16="http://schemas.microsoft.com/office/drawing/2014/main" id="{66B1DFFF-A08D-4812-8CC6-582857938E47}"/>
              </a:ext>
            </a:extLst>
          </p:cNvPr>
          <p:cNvSpPr/>
          <p:nvPr/>
        </p:nvSpPr>
        <p:spPr>
          <a:xfrm rot="10800000">
            <a:off x="3456142" y="5296618"/>
            <a:ext cx="843337" cy="829541"/>
          </a:xfrm>
          <a:prstGeom prst="rightArrow">
            <a:avLst/>
          </a:prstGeom>
          <a:solidFill>
            <a:srgbClr val="FF9966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0FF84C1-EBED-4D51-81C5-726ABE67D602}"/>
              </a:ext>
            </a:extLst>
          </p:cNvPr>
          <p:cNvSpPr/>
          <p:nvPr/>
        </p:nvSpPr>
        <p:spPr>
          <a:xfrm>
            <a:off x="872859" y="5416584"/>
            <a:ext cx="2122658" cy="646986"/>
          </a:xfrm>
          <a:prstGeom prst="roundRect">
            <a:avLst/>
          </a:prstGeom>
          <a:ln w="28575"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Segoe UI" panose="020B0502040204020203" pitchFamily="34" charset="0"/>
                <a:cs typeface="Segoe UI" panose="020B0502040204020203" pitchFamily="34" charset="0"/>
              </a:rPr>
              <a:t>final result</a:t>
            </a:r>
            <a:endParaRPr lang="ja-JP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8A3C28A-BFAA-4E92-83F3-01520AFD20D3}"/>
              </a:ext>
            </a:extLst>
          </p:cNvPr>
          <p:cNvSpPr/>
          <p:nvPr/>
        </p:nvSpPr>
        <p:spPr>
          <a:xfrm>
            <a:off x="6154716" y="2402643"/>
            <a:ext cx="427486" cy="4964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A35B116-9B9F-4848-86E4-BDA13A8277CC}"/>
              </a:ext>
            </a:extLst>
          </p:cNvPr>
          <p:cNvSpPr/>
          <p:nvPr/>
        </p:nvSpPr>
        <p:spPr>
          <a:xfrm>
            <a:off x="6154716" y="3440251"/>
            <a:ext cx="427486" cy="496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AD1EF47-7354-4319-8FA7-67B2A260A870}"/>
              </a:ext>
            </a:extLst>
          </p:cNvPr>
          <p:cNvGrpSpPr/>
          <p:nvPr/>
        </p:nvGrpSpPr>
        <p:grpSpPr>
          <a:xfrm>
            <a:off x="710053" y="2088971"/>
            <a:ext cx="2194319" cy="853772"/>
            <a:chOff x="321726" y="2875882"/>
            <a:chExt cx="2194319" cy="85377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44083C7-C1A7-41BF-A9B9-8E162CE5FEC5}"/>
                </a:ext>
              </a:extLst>
            </p:cNvPr>
            <p:cNvSpPr/>
            <p:nvPr/>
          </p:nvSpPr>
          <p:spPr>
            <a:xfrm>
              <a:off x="321726" y="3267989"/>
              <a:ext cx="21943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carry_out</a:t>
              </a:r>
              <a:r>
                <a:rPr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, fulfil</a:t>
              </a:r>
              <a:endParaRPr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625021-E0E6-443A-946A-D34DA40313FD}"/>
                </a:ext>
              </a:extLst>
            </p:cNvPr>
            <p:cNvSpPr/>
            <p:nvPr/>
          </p:nvSpPr>
          <p:spPr>
            <a:xfrm>
              <a:off x="326699" y="2875882"/>
              <a:ext cx="1782860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accomplish-1</a:t>
              </a:r>
              <a:endParaRPr lang="ja-JP" altLang="en-US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72FB9E5-EC84-46E4-AA08-42016638DB83}"/>
                  </a:ext>
                </a:extLst>
              </p:cNvPr>
              <p:cNvSpPr/>
              <p:nvPr/>
            </p:nvSpPr>
            <p:spPr>
              <a:xfrm>
                <a:off x="6949082" y="1994052"/>
                <a:ext cx="155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@5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72FB9E5-EC84-46E4-AA08-42016638D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082" y="1994052"/>
                <a:ext cx="15520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4CEA26C-D04A-42B6-BE8D-D9F276E2B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0944"/>
              </p:ext>
            </p:extLst>
          </p:nvPr>
        </p:nvGraphicFramePr>
        <p:xfrm>
          <a:off x="3964166" y="2108695"/>
          <a:ext cx="1977260" cy="97536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977260">
                  <a:extLst>
                    <a:ext uri="{9D8B030D-6E8A-4147-A177-3AD203B41FA5}">
                      <a16:colId xmlns:a16="http://schemas.microsoft.com/office/drawing/2014/main" val="26314196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sense-1</a:t>
                      </a:r>
                      <a:endParaRPr kumimoji="1" lang="ja-JP" alt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7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dirty="0" err="1"/>
                        <a:t>carry_out</a:t>
                      </a:r>
                      <a:r>
                        <a:rPr kumimoji="1" lang="en-US" altLang="ja-JP" sz="1800" dirty="0"/>
                        <a:t>, fulfil, execute, …</a:t>
                      </a:r>
                      <a:endParaRPr kumimoji="1" lang="ja-JP" alt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94376"/>
                  </a:ext>
                </a:extLst>
              </a:tr>
            </a:tbl>
          </a:graphicData>
        </a:graphic>
      </p:graphicFrame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661F83B7-895F-4108-9075-FC74F759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44451"/>
              </p:ext>
            </p:extLst>
          </p:nvPr>
        </p:nvGraphicFramePr>
        <p:xfrm>
          <a:off x="3964166" y="3155637"/>
          <a:ext cx="1977260" cy="97536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977260">
                  <a:extLst>
                    <a:ext uri="{9D8B030D-6E8A-4147-A177-3AD203B41FA5}">
                      <a16:colId xmlns:a16="http://schemas.microsoft.com/office/drawing/2014/main" val="26314196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sense-2</a:t>
                      </a:r>
                      <a:endParaRPr kumimoji="1" lang="ja-JP" alt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7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achieve, attain, reach, …</a:t>
                      </a:r>
                      <a:endParaRPr kumimoji="1" lang="ja-JP" alt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94376"/>
                  </a:ext>
                </a:extLst>
              </a:tr>
            </a:tbl>
          </a:graphicData>
        </a:graphic>
      </p:graphicFrame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2378392-5134-44DB-9917-3B698D87B03C}"/>
              </a:ext>
            </a:extLst>
          </p:cNvPr>
          <p:cNvSpPr/>
          <p:nvPr/>
        </p:nvSpPr>
        <p:spPr>
          <a:xfrm>
            <a:off x="572864" y="1951892"/>
            <a:ext cx="2585511" cy="1070615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0A95529-9BB3-4181-B971-8E4D0891AD3F}"/>
              </a:ext>
            </a:extLst>
          </p:cNvPr>
          <p:cNvGrpSpPr/>
          <p:nvPr/>
        </p:nvGrpSpPr>
        <p:grpSpPr>
          <a:xfrm>
            <a:off x="667652" y="3296665"/>
            <a:ext cx="2356543" cy="853772"/>
            <a:chOff x="321726" y="2875882"/>
            <a:chExt cx="2356543" cy="853772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47CDED9-803B-498E-A386-99CF747ECC13}"/>
                </a:ext>
              </a:extLst>
            </p:cNvPr>
            <p:cNvSpPr/>
            <p:nvPr/>
          </p:nvSpPr>
          <p:spPr>
            <a:xfrm>
              <a:off x="321726" y="3267989"/>
              <a:ext cx="235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achieve, </a:t>
              </a:r>
              <a:r>
                <a:rPr lang="en-US" altLang="ja-JP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by_luck</a:t>
              </a:r>
              <a:endParaRPr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3340E26-832C-4EEF-B421-CF089319BE0A}"/>
                </a:ext>
              </a:extLst>
            </p:cNvPr>
            <p:cNvSpPr/>
            <p:nvPr/>
          </p:nvSpPr>
          <p:spPr>
            <a:xfrm>
              <a:off x="326699" y="2875882"/>
              <a:ext cx="1782860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accomplish-2</a:t>
              </a:r>
              <a:endParaRPr lang="ja-JP" altLang="en-US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FC829C7-36F7-4D08-B52A-5ABC481DF922}"/>
              </a:ext>
            </a:extLst>
          </p:cNvPr>
          <p:cNvSpPr/>
          <p:nvPr/>
        </p:nvSpPr>
        <p:spPr>
          <a:xfrm>
            <a:off x="530463" y="3159586"/>
            <a:ext cx="2585511" cy="1070615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B4BDC80-1D8C-46A6-8C2B-723E346765C6}"/>
              </a:ext>
            </a:extLst>
          </p:cNvPr>
          <p:cNvGrpSpPr/>
          <p:nvPr/>
        </p:nvGrpSpPr>
        <p:grpSpPr>
          <a:xfrm>
            <a:off x="530463" y="4300992"/>
            <a:ext cx="5230382" cy="400110"/>
            <a:chOff x="1480231" y="5828417"/>
            <a:chExt cx="5230382" cy="400110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EC8DC4C-DF2F-4946-8D0B-174EEF9BD9D4}"/>
                </a:ext>
              </a:extLst>
            </p:cNvPr>
            <p:cNvSpPr/>
            <p:nvPr/>
          </p:nvSpPr>
          <p:spPr>
            <a:xfrm>
              <a:off x="2014059" y="5828417"/>
              <a:ext cx="230729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 neighbor words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3634875-48C3-49A9-B6B7-0451EE574920}"/>
                </a:ext>
              </a:extLst>
            </p:cNvPr>
            <p:cNvSpPr/>
            <p:nvPr/>
          </p:nvSpPr>
          <p:spPr>
            <a:xfrm>
              <a:off x="4793037" y="5828417"/>
              <a:ext cx="19175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 related words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B199F97A-3018-4BCE-8767-70F0D69E6C6A}"/>
                </a:ext>
              </a:extLst>
            </p:cNvPr>
            <p:cNvSpPr/>
            <p:nvPr/>
          </p:nvSpPr>
          <p:spPr>
            <a:xfrm>
              <a:off x="1480231" y="5883975"/>
              <a:ext cx="504000" cy="324000"/>
            </a:xfrm>
            <a:prstGeom prst="roundRect">
              <a:avLst/>
            </a:prstGeom>
            <a:noFill/>
            <a:ln w="38100">
              <a:solidFill>
                <a:srgbClr val="008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B571D37-63C9-48FC-A5C0-4A4AD07D8F86}"/>
                </a:ext>
              </a:extLst>
            </p:cNvPr>
            <p:cNvSpPr/>
            <p:nvPr/>
          </p:nvSpPr>
          <p:spPr>
            <a:xfrm>
              <a:off x="4310398" y="5883975"/>
              <a:ext cx="504000" cy="32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CA0DE6F-5CBB-46A2-ABF2-8EE2C3A3F627}"/>
              </a:ext>
            </a:extLst>
          </p:cNvPr>
          <p:cNvCxnSpPr>
            <a:stCxn id="45" idx="3"/>
            <a:endCxn id="6" idx="1"/>
          </p:cNvCxnSpPr>
          <p:nvPr/>
        </p:nvCxnSpPr>
        <p:spPr>
          <a:xfrm>
            <a:off x="3158375" y="2487200"/>
            <a:ext cx="805791" cy="109175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7E2FEA7-B1BA-4A2F-935B-465C30A5707A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3158375" y="2487200"/>
            <a:ext cx="805791" cy="1156117"/>
          </a:xfrm>
          <a:prstGeom prst="straightConnector1">
            <a:avLst/>
          </a:prstGeom>
          <a:ln w="28575">
            <a:solidFill>
              <a:srgbClr val="008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A60A5F0-B432-4BDB-94E7-501B8F72D248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 flipV="1">
            <a:off x="3115974" y="2596375"/>
            <a:ext cx="848192" cy="1098519"/>
          </a:xfrm>
          <a:prstGeom prst="straightConnector1">
            <a:avLst/>
          </a:prstGeom>
          <a:ln w="381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5B34D05-4594-4649-9E67-1183BAEF1B9A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3115974" y="3643317"/>
            <a:ext cx="848192" cy="5157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8B00F9D4-E7AA-4527-AF78-4CC29CC59C98}"/>
              </a:ext>
            </a:extLst>
          </p:cNvPr>
          <p:cNvSpPr/>
          <p:nvPr/>
        </p:nvSpPr>
        <p:spPr>
          <a:xfrm>
            <a:off x="342730" y="1233212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1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EC5E40-89DF-43AB-B652-1CEF50BDF504}"/>
                  </a:ext>
                </a:extLst>
              </p:cNvPr>
              <p:cNvSpPr txBox="1"/>
              <p:nvPr/>
            </p:nvSpPr>
            <p:spPr>
              <a:xfrm>
                <a:off x="774729" y="1214771"/>
                <a:ext cx="5667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𝑃𝑟𝑒𝑐𝑖𝑠𝑖𝑜𝑛</m:t>
                    </m:r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and select the sense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EC5E40-89DF-43AB-B652-1CEF50BD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29" y="1214771"/>
                <a:ext cx="5667283" cy="461665"/>
              </a:xfrm>
              <a:prstGeom prst="rect">
                <a:avLst/>
              </a:prstGeom>
              <a:blipFill>
                <a:blip r:embed="rId6"/>
                <a:stretch>
                  <a:fillRect l="-1613" t="-9211" r="-108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C4C66E2E-40E7-4B0E-A9DF-1610A8348716}"/>
              </a:ext>
            </a:extLst>
          </p:cNvPr>
          <p:cNvSpPr/>
          <p:nvPr/>
        </p:nvSpPr>
        <p:spPr>
          <a:xfrm>
            <a:off x="6517083" y="1474321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</a:rPr>
              <a:t>2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9CB3CE1-05FF-4F95-BE50-7B39C5CF3ECD}"/>
              </a:ext>
            </a:extLst>
          </p:cNvPr>
          <p:cNvSpPr txBox="1"/>
          <p:nvPr/>
        </p:nvSpPr>
        <p:spPr>
          <a:xfrm>
            <a:off x="6949082" y="1455880"/>
            <a:ext cx="184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33436BF-AA8E-4E7C-A00F-1F1C1002C95A}"/>
              </a:ext>
            </a:extLst>
          </p:cNvPr>
          <p:cNvSpPr/>
          <p:nvPr/>
        </p:nvSpPr>
        <p:spPr>
          <a:xfrm>
            <a:off x="6949082" y="1989807"/>
            <a:ext cx="1552028" cy="1976011"/>
          </a:xfrm>
          <a:prstGeom prst="roundRect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6822D17-5682-4424-A3E5-AD6B05D1B2FA}"/>
              </a:ext>
            </a:extLst>
          </p:cNvPr>
          <p:cNvSpPr/>
          <p:nvPr/>
        </p:nvSpPr>
        <p:spPr>
          <a:xfrm>
            <a:off x="4792001" y="5026343"/>
            <a:ext cx="404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scores of “accomplish” and others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EF561F-BFB1-49E9-B068-37D348CF43FE}"/>
              </a:ext>
            </a:extLst>
          </p:cNvPr>
          <p:cNvGrpSpPr/>
          <p:nvPr/>
        </p:nvGrpSpPr>
        <p:grpSpPr>
          <a:xfrm>
            <a:off x="5004502" y="5375473"/>
            <a:ext cx="1363957" cy="475471"/>
            <a:chOff x="967292" y="5580069"/>
            <a:chExt cx="1400203" cy="475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57FC873C-E619-4866-9C33-C6653C1C89CD}"/>
                    </a:ext>
                  </a:extLst>
                </p:cNvPr>
                <p:cNvSpPr/>
                <p:nvPr/>
              </p:nvSpPr>
              <p:spPr>
                <a:xfrm>
                  <a:off x="967293" y="5593875"/>
                  <a:ext cx="6155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ja-JP" altLang="en-US" sz="2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57FC873C-E619-4866-9C33-C6653C1C89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93" y="5593875"/>
                  <a:ext cx="61559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041" r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99280AA6-D51B-420B-B03B-CD38F6558740}"/>
                    </a:ext>
                  </a:extLst>
                </p:cNvPr>
                <p:cNvSpPr/>
                <p:nvPr/>
              </p:nvSpPr>
              <p:spPr>
                <a:xfrm>
                  <a:off x="1751898" y="5580069"/>
                  <a:ext cx="6155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ja-JP" altLang="en-US" sz="2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99280AA6-D51B-420B-B03B-CD38F65587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898" y="5580069"/>
                  <a:ext cx="61559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10" r="-10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4A30FBA3-1FAC-4F25-88B2-34B23AE89EEE}"/>
                </a:ext>
              </a:extLst>
            </p:cNvPr>
            <p:cNvSpPr/>
            <p:nvPr/>
          </p:nvSpPr>
          <p:spPr>
            <a:xfrm>
              <a:off x="967292" y="5587025"/>
              <a:ext cx="1400203" cy="454709"/>
            </a:xfrm>
            <a:prstGeom prst="roundRect">
              <a:avLst/>
            </a:prstGeom>
            <a:noFill/>
            <a:ln w="381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フローチャート: 結合子 79">
            <a:extLst>
              <a:ext uri="{FF2B5EF4-FFF2-40B4-BE49-F238E27FC236}">
                <a16:creationId xmlns:a16="http://schemas.microsoft.com/office/drawing/2014/main" id="{5E361B2C-F4C3-4186-98D7-938B977A55A4}"/>
              </a:ext>
            </a:extLst>
          </p:cNvPr>
          <p:cNvSpPr/>
          <p:nvPr/>
        </p:nvSpPr>
        <p:spPr>
          <a:xfrm>
            <a:off x="6078976" y="4151246"/>
            <a:ext cx="429456" cy="385083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3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4BEDBF0-35A9-4396-A748-9CC973786967}"/>
              </a:ext>
            </a:extLst>
          </p:cNvPr>
          <p:cNvSpPr txBox="1"/>
          <p:nvPr/>
        </p:nvSpPr>
        <p:spPr>
          <a:xfrm>
            <a:off x="6520488" y="4567185"/>
            <a:ext cx="261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regularization</a:t>
            </a:r>
            <a:endParaRPr kumimoji="1" lang="ja-JP" alt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8B1AB806-5789-4E58-A2D5-EADD71FF8F9B}"/>
              </a:ext>
            </a:extLst>
          </p:cNvPr>
          <p:cNvSpPr/>
          <p:nvPr/>
        </p:nvSpPr>
        <p:spPr>
          <a:xfrm>
            <a:off x="4792003" y="5038461"/>
            <a:ext cx="4159122" cy="1191816"/>
          </a:xfrm>
          <a:prstGeom prst="roundRect">
            <a:avLst/>
          </a:prstGeom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endParaRPr lang="en-US" altLang="ja-JP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ja-JP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AB6385C-4DC8-426D-8F56-711286187A3A}"/>
                  </a:ext>
                </a:extLst>
              </p:cNvPr>
              <p:cNvSpPr/>
              <p:nvPr/>
            </p:nvSpPr>
            <p:spPr>
              <a:xfrm>
                <a:off x="4765659" y="5755153"/>
                <a:ext cx="1849032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AB6385C-4DC8-426D-8F56-711286187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59" y="5755153"/>
                <a:ext cx="1849032" cy="494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141F847-50B8-45DF-A31E-BD2524460F21}"/>
              </a:ext>
            </a:extLst>
          </p:cNvPr>
          <p:cNvSpPr/>
          <p:nvPr/>
        </p:nvSpPr>
        <p:spPr>
          <a:xfrm>
            <a:off x="7803702" y="5362404"/>
            <a:ext cx="1033567" cy="459503"/>
          </a:xfrm>
          <a:prstGeom prst="round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1C09ECF-AAC6-4351-A95F-B1F4CBAE6BE0}"/>
              </a:ext>
            </a:extLst>
          </p:cNvPr>
          <p:cNvSpPr/>
          <p:nvPr/>
        </p:nvSpPr>
        <p:spPr>
          <a:xfrm>
            <a:off x="6380824" y="537366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・・・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7F6F2B5-7965-42C7-9BD7-79DA2A72F729}"/>
              </a:ext>
            </a:extLst>
          </p:cNvPr>
          <p:cNvSpPr/>
          <p:nvPr/>
        </p:nvSpPr>
        <p:spPr>
          <a:xfrm>
            <a:off x="6966883" y="5371768"/>
            <a:ext cx="683382" cy="459502"/>
          </a:xfrm>
          <a:prstGeom prst="round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6F7E4697-E726-4F3A-A81F-7CF9596C3174}"/>
                  </a:ext>
                </a:extLst>
              </p:cNvPr>
              <p:cNvSpPr/>
              <p:nvPr/>
            </p:nvSpPr>
            <p:spPr>
              <a:xfrm>
                <a:off x="7003776" y="5389279"/>
                <a:ext cx="599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6F7E4697-E726-4F3A-A81F-7CF9596C3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76" y="5389279"/>
                <a:ext cx="599662" cy="461665"/>
              </a:xfrm>
              <a:prstGeom prst="rect">
                <a:avLst/>
              </a:prstGeom>
              <a:blipFill>
                <a:blip r:embed="rId10"/>
                <a:stretch>
                  <a:fillRect l="-2041" r="-1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E1E3B348-42C6-4379-89B6-74795755EAFA}"/>
                  </a:ext>
                </a:extLst>
              </p:cNvPr>
              <p:cNvSpPr/>
              <p:nvPr/>
            </p:nvSpPr>
            <p:spPr>
              <a:xfrm>
                <a:off x="7786085" y="5369604"/>
                <a:ext cx="599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E1E3B348-42C6-4379-89B6-74795755E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085" y="5369604"/>
                <a:ext cx="599662" cy="461665"/>
              </a:xfrm>
              <a:prstGeom prst="rect">
                <a:avLst/>
              </a:prstGeom>
              <a:blipFill>
                <a:blip r:embed="rId11"/>
                <a:stretch>
                  <a:fillRect l="-1010" r="-1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AA069979-0AC7-430D-99E6-9BC8A0248B3F}"/>
                  </a:ext>
                </a:extLst>
              </p:cNvPr>
              <p:cNvSpPr/>
              <p:nvPr/>
            </p:nvSpPr>
            <p:spPr>
              <a:xfrm>
                <a:off x="8294535" y="5369604"/>
                <a:ext cx="599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AA069979-0AC7-430D-99E6-9BC8A0248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35" y="5369604"/>
                <a:ext cx="599662" cy="461665"/>
              </a:xfrm>
              <a:prstGeom prst="rect">
                <a:avLst/>
              </a:prstGeom>
              <a:blipFill>
                <a:blip r:embed="rId12"/>
                <a:stretch>
                  <a:fillRect l="-2041" r="-1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08F3ECF-ACE9-4FBD-8D10-7CE4109E72BB}"/>
                  </a:ext>
                </a:extLst>
              </p:cNvPr>
              <p:cNvSpPr/>
              <p:nvPr/>
            </p:nvSpPr>
            <p:spPr>
              <a:xfrm>
                <a:off x="7763525" y="5850944"/>
                <a:ext cx="1208151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08F3ECF-ACE9-4FBD-8D10-7CE4109E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25" y="5850944"/>
                <a:ext cx="1208151" cy="3942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FC4BD7C-CBFD-42B7-97BE-E5A03A3B9EA6}"/>
              </a:ext>
            </a:extLst>
          </p:cNvPr>
          <p:cNvSpPr/>
          <p:nvPr/>
        </p:nvSpPr>
        <p:spPr>
          <a:xfrm>
            <a:off x="6361724" y="578836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571D62C1-FDA0-431E-AFAA-E07243CAAF09}"/>
                  </a:ext>
                </a:extLst>
              </p:cNvPr>
              <p:cNvSpPr/>
              <p:nvPr/>
            </p:nvSpPr>
            <p:spPr>
              <a:xfrm>
                <a:off x="6826382" y="5866106"/>
                <a:ext cx="981999" cy="327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571D62C1-FDA0-431E-AFAA-E07243CAA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82" y="5866106"/>
                <a:ext cx="981999" cy="3270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フローチャート: 結合子 100">
            <a:extLst>
              <a:ext uri="{FF2B5EF4-FFF2-40B4-BE49-F238E27FC236}">
                <a16:creationId xmlns:a16="http://schemas.microsoft.com/office/drawing/2014/main" id="{4AFB23FF-1348-436B-B215-D8A42DA7541B}"/>
              </a:ext>
            </a:extLst>
          </p:cNvPr>
          <p:cNvSpPr/>
          <p:nvPr/>
        </p:nvSpPr>
        <p:spPr>
          <a:xfrm>
            <a:off x="2829756" y="4822380"/>
            <a:ext cx="432000" cy="432000"/>
          </a:xfrm>
          <a:prstGeom prst="flowChartConnector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</a:rPr>
              <a:t>4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6E6835B3-A269-44A8-9924-92670DC60B0C}"/>
              </a:ext>
            </a:extLst>
          </p:cNvPr>
          <p:cNvSpPr txBox="1"/>
          <p:nvPr/>
        </p:nvSpPr>
        <p:spPr>
          <a:xfrm>
            <a:off x="3261756" y="4804833"/>
            <a:ext cx="184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EEB3352-946A-49EE-9E52-0343484905E3}"/>
              </a:ext>
            </a:extLst>
          </p:cNvPr>
          <p:cNvSpPr/>
          <p:nvPr/>
        </p:nvSpPr>
        <p:spPr>
          <a:xfrm>
            <a:off x="998426" y="1615003"/>
            <a:ext cx="1734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learned vectors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9F55701-4AA9-4021-88DE-E70824951BA6}"/>
              </a:ext>
            </a:extLst>
          </p:cNvPr>
          <p:cNvSpPr/>
          <p:nvPr/>
        </p:nvSpPr>
        <p:spPr>
          <a:xfrm>
            <a:off x="4497057" y="1767226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2192EE74-454D-4983-9AB4-F21BEB2056EA}"/>
                  </a:ext>
                </a:extLst>
              </p:cNvPr>
              <p:cNvSpPr/>
              <p:nvPr/>
            </p:nvSpPr>
            <p:spPr>
              <a:xfrm>
                <a:off x="6537994" y="4006543"/>
                <a:ext cx="2451093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altLang="ja-JP" sz="3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ja-JP" sz="3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3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ja-JP" sz="3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2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ja-JP" sz="32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2192EE74-454D-4983-9AB4-F21BEB205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94" y="4006543"/>
                <a:ext cx="2451093" cy="6288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0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3" grpId="0"/>
      <p:bldP spid="66" grpId="0" animBg="1"/>
      <p:bldP spid="67" grpId="0"/>
      <p:bldP spid="24" grpId="0" animBg="1"/>
      <p:bldP spid="72" grpId="0"/>
      <p:bldP spid="80" grpId="0" animBg="1"/>
      <p:bldP spid="81" grpId="0"/>
      <p:bldP spid="82" grpId="0" animBg="1"/>
      <p:bldP spid="27" grpId="0"/>
      <p:bldP spid="28" grpId="0" animBg="1"/>
      <p:bldP spid="90" grpId="0"/>
      <p:bldP spid="91" grpId="0" animBg="1"/>
      <p:bldP spid="92" grpId="0"/>
      <p:bldP spid="93" grpId="0"/>
      <p:bldP spid="94" grpId="0"/>
      <p:bldP spid="96" grpId="0"/>
      <p:bldP spid="97" grpId="0"/>
      <p:bldP spid="98" grpId="0"/>
      <p:bldP spid="101" grpId="0" animBg="1"/>
      <p:bldP spid="102" grpId="0"/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12FC3-C84E-4598-A110-85768BE6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9F7FB-2C08-41EE-8552-E029D28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25" y="1258537"/>
            <a:ext cx="8198096" cy="2524779"/>
          </a:xfrm>
        </p:spPr>
        <p:txBody>
          <a:bodyPr>
            <a:normAutofit lnSpcReduction="10000"/>
          </a:bodyPr>
          <a:lstStyle/>
          <a:p>
            <a:r>
              <a:rPr kumimoji="1" lang="en-US" altLang="ja-JP" b="1" u="sng" dirty="0">
                <a:latin typeface="Segoe UI" panose="020B0502040204020203" pitchFamily="34" charset="0"/>
                <a:cs typeface="Segoe UI" panose="020B0502040204020203" pitchFamily="34" charset="0"/>
              </a:rPr>
              <a:t>Word Embedding</a:t>
            </a:r>
          </a:p>
          <a:p>
            <a:r>
              <a:rPr lang="en-US" altLang="ja-JP" dirty="0"/>
              <a:t>A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 technique that represents a word as a vector</a:t>
            </a:r>
          </a:p>
          <a:p>
            <a:pPr marL="361950" indent="-361950">
              <a:buFont typeface="Wingdings" panose="05000000000000000000" pitchFamily="2" charset="2"/>
              <a:buChar char="u"/>
            </a:pPr>
            <a:r>
              <a:rPr lang="en-US" altLang="ja-JP" dirty="0"/>
              <a:t>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ptimizes vectors to distinguish words’ meanings from each other</a:t>
            </a:r>
          </a:p>
          <a:p>
            <a:pPr marL="361950" indent="-361950">
              <a:buFont typeface="Wingdings" panose="05000000000000000000" pitchFamily="2" charset="2"/>
              <a:buChar char="u"/>
            </a:pPr>
            <a:r>
              <a:rPr lang="en-US" altLang="ja-JP" dirty="0"/>
              <a:t>Learns vectors from </a:t>
            </a:r>
            <a:r>
              <a:rPr lang="en-US" altLang="ja-JP" u="sng" dirty="0"/>
              <a:t>parts of sentences </a:t>
            </a:r>
            <a:r>
              <a:rPr lang="en-US" altLang="ja-JP" dirty="0"/>
              <a:t>in which individual</a:t>
            </a:r>
            <a:br>
              <a:rPr lang="en-US" altLang="ja-JP" dirty="0"/>
            </a:br>
            <a:r>
              <a:rPr lang="en-US" altLang="ja-JP" dirty="0"/>
              <a:t>words appear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1B743E-F474-4251-9620-37B9D30C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81FDDE9-7643-4005-9B87-B8CA76879221}"/>
              </a:ext>
            </a:extLst>
          </p:cNvPr>
          <p:cNvSpPr txBox="1">
            <a:spLocks/>
          </p:cNvSpPr>
          <p:nvPr/>
        </p:nvSpPr>
        <p:spPr>
          <a:xfrm>
            <a:off x="1364496" y="3650697"/>
            <a:ext cx="6299866" cy="424732"/>
          </a:xfrm>
          <a:prstGeom prst="rect">
            <a:avLst/>
          </a:prstGeom>
        </p:spPr>
        <p:txBody>
          <a:bodyPr vert="horz" wrap="non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Interesting features such as enabling analogy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12FF30D-C22A-42F5-B003-BC3E0F3BAAE8}"/>
              </a:ext>
            </a:extLst>
          </p:cNvPr>
          <p:cNvGrpSpPr/>
          <p:nvPr/>
        </p:nvGrpSpPr>
        <p:grpSpPr>
          <a:xfrm>
            <a:off x="1798355" y="4261508"/>
            <a:ext cx="5547290" cy="1735619"/>
            <a:chOff x="1778012" y="4324834"/>
            <a:chExt cx="5547290" cy="1735619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E30844F-6E80-49A9-8A47-9C744F799CD4}"/>
                </a:ext>
              </a:extLst>
            </p:cNvPr>
            <p:cNvGrpSpPr/>
            <p:nvPr/>
          </p:nvGrpSpPr>
          <p:grpSpPr>
            <a:xfrm>
              <a:off x="2004448" y="4324834"/>
              <a:ext cx="5260616" cy="1307128"/>
              <a:chOff x="883299" y="2554782"/>
              <a:chExt cx="5986751" cy="1821422"/>
            </a:xfrm>
          </p:grpSpPr>
          <p:pic>
            <p:nvPicPr>
              <p:cNvPr id="16" name="図 15" descr="ケーキ, おもちゃ, 室内 が含まれている画像&#10;&#10;高い精度で生成された説明">
                <a:extLst>
                  <a:ext uri="{FF2B5EF4-FFF2-40B4-BE49-F238E27FC236}">
                    <a16:creationId xmlns:a16="http://schemas.microsoft.com/office/drawing/2014/main" id="{8EBB6CAE-8BEC-4EA9-8881-210B51AAA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99" y="2554782"/>
                <a:ext cx="1506452" cy="1820485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E1692FEF-9106-4A32-905E-9A36B7077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832" y="2554782"/>
                <a:ext cx="1400218" cy="1821422"/>
              </a:xfrm>
              <a:prstGeom prst="rect">
                <a:avLst/>
              </a:prstGeom>
            </p:spPr>
          </p:pic>
          <p:pic>
            <p:nvPicPr>
              <p:cNvPr id="18" name="Picture 4" descr="http://1.bp.blogspot.com/-xoNq47Tu1OM/Vf-aodvzPuI/AAAAAAAAyIU/yWTjoI4wuqY/s800/icon_business_man06.png">
                <a:extLst>
                  <a:ext uri="{FF2B5EF4-FFF2-40B4-BE49-F238E27FC236}">
                    <a16:creationId xmlns:a16="http://schemas.microsoft.com/office/drawing/2014/main" id="{C7551227-DA52-4F61-9A42-75573307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3526" y="2881441"/>
                <a:ext cx="1339225" cy="1493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2.bp.blogspot.com/-uVuX45BvvQc/Vf-aut1-C0I/AAAAAAAAyJ8/zWR_FZKnmbk/s800/icon_business_woman04.png">
                <a:extLst>
                  <a:ext uri="{FF2B5EF4-FFF2-40B4-BE49-F238E27FC236}">
                    <a16:creationId xmlns:a16="http://schemas.microsoft.com/office/drawing/2014/main" id="{4768018A-D288-47B8-A8AB-5FB084C927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2634" y="2881441"/>
                <a:ext cx="1491206" cy="1493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75B898B7-B46C-4A8F-BBC0-165C9494E5E1}"/>
                      </a:ext>
                    </a:extLst>
                  </p:cNvPr>
                  <p:cNvSpPr txBox="1"/>
                  <p:nvPr/>
                </p:nvSpPr>
                <p:spPr>
                  <a:xfrm>
                    <a:off x="2094527" y="3179232"/>
                    <a:ext cx="610104" cy="643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en-US" altLang="ja-JP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E0AF114-FEDE-4F1D-A8ED-CF56A5D34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4527" y="3179232"/>
                    <a:ext cx="610104" cy="64330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D74AC006-FD43-4BBB-BA51-EA610918C95D}"/>
                      </a:ext>
                    </a:extLst>
                  </p:cNvPr>
                  <p:cNvSpPr txBox="1"/>
                  <p:nvPr/>
                </p:nvSpPr>
                <p:spPr>
                  <a:xfrm>
                    <a:off x="3531475" y="3179232"/>
                    <a:ext cx="610104" cy="643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en-US" altLang="ja-JP" sz="24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5A2AA7A6-3F16-48E7-AF8B-0B07A77835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1475" y="3179232"/>
                    <a:ext cx="610104" cy="6433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1041750F-1BBB-47AF-BCC0-B1F6461E5E67}"/>
                      </a:ext>
                    </a:extLst>
                  </p:cNvPr>
                  <p:cNvSpPr txBox="1"/>
                  <p:nvPr/>
                </p:nvSpPr>
                <p:spPr>
                  <a:xfrm>
                    <a:off x="5164780" y="3179232"/>
                    <a:ext cx="610104" cy="643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en-US" altLang="ja-JP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2531676D-C499-40E8-ADF7-33A9A2027E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4780" y="3179232"/>
                    <a:ext cx="610104" cy="6433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BE3F66E6-5B5F-4258-BF11-37064A9786DD}"/>
                    </a:ext>
                  </a:extLst>
                </p:cNvPr>
                <p:cNvSpPr/>
                <p:nvPr/>
              </p:nvSpPr>
              <p:spPr>
                <a:xfrm>
                  <a:off x="1778012" y="5598788"/>
                  <a:ext cx="554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72000">
                    <a:spcBef>
                      <a:spcPts val="600"/>
                    </a:spcBef>
                    <a:buClr>
                      <a:schemeClr val="accent5"/>
                    </a:buClr>
                  </a:pPr>
                  <a:r>
                    <a:rPr lang="en-US" altLang="ja-JP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e.g.)</a:t>
                  </a:r>
                  <a:r>
                    <a:rPr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r>
                        <a:rPr lang="en-US" altLang="ja-JP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man</m:t>
                      </m:r>
                      <m: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woman</m:t>
                      </m:r>
                      <m:r>
                        <a:rPr lang="en-US" altLang="ja-JP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queen</m:t>
                      </m:r>
                    </m:oMath>
                  </a14:m>
                  <a:endPara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BE3F66E6-5B5F-4258-BF11-37064A9786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12" y="5598788"/>
                  <a:ext cx="554729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48" t="-9211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BF3E6B8-1465-47D4-B01A-DBF0E6110FCB}"/>
              </a:ext>
            </a:extLst>
          </p:cNvPr>
          <p:cNvSpPr/>
          <p:nvPr/>
        </p:nvSpPr>
        <p:spPr>
          <a:xfrm>
            <a:off x="822958" y="3620304"/>
            <a:ext cx="541538" cy="4707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58CB28-8349-423F-8381-A247DC43C5D5}"/>
              </a:ext>
            </a:extLst>
          </p:cNvPr>
          <p:cNvSpPr/>
          <p:nvPr/>
        </p:nvSpPr>
        <p:spPr>
          <a:xfrm>
            <a:off x="4642761" y="3221534"/>
            <a:ext cx="103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contexts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7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B214-3E5A-4DE3-8EE8-02949211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DE1CD0-E33F-466C-9C2B-3B7DA71E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1E4221-7DA8-450C-9E5A-1C3EF5DD8CBB}"/>
              </a:ext>
            </a:extLst>
          </p:cNvPr>
          <p:cNvSpPr/>
          <p:nvPr/>
        </p:nvSpPr>
        <p:spPr>
          <a:xfrm>
            <a:off x="468956" y="2171486"/>
            <a:ext cx="88132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">
              <a:spcBef>
                <a:spcPts val="1200"/>
              </a:spcBef>
              <a:buClr>
                <a:schemeClr val="tx1"/>
              </a:buClr>
            </a:pPr>
            <a:r>
              <a:rPr lang="en-US" altLang="ja-JP" sz="2400" b="1" u="sng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they evaluate word vectors</a:t>
            </a:r>
            <a:r>
              <a:rPr lang="ja-JP" altLang="en-US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endParaRPr lang="en-US" altLang="ja-JP" sz="2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8000">
              <a:spcBef>
                <a:spcPts val="1200"/>
              </a:spcBef>
              <a:buClr>
                <a:schemeClr val="tx1"/>
              </a:buClr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examined evaluation results from the following viewpoints:</a:t>
            </a:r>
          </a:p>
          <a:p>
            <a:pPr marL="442913" indent="-352425" defTabSz="180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Influence of the number of neighbor words</a:t>
            </a:r>
          </a:p>
          <a:p>
            <a:pPr marL="442913" indent="-352425" defTabSz="180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Influence of the existence of compound words</a:t>
            </a:r>
          </a:p>
          <a:p>
            <a:pPr marL="442913" indent="-352425" defTabSz="180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Influence of the number of sense vectors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539A1CA-9C26-4D0D-A829-57E3469D729C}"/>
              </a:ext>
            </a:extLst>
          </p:cNvPr>
          <p:cNvSpPr/>
          <p:nvPr/>
        </p:nvSpPr>
        <p:spPr>
          <a:xfrm>
            <a:off x="713250" y="1389404"/>
            <a:ext cx="7717500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Investigate the validity of the proposed dataset and metric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4BF150-161C-43C4-8805-B0D3772929FA}"/>
              </a:ext>
            </a:extLst>
          </p:cNvPr>
          <p:cNvSpPr/>
          <p:nvPr/>
        </p:nvSpPr>
        <p:spPr>
          <a:xfrm>
            <a:off x="468956" y="4976153"/>
            <a:ext cx="86591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">
              <a:spcBef>
                <a:spcPts val="1200"/>
              </a:spcBef>
              <a:buClr>
                <a:schemeClr val="tx1"/>
              </a:buClr>
            </a:pPr>
            <a:r>
              <a:rPr lang="en-US" altLang="ja-JP" sz="2400" b="1" u="sng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well they can handle multisense words</a:t>
            </a:r>
          </a:p>
          <a:p>
            <a:pPr defTabSz="18000">
              <a:spcBef>
                <a:spcPts val="1200"/>
              </a:spcBef>
              <a:buClr>
                <a:schemeClr val="tx1"/>
              </a:buClr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Comparing the proposed dataset with SimLex-999</a:t>
            </a:r>
          </a:p>
        </p:txBody>
      </p:sp>
    </p:spTree>
    <p:extLst>
      <p:ext uri="{BB962C8B-B14F-4D97-AF65-F5344CB8AC3E}">
        <p14:creationId xmlns:p14="http://schemas.microsoft.com/office/powerpoint/2010/main" val="153366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7C61A-9DC9-4CFE-8438-F329FEF2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Word </a:t>
            </a:r>
            <a:r>
              <a:rPr lang="en-US" altLang="ja-JP" dirty="0"/>
              <a:t>Vectors to Evaluate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6565FB-D4F7-47BA-AF9B-E01275CA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56" y="1350144"/>
            <a:ext cx="8181893" cy="935716"/>
          </a:xfrm>
        </p:spPr>
        <p:txBody>
          <a:bodyPr>
            <a:noAutofit/>
          </a:bodyPr>
          <a:lstStyle/>
          <a:p>
            <a:pPr marL="92075" indent="0" defTabSz="18000">
              <a:buNone/>
            </a:pPr>
            <a:r>
              <a:rPr lang="en-US" altLang="ja-JP" b="1" u="sng" dirty="0"/>
              <a:t>Word Vectors</a:t>
            </a:r>
            <a:br>
              <a:rPr lang="en-US" altLang="ja-JP" dirty="0"/>
            </a:br>
            <a:r>
              <a:rPr lang="en-US" altLang="ja-JP" dirty="0"/>
              <a:t>	We used 7 set of word vectors learned or pre-trained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0895F-BD33-4A65-BD6D-839E74C9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F5D3FC8-974C-425D-A2A5-87DF403B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59376"/>
              </p:ext>
            </p:extLst>
          </p:nvPr>
        </p:nvGraphicFramePr>
        <p:xfrm>
          <a:off x="698400" y="2617795"/>
          <a:ext cx="3600000" cy="2164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6142953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4953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kumimoji="1" lang="ja-JP" altLang="en-US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corpus</a:t>
                      </a:r>
                      <a:endParaRPr kumimoji="1" lang="ja-JP" altLang="en-US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08761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word2vec</a:t>
                      </a:r>
                      <a:endParaRPr kumimoji="1" lang="ja-JP" altLang="en-US" sz="22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wiki</a:t>
                      </a:r>
                      <a:r>
                        <a:rPr kumimoji="1" lang="en-US" altLang="ja-JP" sz="2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nl</a:t>
                      </a:r>
                      <a:endParaRPr kumimoji="1" lang="ja-JP" altLang="en-US" sz="22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3763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wiki</a:t>
                      </a:r>
                      <a:r>
                        <a:rPr kumimoji="1" lang="en-US" altLang="ja-JP" sz="22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06871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sense2vec</a:t>
                      </a:r>
                      <a:endParaRPr kumimoji="1" lang="ja-JP" altLang="en-US" sz="22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wiki</a:t>
                      </a:r>
                      <a:r>
                        <a:rPr kumimoji="1" lang="en-US" altLang="ja-JP" sz="2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nl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95101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wiki</a:t>
                      </a:r>
                      <a:r>
                        <a:rPr kumimoji="1" lang="en-US" altLang="ja-JP" sz="22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</a:t>
                      </a:r>
                      <a:endParaRPr kumimoji="1" lang="ja-JP" alt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604868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91822B0-631F-4A70-BCAA-CA5764329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41923"/>
              </p:ext>
            </p:extLst>
          </p:nvPr>
        </p:nvGraphicFramePr>
        <p:xfrm>
          <a:off x="4684803" y="2610944"/>
          <a:ext cx="3852000" cy="1737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614295369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14953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kumimoji="1" lang="ja-JP" altLang="en-US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corpus</a:t>
                      </a:r>
                      <a:endParaRPr kumimoji="1" lang="ja-JP" altLang="en-US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08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word2vec</a:t>
                      </a:r>
                      <a:endParaRPr kumimoji="1" lang="ja-JP" altLang="en-US" sz="22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Google News [8]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06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DeConf</a:t>
                      </a:r>
                      <a:endParaRPr kumimoji="1" lang="ja-JP" altLang="en-US" sz="22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Google News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951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MSSG</a:t>
                      </a:r>
                      <a:endParaRPr kumimoji="1" lang="ja-JP" altLang="en-US" sz="22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Wikipedia [9]</a:t>
                      </a:r>
                      <a:endParaRPr kumimoji="1" lang="ja-JP" alt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6032943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0608A2-8EC8-4E25-A732-CD83C6BBB11E}"/>
              </a:ext>
            </a:extLst>
          </p:cNvPr>
          <p:cNvSpPr/>
          <p:nvPr/>
        </p:nvSpPr>
        <p:spPr>
          <a:xfrm>
            <a:off x="5026502" y="2149279"/>
            <a:ext cx="2952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Pre-trained vectors</a:t>
            </a:r>
            <a:endParaRPr lang="ja-JP" altLang="en-US" sz="2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BD2E4A6-B546-46BE-AA6C-983D88EEDE27}"/>
              </a:ext>
            </a:extLst>
          </p:cNvPr>
          <p:cNvSpPr/>
          <p:nvPr/>
        </p:nvSpPr>
        <p:spPr>
          <a:xfrm>
            <a:off x="1264697" y="2149280"/>
            <a:ext cx="2467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Learned vectors</a:t>
            </a:r>
            <a:endParaRPr lang="ja-JP" altLang="en-US" sz="2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10BE5EC-CAE1-4945-B0D5-CB61399E1621}"/>
                  </a:ext>
                </a:extLst>
              </p:cNvPr>
              <p:cNvSpPr/>
              <p:nvPr/>
            </p:nvSpPr>
            <p:spPr>
              <a:xfrm>
                <a:off x="721730" y="5027820"/>
                <a:ext cx="818189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en-US" altLang="ja-JP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wiki</a:t>
                </a:r>
                <a:r>
                  <a:rPr lang="en-US" altLang="ja-JP" sz="2400" baseline="-25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nl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： 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without lemmatization</a:t>
                </a:r>
              </a:p>
              <a:p>
                <a:pPr defTabSz="18000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wiki</m:t>
                    </m:r>
                    <m:r>
                      <m:rPr>
                        <m:nor/>
                      </m:rPr>
                      <a:rPr lang="en-US" altLang="ja-JP" sz="2400" b="0" i="0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multi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： 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with lemmatization and multi word tokenization</a:t>
                </a:r>
                <a:b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																																																																									 </a:t>
                </a:r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e.g.</a:t>
                </a:r>
                <a:r>
                  <a:rPr lang="ja-JP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）</a:t>
                </a:r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cubic </a:t>
                </a:r>
                <a:r>
                  <a:rPr lang="en-US" altLang="ja-JP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decimiter</a:t>
                </a:r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ja-JP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⇒ </a:t>
                </a:r>
                <a:r>
                  <a:rPr lang="en-US" altLang="ja-JP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cubic_decimiter</a:t>
                </a:r>
                <a:endPara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10BE5EC-CAE1-4945-B0D5-CB61399E1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30" y="5027820"/>
                <a:ext cx="8181892" cy="1200329"/>
              </a:xfrm>
              <a:prstGeom prst="rect">
                <a:avLst/>
              </a:prstGeom>
              <a:blipFill>
                <a:blip r:embed="rId3"/>
                <a:stretch>
                  <a:fillRect l="-968" t="-5584" b="-7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9BD8E8-ED11-4CEC-B83E-EF62B5452791}"/>
              </a:ext>
            </a:extLst>
          </p:cNvPr>
          <p:cNvSpPr/>
          <p:nvPr/>
        </p:nvSpPr>
        <p:spPr>
          <a:xfrm>
            <a:off x="5493315" y="4351374"/>
            <a:ext cx="3043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[8] https://news.google.com</a:t>
            </a:r>
          </a:p>
        </p:txBody>
      </p:sp>
    </p:spTree>
    <p:extLst>
      <p:ext uri="{BB962C8B-B14F-4D97-AF65-F5344CB8AC3E}">
        <p14:creationId xmlns:p14="http://schemas.microsoft.com/office/powerpoint/2010/main" val="206665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7C61A-9DC9-4CFE-8438-F329FEF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90734" cy="831903"/>
          </a:xfrm>
        </p:spPr>
        <p:txBody>
          <a:bodyPr>
            <a:normAutofit fontScale="90000"/>
          </a:bodyPr>
          <a:lstStyle/>
          <a:p>
            <a:r>
              <a:rPr lang="en-US" altLang="ja-JP" sz="2800" dirty="0"/>
              <a:t>Influence of </a:t>
            </a:r>
            <a:br>
              <a:rPr lang="en-US" altLang="ja-JP" sz="2800" dirty="0"/>
            </a:br>
            <a:r>
              <a:rPr lang="en-US" altLang="ja-JP" dirty="0"/>
              <a:t>the</a:t>
            </a:r>
            <a:r>
              <a:rPr lang="en-US" altLang="ja-JP" sz="2800" dirty="0"/>
              <a:t> </a:t>
            </a:r>
            <a:r>
              <a:rPr lang="en-US" altLang="ja-JP" sz="4000" dirty="0"/>
              <a:t>Number </a:t>
            </a:r>
            <a:r>
              <a:rPr lang="en-US" altLang="ja-JP" sz="4400" dirty="0"/>
              <a:t>of Neighbor Words</a:t>
            </a:r>
            <a:endParaRPr kumimoji="1" lang="ja-JP" altLang="en-US" sz="43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0895F-BD33-4A65-BD6D-839E74C9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4">
                <a:extLst>
                  <a:ext uri="{FF2B5EF4-FFF2-40B4-BE49-F238E27FC236}">
                    <a16:creationId xmlns:a16="http://schemas.microsoft.com/office/drawing/2014/main" id="{EA7B4DF1-81D9-4945-AAF9-43F6EFD392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599477"/>
                  </p:ext>
                </p:extLst>
              </p:nvPr>
            </p:nvGraphicFramePr>
            <p:xfrm>
              <a:off x="822960" y="1238102"/>
              <a:ext cx="7611507" cy="32004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907608">
                      <a:extLst>
                        <a:ext uri="{9D8B030D-6E8A-4147-A177-3AD203B41FA5}">
                          <a16:colId xmlns:a16="http://schemas.microsoft.com/office/drawing/2014/main" val="4169950441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875758852"/>
                        </a:ext>
                      </a:extLst>
                    </a:gridCol>
                    <a:gridCol w="1567605">
                      <a:extLst>
                        <a:ext uri="{9D8B030D-6E8A-4147-A177-3AD203B41FA5}">
                          <a16:colId xmlns:a16="http://schemas.microsoft.com/office/drawing/2014/main" val="4055964399"/>
                        </a:ext>
                      </a:extLst>
                    </a:gridCol>
                    <a:gridCol w="860294">
                      <a:extLst>
                        <a:ext uri="{9D8B030D-6E8A-4147-A177-3AD203B41FA5}">
                          <a16:colId xmlns:a16="http://schemas.microsoft.com/office/drawing/2014/main" val="1062332520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1579927517"/>
                        </a:ext>
                      </a:extLst>
                    </a:gridCol>
                  </a:tblGrid>
                  <a:tr h="396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𝑷𝒓𝒆𝒄𝒊𝒔𝒊𝒐𝒏</m:t>
                                </m:r>
                              </m:oMath>
                            </m:oMathPara>
                          </a14:m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kumimoji="1" lang="en-US" altLang="ja-JP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# of words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642047"/>
                      </a:ext>
                    </a:extLst>
                  </a:tr>
                  <a:tr h="396488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nl</a:t>
                          </a:r>
                          <a:endParaRPr kumimoji="1" lang="ja-JP" altLang="en-US" sz="24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𝟏𝟖𝟐</m:t>
                              </m:r>
                            </m:oMath>
                          </a14:m>
                          <a:endParaRPr kumimoji="1" lang="en-US" altLang="ja-JP" sz="24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kumimoji="1" lang="en-US" altLang="ja-JP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676891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0.085</m:t>
                              </m:r>
                            </m:oMath>
                          </a14:m>
                          <a:endParaRPr kumimoji="1" lang="en-US" altLang="ja-JP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kumimoji="1" lang="en-US" altLang="ja-JP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2931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0.058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328546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0.011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83455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multi</a:t>
                          </a:r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𝟐𝟎𝟎</m:t>
                              </m:r>
                            </m:oMath>
                          </a14:m>
                          <a:endParaRPr kumimoji="1" lang="ja-JP" altLang="en-US" sz="24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988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893084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0.106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988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040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4">
                <a:extLst>
                  <a:ext uri="{FF2B5EF4-FFF2-40B4-BE49-F238E27FC236}">
                    <a16:creationId xmlns:a16="http://schemas.microsoft.com/office/drawing/2014/main" id="{EA7B4DF1-81D9-4945-AAF9-43F6EFD392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599477"/>
                  </p:ext>
                </p:extLst>
              </p:nvPr>
            </p:nvGraphicFramePr>
            <p:xfrm>
              <a:off x="822960" y="1238102"/>
              <a:ext cx="7611507" cy="32004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907608">
                      <a:extLst>
                        <a:ext uri="{9D8B030D-6E8A-4147-A177-3AD203B41FA5}">
                          <a16:colId xmlns:a16="http://schemas.microsoft.com/office/drawing/2014/main" val="4169950441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875758852"/>
                        </a:ext>
                      </a:extLst>
                    </a:gridCol>
                    <a:gridCol w="1567605">
                      <a:extLst>
                        <a:ext uri="{9D8B030D-6E8A-4147-A177-3AD203B41FA5}">
                          <a16:colId xmlns:a16="http://schemas.microsoft.com/office/drawing/2014/main" val="4055964399"/>
                        </a:ext>
                      </a:extLst>
                    </a:gridCol>
                    <a:gridCol w="860294">
                      <a:extLst>
                        <a:ext uri="{9D8B030D-6E8A-4147-A177-3AD203B41FA5}">
                          <a16:colId xmlns:a16="http://schemas.microsoft.com/office/drawing/2014/main" val="1062332520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157992751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9333" r="-171705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9333" r="-214184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# of words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642047"/>
                      </a:ext>
                    </a:extLst>
                  </a:tr>
                  <a:tr h="4572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nl</a:t>
                          </a:r>
                          <a:endParaRPr kumimoji="1" lang="ja-JP" altLang="en-US" sz="24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109333" r="-171705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109333" r="-21418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4950" t="-109333" r="-332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67689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209333" r="-171705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209333" r="-214184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4950" t="-209333" r="-332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293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305263" r="-171705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305263" r="-214184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4950" t="-305263" r="-332" b="-2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328546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410667" r="-171705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410667" r="-21418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4950" t="-410667" r="-332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983455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multi</a:t>
                          </a:r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510667" r="-171705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510667" r="-21418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4950" t="-510667" r="-332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9308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2791" t="-610667" r="-17170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610667" r="-21418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4950" t="-610667" r="-33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040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AD907B-5E49-423C-8984-7E5ABAF465A0}"/>
              </a:ext>
            </a:extLst>
          </p:cNvPr>
          <p:cNvSpPr/>
          <p:nvPr/>
        </p:nvSpPr>
        <p:spPr>
          <a:xfrm>
            <a:off x="4187798" y="1684619"/>
            <a:ext cx="2581835" cy="1836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5">
                <a:extLst>
                  <a:ext uri="{FF2B5EF4-FFF2-40B4-BE49-F238E27FC236}">
                    <a16:creationId xmlns:a16="http://schemas.microsoft.com/office/drawing/2014/main" id="{D259F2FD-29D9-4986-93D1-4A7DDB03E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539" y="4566688"/>
                <a:ext cx="7834921" cy="957296"/>
              </a:xfrm>
            </p:spPr>
            <p:txBody>
              <a:bodyPr>
                <a:normAutofit/>
              </a:bodyPr>
              <a:lstStyle/>
              <a:p>
                <a:pPr marL="434975" indent="-342900" defTabSz="18000">
                  <a:buFont typeface="Wingdings" panose="05000000000000000000" pitchFamily="2" charset="2"/>
                  <a:buChar char="u"/>
                </a:pPr>
                <a:r>
                  <a:rPr lang="en-US" altLang="ja-JP" dirty="0"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</a:rPr>
                  <a:t>Increasing neighbor words</a:t>
                </a:r>
                <a:r>
                  <a:rPr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</a:rPr>
                  <a:t> </a:t>
                </a:r>
                <a:r>
                  <a:rPr lang="en-US" altLang="ja-JP" dirty="0"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</a:rPr>
                  <a:t>decreases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34975" indent="-342900" defTabSz="18000">
                  <a:buFont typeface="Wingdings" panose="05000000000000000000" pitchFamily="2" charset="2"/>
                  <a:buChar char="u"/>
                </a:pPr>
                <a:r>
                  <a:rPr lang="en-US" altLang="ja-JP" dirty="0"/>
                  <a:t>Related words are often appeared in near neighbors</a:t>
                </a:r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コンテンツ プレースホルダー 5">
                <a:extLst>
                  <a:ext uri="{FF2B5EF4-FFF2-40B4-BE49-F238E27FC236}">
                    <a16:creationId xmlns:a16="http://schemas.microsoft.com/office/drawing/2014/main" id="{D259F2FD-29D9-4986-93D1-4A7DDB03E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539" y="4566688"/>
                <a:ext cx="7834921" cy="957296"/>
              </a:xfrm>
              <a:blipFill>
                <a:blip r:embed="rId4"/>
                <a:stretch>
                  <a:fillRect l="-1011" t="-8280" b="-12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ED429C3-9955-492F-9367-B0F274DC8952}"/>
                  </a:ext>
                </a:extLst>
              </p:cNvPr>
              <p:cNvSpPr/>
              <p:nvPr/>
            </p:nvSpPr>
            <p:spPr>
              <a:xfrm>
                <a:off x="1309078" y="5652170"/>
                <a:ext cx="78349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u="heavy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latin typeface="Segoe UI" panose="020B0502040204020203" pitchFamily="34" charset="0"/>
                    <a:cs typeface="Segoe UI" panose="020B0502040204020203" pitchFamily="34" charset="0"/>
                  </a:rPr>
                  <a:t>Number of </a:t>
                </a:r>
                <a:r>
                  <a:rPr lang="en-US" altLang="ja-JP" sz="2400" b="1" u="heavy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latin typeface="Segoe UI" panose="020B0502040204020203" pitchFamily="34" charset="0"/>
                    <a:cs typeface="Segoe UI" panose="020B0502040204020203" pitchFamily="34" charset="0"/>
                  </a:rPr>
                  <a:t>neigbor</a:t>
                </a:r>
                <a:r>
                  <a:rPr lang="en-US" altLang="ja-JP" sz="2400" b="1" u="heavy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latin typeface="Segoe UI" panose="020B0502040204020203" pitchFamily="34" charset="0"/>
                    <a:cs typeface="Segoe UI" panose="020B0502040204020203" pitchFamily="34" charset="0"/>
                  </a:rPr>
                  <a:t> words is desirable to </a:t>
                </a:r>
                <a14:m>
                  <m:oMath xmlns:m="http://schemas.openxmlformats.org/officeDocument/2006/math">
                    <m:r>
                      <a:rPr lang="en-US" altLang="ja-JP" sz="2400" b="1" i="1" u="heavy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>
                          <a:solidFill>
                            <a:schemeClr val="accent2"/>
                          </a:solidFill>
                        </a:u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𝟓</m:t>
                    </m:r>
                  </m:oMath>
                </a14:m>
                <a:r>
                  <a:rPr lang="en-US" altLang="ja-JP" sz="2400" b="1" u="heavy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latin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ja-JP" sz="2400" b="1" i="1" u="heavy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>
                          <a:solidFill>
                            <a:schemeClr val="accent2"/>
                          </a:solidFill>
                        </a:u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𝟏𝟎</m:t>
                    </m:r>
                  </m:oMath>
                </a14:m>
                <a:endParaRPr lang="ja-JP" altLang="en-US" sz="2400" b="1" u="heavy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chemeClr val="accent2"/>
                    </a:solidFill>
                  </a:u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ED429C3-9955-492F-9367-B0F274DC8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78" y="5652170"/>
                <a:ext cx="7834922" cy="461665"/>
              </a:xfrm>
              <a:prstGeom prst="rect">
                <a:avLst/>
              </a:prstGeom>
              <a:blipFill>
                <a:blip r:embed="rId5"/>
                <a:stretch>
                  <a:fillRect l="-1245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2D79B250-AB58-41FB-9162-CA5CA8BF4EEC}"/>
              </a:ext>
            </a:extLst>
          </p:cNvPr>
          <p:cNvSpPr/>
          <p:nvPr/>
        </p:nvSpPr>
        <p:spPr>
          <a:xfrm>
            <a:off x="767540" y="5645409"/>
            <a:ext cx="541538" cy="4707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0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7C61A-9DC9-4CFE-8438-F329FEF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3882"/>
            <a:ext cx="7895527" cy="831903"/>
          </a:xfrm>
        </p:spPr>
        <p:txBody>
          <a:bodyPr>
            <a:normAutofit fontScale="90000"/>
          </a:bodyPr>
          <a:lstStyle/>
          <a:p>
            <a:r>
              <a:rPr lang="en-US" altLang="ja-JP" sz="2400" dirty="0"/>
              <a:t>Influence of </a:t>
            </a:r>
            <a:br>
              <a:rPr lang="en-US" altLang="ja-JP" sz="2400" dirty="0"/>
            </a:br>
            <a:r>
              <a:rPr lang="en-US" altLang="ja-JP" sz="4400" dirty="0"/>
              <a:t>the</a:t>
            </a:r>
            <a:r>
              <a:rPr lang="en-US" altLang="ja-JP" sz="2400" dirty="0"/>
              <a:t> </a:t>
            </a:r>
            <a:r>
              <a:rPr lang="en-US" altLang="ja-JP" sz="4000" dirty="0"/>
              <a:t>Existence of Compound Words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0895F-BD33-4A65-BD6D-839E74C9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4">
                <a:extLst>
                  <a:ext uri="{FF2B5EF4-FFF2-40B4-BE49-F238E27FC236}">
                    <a16:creationId xmlns:a16="http://schemas.microsoft.com/office/drawing/2014/main" id="{EA7B4DF1-81D9-4945-AAF9-43F6EFD392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9580273"/>
                  </p:ext>
                </p:extLst>
              </p:nvPr>
            </p:nvGraphicFramePr>
            <p:xfrm>
              <a:off x="797856" y="1539902"/>
              <a:ext cx="7611507" cy="32004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907608">
                      <a:extLst>
                        <a:ext uri="{9D8B030D-6E8A-4147-A177-3AD203B41FA5}">
                          <a16:colId xmlns:a16="http://schemas.microsoft.com/office/drawing/2014/main" val="4169950441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875758852"/>
                        </a:ext>
                      </a:extLst>
                    </a:gridCol>
                    <a:gridCol w="1567605">
                      <a:extLst>
                        <a:ext uri="{9D8B030D-6E8A-4147-A177-3AD203B41FA5}">
                          <a16:colId xmlns:a16="http://schemas.microsoft.com/office/drawing/2014/main" val="4055964399"/>
                        </a:ext>
                      </a:extLst>
                    </a:gridCol>
                    <a:gridCol w="860294">
                      <a:extLst>
                        <a:ext uri="{9D8B030D-6E8A-4147-A177-3AD203B41FA5}">
                          <a16:colId xmlns:a16="http://schemas.microsoft.com/office/drawing/2014/main" val="1062332520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1579927517"/>
                        </a:ext>
                      </a:extLst>
                    </a:gridCol>
                  </a:tblGrid>
                  <a:tr h="396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𝑷𝒓𝒆𝒄𝒊𝒔𝒊𝒐𝒏</m:t>
                                </m:r>
                              </m:oMath>
                            </m:oMathPara>
                          </a14:m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kumimoji="1" lang="en-US" altLang="ja-JP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# of words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642047"/>
                      </a:ext>
                    </a:extLst>
                  </a:tr>
                  <a:tr h="396488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nl</a:t>
                          </a:r>
                          <a:endParaRPr kumimoji="1" lang="ja-JP" altLang="en-US" sz="24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𝟏𝟖𝟐</m:t>
                              </m:r>
                            </m:oMath>
                          </a14:m>
                          <a:endParaRPr kumimoji="1" lang="en-US" altLang="ja-JP" sz="24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kumimoji="1" lang="en-US" altLang="ja-JP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676891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0.085</m:t>
                              </m:r>
                            </m:oMath>
                          </a14:m>
                          <a:endParaRPr kumimoji="1" lang="en-US" altLang="ja-JP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kumimoji="1" lang="en-US" altLang="ja-JP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2931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0.058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328546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0.011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1,000</m:t>
                              </m:r>
                            </m:oMath>
                          </a14:m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83455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multi</a:t>
                          </a:r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𝟐𝟎𝟎</m:t>
                              </m:r>
                            </m:oMath>
                          </a14:m>
                          <a:endParaRPr kumimoji="1" lang="ja-JP" altLang="en-US" sz="24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988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893084"/>
                      </a:ext>
                    </a:extLst>
                  </a:tr>
                  <a:tr h="3964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0.106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988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040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4">
                <a:extLst>
                  <a:ext uri="{FF2B5EF4-FFF2-40B4-BE49-F238E27FC236}">
                    <a16:creationId xmlns:a16="http://schemas.microsoft.com/office/drawing/2014/main" id="{EA7B4DF1-81D9-4945-AAF9-43F6EFD392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9580273"/>
                  </p:ext>
                </p:extLst>
              </p:nvPr>
            </p:nvGraphicFramePr>
            <p:xfrm>
              <a:off x="797856" y="1539902"/>
              <a:ext cx="7611507" cy="32004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907608">
                      <a:extLst>
                        <a:ext uri="{9D8B030D-6E8A-4147-A177-3AD203B41FA5}">
                          <a16:colId xmlns:a16="http://schemas.microsoft.com/office/drawing/2014/main" val="4169950441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875758852"/>
                        </a:ext>
                      </a:extLst>
                    </a:gridCol>
                    <a:gridCol w="1567605">
                      <a:extLst>
                        <a:ext uri="{9D8B030D-6E8A-4147-A177-3AD203B41FA5}">
                          <a16:colId xmlns:a16="http://schemas.microsoft.com/office/drawing/2014/main" val="4055964399"/>
                        </a:ext>
                      </a:extLst>
                    </a:gridCol>
                    <a:gridCol w="860294">
                      <a:extLst>
                        <a:ext uri="{9D8B030D-6E8A-4147-A177-3AD203B41FA5}">
                          <a16:colId xmlns:a16="http://schemas.microsoft.com/office/drawing/2014/main" val="1062332520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157992751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8000" r="-172763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8000" r="-214894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# of words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642047"/>
                      </a:ext>
                    </a:extLst>
                  </a:tr>
                  <a:tr h="4572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nl</a:t>
                          </a:r>
                          <a:endParaRPr kumimoji="1" lang="ja-JP" altLang="en-US" sz="24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108000" r="-172763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108000" r="-21489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3907" t="-108000" r="-331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67689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208000" r="-172763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208000" r="-214894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3907" t="-208000" r="-331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293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303947" r="-172763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303947" r="-214894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3907" t="-303947" r="-331" b="-2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328546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409333" r="-172763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409333" r="-21489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3907" t="-409333" r="-331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983455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wiki</a:t>
                          </a:r>
                          <a:r>
                            <a:rPr kumimoji="1" lang="en-US" altLang="ja-JP" sz="24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multi</a:t>
                          </a:r>
                          <a:endParaRPr kumimoji="1" lang="ja-JP" alt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509333" r="-17276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509333" r="-21489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3907" t="-509333" r="-331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9308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14008" t="-609333" r="-17276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72340" t="-609333" r="-21489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13907" t="-609333" r="-331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040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7D6DE8-0941-4F2F-95FE-560EFC9A06D9}"/>
              </a:ext>
            </a:extLst>
          </p:cNvPr>
          <p:cNvSpPr/>
          <p:nvPr/>
        </p:nvSpPr>
        <p:spPr>
          <a:xfrm>
            <a:off x="4134010" y="2007213"/>
            <a:ext cx="2551099" cy="926353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1BA24E5-5A62-464C-B18E-EAFD9326282E}"/>
                  </a:ext>
                </a:extLst>
              </p:cNvPr>
              <p:cNvSpPr/>
              <p:nvPr/>
            </p:nvSpPr>
            <p:spPr>
              <a:xfrm>
                <a:off x="767539" y="5047702"/>
                <a:ext cx="9559801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80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009DD9"/>
                  </a:buClr>
                  <a:buSzPct val="100000"/>
                </a:pPr>
                <a:r>
                  <a:rPr lang="en-US" altLang="ja-JP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uFill>
                      <a:solidFill>
                        <a:srgbClr val="008000"/>
                      </a:solidFill>
                    </a:uFill>
                    <a:latin typeface="Segoe UI" panose="020B0502040204020203" pitchFamily="34" charset="0"/>
                    <a:cs typeface="Segoe UI" panose="020B0502040204020203" pitchFamily="34" charset="0"/>
                  </a:rPr>
                  <a:t>Models learned from </a:t>
                </a:r>
                <a:r>
                  <a:rPr lang="en-US" altLang="ja-JP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wiki</a:t>
                </a:r>
                <a:r>
                  <a:rPr lang="en-US" altLang="ja-JP" sz="2400" baseline="-25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multi</a:t>
                </a:r>
                <a:r>
                  <a:rPr lang="ja-JP" alt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ea typeface="ＭＳ Ｐゴシック"/>
                    <a:cs typeface="Segoe UI" panose="020B0502040204020203" pitchFamily="34" charset="0"/>
                  </a:rPr>
                  <a:t> 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Segoe UI" panose="020B0502040204020203" pitchFamily="34" charset="0"/>
                    <a:ea typeface="ＭＳ Ｐゴシック"/>
                    <a:cs typeface="Segoe UI" panose="020B0502040204020203" pitchFamily="34" charset="0"/>
                  </a:rPr>
                  <a:t>imp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008000"/>
                      </a:solidFill>
                    </a:uFill>
                    <a:latin typeface="Segoe UI" panose="020B0502040204020203" pitchFamily="34" charset="0"/>
                    <a:cs typeface="Segoe UI" panose="020B0502040204020203" pitchFamily="34" charset="0"/>
                  </a:rPr>
                  <a:t>roves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>
                          <a:solidFill>
                            <a:srgbClr val="008000"/>
                          </a:solidFill>
                        </a:uFill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endParaRPr lang="ja-JP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1BA24E5-5A62-464C-B18E-EAFD93262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39" y="5047702"/>
                <a:ext cx="9559801" cy="424732"/>
              </a:xfrm>
              <a:prstGeom prst="rect">
                <a:avLst/>
              </a:prstGeom>
              <a:blipFill>
                <a:blip r:embed="rId4"/>
                <a:stretch>
                  <a:fillRect l="-1020" t="-18571" b="-3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646C585-FC14-4699-B305-D00009E92C21}"/>
              </a:ext>
            </a:extLst>
          </p:cNvPr>
          <p:cNvSpPr/>
          <p:nvPr/>
        </p:nvSpPr>
        <p:spPr>
          <a:xfrm>
            <a:off x="4141694" y="3811280"/>
            <a:ext cx="2551099" cy="926353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21980F-04AB-402D-B8BB-ABC48EAE22EE}"/>
              </a:ext>
            </a:extLst>
          </p:cNvPr>
          <p:cNvSpPr/>
          <p:nvPr/>
        </p:nvSpPr>
        <p:spPr>
          <a:xfrm>
            <a:off x="1364498" y="5549001"/>
            <a:ext cx="7834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accent2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Considering compound words is very important</a:t>
            </a:r>
            <a:endParaRPr lang="ja-JP" altLang="en-US" sz="2400" b="1" u="sng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chemeClr val="accent2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831ADCF-526D-4550-AEA2-236B4EC58A66}"/>
              </a:ext>
            </a:extLst>
          </p:cNvPr>
          <p:cNvSpPr/>
          <p:nvPr/>
        </p:nvSpPr>
        <p:spPr>
          <a:xfrm>
            <a:off x="822960" y="5542240"/>
            <a:ext cx="541538" cy="4707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4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8251-C3CE-4875-A5A0-AB665A3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dirty="0"/>
              <a:t>Influence of </a:t>
            </a:r>
            <a:br>
              <a:rPr lang="en-US" altLang="ja-JP" sz="3200" dirty="0"/>
            </a:br>
            <a:r>
              <a:rPr lang="en-US" altLang="ja-JP" dirty="0"/>
              <a:t>the</a:t>
            </a:r>
            <a:r>
              <a:rPr lang="en-US" altLang="ja-JP" sz="3200" dirty="0"/>
              <a:t> </a:t>
            </a:r>
            <a:r>
              <a:rPr lang="en-US" altLang="ja-JP" sz="4400" dirty="0"/>
              <a:t>Number </a:t>
            </a:r>
            <a:r>
              <a:rPr lang="en-US" altLang="ja-JP" dirty="0"/>
              <a:t>of Sense Vectors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A5839-AB11-4844-AFC9-F5824456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1DB72D-82F7-453B-9D72-8CFA67E7F4C6}"/>
              </a:ext>
            </a:extLst>
          </p:cNvPr>
          <p:cNvSpPr/>
          <p:nvPr/>
        </p:nvSpPr>
        <p:spPr>
          <a:xfrm>
            <a:off x="676227" y="1263023"/>
            <a:ext cx="784137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sense2vec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word2vec model learned in consideration of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tagging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DD2EA12-4985-46E8-AFB7-CDD2DAD0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71" y="2280568"/>
            <a:ext cx="8767481" cy="442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b="1" u="sng" dirty="0"/>
              <a:t>If </a:t>
            </a:r>
            <a:r>
              <a:rPr kumimoji="1" lang="en-US" altLang="ja-JP" b="1" u="sng" dirty="0" err="1"/>
              <a:t>PoS</a:t>
            </a:r>
            <a:r>
              <a:rPr kumimoji="1" lang="en-US" altLang="ja-JP" b="1" u="sng" dirty="0"/>
              <a:t> tagging is perfect, sense2vec </a:t>
            </a:r>
            <a:r>
              <a:rPr lang="en-US" altLang="ja-JP" b="1" u="sng" dirty="0"/>
              <a:t>would outperform word2vec</a:t>
            </a:r>
            <a:endParaRPr kumimoji="1" lang="ja-JP" altLang="en-US" b="1" u="sng" dirty="0">
              <a:uFill>
                <a:solidFill>
                  <a:srgbClr val="FF0000"/>
                </a:solidFill>
              </a:u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4">
                <a:extLst>
                  <a:ext uri="{FF2B5EF4-FFF2-40B4-BE49-F238E27FC236}">
                    <a16:creationId xmlns:a16="http://schemas.microsoft.com/office/drawing/2014/main" id="{5801A31B-8EB4-40F6-AA42-8E2A36CD6F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6126839"/>
                  </p:ext>
                </p:extLst>
              </p:nvPr>
            </p:nvGraphicFramePr>
            <p:xfrm>
              <a:off x="2290371" y="2755673"/>
              <a:ext cx="6225901" cy="19812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73901">
                      <a:extLst>
                        <a:ext uri="{9D8B030D-6E8A-4147-A177-3AD203B41FA5}">
                          <a16:colId xmlns:a16="http://schemas.microsoft.com/office/drawing/2014/main" val="416995044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7575885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2907562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55964399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992522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𝑷𝒓𝒆𝒄𝒊𝒔𝒊𝒐</m:t>
                                </m:r>
                                <m:r>
                                  <a:rPr kumimoji="1" lang="en-US" altLang="ja-JP" sz="20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6420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sense2vec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wiki</a:t>
                          </a:r>
                          <a:r>
                            <a:rPr kumimoji="1" lang="en-US" altLang="ja-JP" sz="20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nl</a:t>
                          </a:r>
                          <a:endParaRPr kumimoji="1" lang="en-US" altLang="ja-JP" sz="2000" u="none" strike="noStrike" kern="1200" cap="none" spc="0" normalizeH="0" baseline="-2500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0.109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000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182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6768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0.053</m:t>
                              </m:r>
                            </m:oMath>
                          </a14:m>
                          <a:endParaRPr kumimoji="1" lang="en-US" altLang="ja-JP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000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085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293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sense2vec*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𝟏𝟒𝟔</m:t>
                              </m:r>
                            </m:oMath>
                          </a14:m>
                          <a:endParaRPr kumimoji="1" lang="ja-JP" altLang="en-US" sz="20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000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182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32854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dirty="0" smtClean="0">
                                  <a:latin typeface="Cambria Math" panose="02040503050406030204" pitchFamily="18" charset="0"/>
                                </a:rPr>
                                <m:t>𝟎𝟕𝟒</m:t>
                              </m:r>
                            </m:oMath>
                          </a14:m>
                          <a:endParaRPr kumimoji="1" lang="ja-JP" altLang="en-US" sz="20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000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b="0" i="1" dirty="0" smtClean="0">
                                  <a:latin typeface="Cambria Math" panose="02040503050406030204" pitchFamily="18" charset="0"/>
                                </a:rPr>
                                <m:t>085</m:t>
                              </m:r>
                            </m:oMath>
                          </a14:m>
                          <a:endParaRPr kumimoji="1" lang="en-US" altLang="ja-JP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83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4">
                <a:extLst>
                  <a:ext uri="{FF2B5EF4-FFF2-40B4-BE49-F238E27FC236}">
                    <a16:creationId xmlns:a16="http://schemas.microsoft.com/office/drawing/2014/main" id="{5801A31B-8EB4-40F6-AA42-8E2A36CD6F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6126839"/>
                  </p:ext>
                </p:extLst>
              </p:nvPr>
            </p:nvGraphicFramePr>
            <p:xfrm>
              <a:off x="2290371" y="2755673"/>
              <a:ext cx="6225901" cy="19812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73901">
                      <a:extLst>
                        <a:ext uri="{9D8B030D-6E8A-4147-A177-3AD203B41FA5}">
                          <a16:colId xmlns:a16="http://schemas.microsoft.com/office/drawing/2014/main" val="416995044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7575885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2907562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55964399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9925220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62097" t="-6154" r="-36371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54667" t="-6154" r="-100444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642047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sense2vec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wiki</a:t>
                          </a:r>
                          <a:r>
                            <a:rPr kumimoji="1" lang="en-US" altLang="ja-JP" sz="20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nl</a:t>
                          </a:r>
                          <a:endParaRPr kumimoji="1" lang="en-US" altLang="ja-JP" sz="2000" u="none" strike="noStrike" kern="1200" cap="none" spc="0" normalizeH="0" baseline="-2500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62097" t="-106154" r="-36371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54667" t="-106154" r="-100444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54667" t="-106154" r="-444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67689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62097" t="-203030" r="-3637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54667" t="-203030" r="-10044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54667" t="-203030" r="-44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2931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sense2vec*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62097" t="-307692" r="-36371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54667" t="-307692" r="-100444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54667" t="-307692" r="-444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32854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ＭＳ Ｐゴシック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62097" t="-407692" r="-36371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rgbClr val="CFE2F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54667" t="-407692" r="-10044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54667" t="-407692" r="-44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983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703946-F8E0-4276-8EAC-D02846A59747}"/>
              </a:ext>
            </a:extLst>
          </p:cNvPr>
          <p:cNvSpPr/>
          <p:nvPr/>
        </p:nvSpPr>
        <p:spPr>
          <a:xfrm>
            <a:off x="5006566" y="3168713"/>
            <a:ext cx="3509705" cy="1568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AFC2911-7FE6-4A06-B4BE-8D9D013A92D1}"/>
              </a:ext>
            </a:extLst>
          </p:cNvPr>
          <p:cNvSpPr/>
          <p:nvPr/>
        </p:nvSpPr>
        <p:spPr>
          <a:xfrm>
            <a:off x="603456" y="3299726"/>
            <a:ext cx="1535594" cy="442674"/>
          </a:xfrm>
          <a:prstGeom prst="wedgeRoundRectCallout">
            <a:avLst>
              <a:gd name="adj1" fmla="val 66403"/>
              <a:gd name="adj2" fmla="val -177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ja-JP" sz="2000" dirty="0">
                <a:uFill>
                  <a:solidFill>
                    <a:srgbClr val="FF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use all </a:t>
            </a:r>
            <a:r>
              <a:rPr lang="en-US" altLang="ja-JP" sz="2000" dirty="0" err="1">
                <a:uFill>
                  <a:solidFill>
                    <a:srgbClr val="FF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ja-JP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A28B067-A3F7-4D8D-93E4-BAA35E5115D2}"/>
              </a:ext>
            </a:extLst>
          </p:cNvPr>
          <p:cNvSpPr/>
          <p:nvPr/>
        </p:nvSpPr>
        <p:spPr>
          <a:xfrm>
            <a:off x="603456" y="3961855"/>
            <a:ext cx="1535594" cy="783193"/>
          </a:xfrm>
          <a:prstGeom prst="wedgeRoundRectCallout">
            <a:avLst>
              <a:gd name="adj1" fmla="val 66403"/>
              <a:gd name="adj2" fmla="val -177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ja-JP" sz="2000" dirty="0">
                <a:uFill>
                  <a:solidFill>
                    <a:srgbClr val="FF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use only related </a:t>
            </a:r>
            <a:r>
              <a:rPr lang="en-US" altLang="ja-JP" sz="2000" dirty="0" err="1">
                <a:uFill>
                  <a:solidFill>
                    <a:srgbClr val="FF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ja-JP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A2B8F3-B514-4BB9-9E45-8F037882BD04}"/>
              </a:ext>
            </a:extLst>
          </p:cNvPr>
          <p:cNvSpPr/>
          <p:nvPr/>
        </p:nvSpPr>
        <p:spPr>
          <a:xfrm>
            <a:off x="1077699" y="5647489"/>
            <a:ext cx="797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u="heavy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accent2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When using sense2vec, accurate </a:t>
            </a:r>
            <a:r>
              <a:rPr lang="en-US" altLang="ja-JP" sz="2400" u="heavy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accent2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sz="2400" u="heavy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accent2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 tagging is important</a:t>
            </a:r>
            <a:endParaRPr lang="ja-JP" altLang="en-US" sz="2400" u="heavy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chemeClr val="accent2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FD3036E-B8D1-4DBC-8383-43B13A7DE8BC}"/>
              </a:ext>
            </a:extLst>
          </p:cNvPr>
          <p:cNvSpPr/>
          <p:nvPr/>
        </p:nvSpPr>
        <p:spPr>
          <a:xfrm>
            <a:off x="536161" y="5638373"/>
            <a:ext cx="541538" cy="4707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27C2E71F-B5A0-4117-9EB7-6066F6C73423}"/>
              </a:ext>
            </a:extLst>
          </p:cNvPr>
          <p:cNvSpPr txBox="1">
            <a:spLocks/>
          </p:cNvSpPr>
          <p:nvPr/>
        </p:nvSpPr>
        <p:spPr>
          <a:xfrm>
            <a:off x="536161" y="4891315"/>
            <a:ext cx="8666591" cy="747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b="1" u="sng" dirty="0">
                <a:solidFill>
                  <a:srgbClr val="FF0000"/>
                </a:solidFill>
              </a:rPr>
              <a:t>sense2vec is worse than word2vec and sense2vec*</a:t>
            </a:r>
            <a:br>
              <a:rPr lang="en-US" altLang="ja-JP" b="1" u="sng" dirty="0"/>
            </a:br>
            <a:r>
              <a:rPr lang="ja-JP" altLang="en-US" sz="2000" dirty="0"/>
              <a:t>⇒ </a:t>
            </a:r>
            <a:r>
              <a:rPr lang="en-US" altLang="ja-JP" sz="2000" dirty="0"/>
              <a:t>Errors of </a:t>
            </a:r>
            <a:r>
              <a:rPr lang="en-US" altLang="ja-JP" sz="2000" dirty="0" err="1"/>
              <a:t>PoS</a:t>
            </a:r>
            <a:r>
              <a:rPr lang="en-US" altLang="ja-JP" sz="2000" dirty="0"/>
              <a:t> tagging make another problems to learn multisense words</a:t>
            </a:r>
            <a:endParaRPr lang="ja-JP" altLang="en-US" sz="2000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3138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7C61A-9DC9-4CFE-8438-F329FEF2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Comparison with SimLex-999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0895F-BD33-4A65-BD6D-839E74C9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CBC41B96-132B-4360-9045-03FD8A144E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07976"/>
                  </p:ext>
                </p:extLst>
              </p:nvPr>
            </p:nvGraphicFramePr>
            <p:xfrm>
              <a:off x="412851" y="1340171"/>
              <a:ext cx="8318298" cy="23774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584000">
                      <a:extLst>
                        <a:ext uri="{9D8B030D-6E8A-4147-A177-3AD203B41FA5}">
                          <a16:colId xmlns:a16="http://schemas.microsoft.com/office/drawing/2014/main" val="3844818945"/>
                        </a:ext>
                      </a:extLst>
                    </a:gridCol>
                    <a:gridCol w="1838298">
                      <a:extLst>
                        <a:ext uri="{9D8B030D-6E8A-4147-A177-3AD203B41FA5}">
                          <a16:colId xmlns:a16="http://schemas.microsoft.com/office/drawing/2014/main" val="2493476252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41025283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2158272275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SimLex-999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Proposed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𝑎𝑣𝑔𝑆𝑖𝑚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𝑚𝑎𝑥𝑆𝑖𝑚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21394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𝑃𝑟𝑒𝑐𝑖𝑠𝑖𝑜𝑛</m:t>
                                </m:r>
                                <m:r>
                                  <a:rPr kumimoji="1" lang="en-US" altLang="ja-JP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286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wiki</a:t>
                          </a:r>
                          <a:r>
                            <a:rPr kumimoji="1" lang="en-US" altLang="ja-JP" sz="20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nl</a:t>
                          </a:r>
                          <a:endParaRPr kumimoji="1" lang="en-US" altLang="ja-JP" sz="2000" u="none" strike="noStrike" kern="1200" cap="none" spc="0" normalizeH="0" baseline="-2500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0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379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0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375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MSSG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Wikipedia</a:t>
                          </a:r>
                          <a:endParaRPr kumimoji="1" lang="en-US" altLang="ja-JP" sz="2000" u="none" strike="noStrike" kern="1200" cap="none" spc="0" normalizeH="0" baseline="-2500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oMath>
                          </a14:m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275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ja-JP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271</m:t>
                              </m:r>
                            </m:oMath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0.103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Google News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0.490</m:t>
                              </m:r>
                            </m:oMath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0.490</m:t>
                              </m:r>
                            </m:oMath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0.084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862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DeConf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Google News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𝟓𝟑𝟗</m:t>
                              </m:r>
                            </m:oMath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ja-JP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ja-JP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𝟓𝟖𝟎</m:t>
                              </m:r>
                            </m:oMath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0.149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581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CBC41B96-132B-4360-9045-03FD8A144E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07976"/>
                  </p:ext>
                </p:extLst>
              </p:nvPr>
            </p:nvGraphicFramePr>
            <p:xfrm>
              <a:off x="412851" y="1340171"/>
              <a:ext cx="8318298" cy="23774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584000">
                      <a:extLst>
                        <a:ext uri="{9D8B030D-6E8A-4147-A177-3AD203B41FA5}">
                          <a16:colId xmlns:a16="http://schemas.microsoft.com/office/drawing/2014/main" val="3844818945"/>
                        </a:ext>
                      </a:extLst>
                    </a:gridCol>
                    <a:gridCol w="1838298">
                      <a:extLst>
                        <a:ext uri="{9D8B030D-6E8A-4147-A177-3AD203B41FA5}">
                          <a16:colId xmlns:a16="http://schemas.microsoft.com/office/drawing/2014/main" val="2493476252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41025283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2158272275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SimLex-999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Proposed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corpus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9778" t="-106154" r="-258222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1339" t="-106154" r="-159375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4789" t="-106154" r="-563" b="-4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2867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u="none" strike="noStrike" kern="1200" cap="none" spc="0" normalizeH="0" baseline="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wiki</a:t>
                          </a:r>
                          <a:r>
                            <a:rPr kumimoji="1" lang="en-US" altLang="ja-JP" sz="2000" u="none" strike="noStrike" kern="1200" cap="none" spc="0" normalizeH="0" baseline="-25000" noProof="0" dirty="0" err="1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nl</a:t>
                          </a:r>
                          <a:endParaRPr kumimoji="1" lang="en-US" altLang="ja-JP" sz="2000" u="none" strike="noStrike" kern="1200" cap="none" spc="0" normalizeH="0" baseline="-2500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49778" t="-203030" r="-258222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1339" t="-203030" r="-159375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MSSG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Wikipedia</a:t>
                          </a:r>
                          <a:endParaRPr kumimoji="1" lang="en-US" altLang="ja-JP" sz="2000" u="none" strike="noStrike" kern="1200" cap="none" spc="0" normalizeH="0" baseline="-2500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9778" t="-307692" r="-258222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1339" t="-307692" r="-159375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0.103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Google News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49778" t="-407692" r="-258222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1339" t="-407692" r="-159375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0.084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FE2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8620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DeConf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Google News</a:t>
                          </a:r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49778" t="-507692" r="-258222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1339" t="-507692" r="-159375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0.149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5817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C02ED6-4A6F-4E93-A91C-D8673A49D53E}"/>
              </a:ext>
            </a:extLst>
          </p:cNvPr>
          <p:cNvSpPr/>
          <p:nvPr/>
        </p:nvSpPr>
        <p:spPr>
          <a:xfrm>
            <a:off x="3834333" y="2155513"/>
            <a:ext cx="2707494" cy="15614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2C00D73-923F-43F7-B8A3-F2933DD5E81E}"/>
              </a:ext>
            </a:extLst>
          </p:cNvPr>
          <p:cNvSpPr/>
          <p:nvPr/>
        </p:nvSpPr>
        <p:spPr>
          <a:xfrm>
            <a:off x="412851" y="5136393"/>
            <a:ext cx="8784938" cy="10105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SimLex-999 </a:t>
            </a:r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evaluate vectors </a:t>
            </a:r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inappropriately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dataset </a:t>
            </a:r>
            <a:r>
              <a:rPr lang="en-US" altLang="ja-JP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tends to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vectors </a:t>
            </a:r>
            <a:r>
              <a:rPr lang="en-US" altLang="ja-JP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appropriately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AEEA42C-9FCB-497E-ACD1-9ECB7888396B}"/>
              </a:ext>
            </a:extLst>
          </p:cNvPr>
          <p:cNvSpPr/>
          <p:nvPr/>
        </p:nvSpPr>
        <p:spPr>
          <a:xfrm>
            <a:off x="412851" y="3880404"/>
            <a:ext cx="2165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SimLex-999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F29E968F-D2C8-4AC0-9C91-E09360B58F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6800" y="3880404"/>
                <a:ext cx="4791178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45720" rIns="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altLang="ja-JP" b="1" dirty="0">
                    <a:solidFill>
                      <a:schemeClr val="bg1"/>
                    </a:solidFill>
                  </a:rPr>
                  <a:t>MSSG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ja-JP" alt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b="1" dirty="0">
                    <a:solidFill>
                      <a:schemeClr val="bg1"/>
                    </a:solidFill>
                  </a:rPr>
                  <a:t>word2vec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ja-JP" alt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b="1" dirty="0">
                    <a:solidFill>
                      <a:schemeClr val="bg1"/>
                    </a:solidFill>
                  </a:rPr>
                  <a:t>DeConf</a:t>
                </a:r>
                <a:endParaRPr lang="ja-JP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F29E968F-D2C8-4AC0-9C91-E09360B5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00" y="3880404"/>
                <a:ext cx="4791178" cy="468000"/>
              </a:xfrm>
              <a:prstGeom prst="roundRect">
                <a:avLst/>
              </a:prstGeom>
              <a:blipFill>
                <a:blip r:embed="rId4"/>
                <a:stretch>
                  <a:fillRect t="-11392" b="-22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8192168-8873-4D73-881E-EFEB3FDEE8F5}"/>
              </a:ext>
            </a:extLst>
          </p:cNvPr>
          <p:cNvSpPr/>
          <p:nvPr/>
        </p:nvSpPr>
        <p:spPr>
          <a:xfrm>
            <a:off x="6610067" y="2155513"/>
            <a:ext cx="2121082" cy="1561405"/>
          </a:xfrm>
          <a:prstGeom prst="rect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58708A6-E648-432E-AB7D-E305FEB252F9}"/>
              </a:ext>
            </a:extLst>
          </p:cNvPr>
          <p:cNvSpPr/>
          <p:nvPr/>
        </p:nvSpPr>
        <p:spPr>
          <a:xfrm>
            <a:off x="412851" y="4505600"/>
            <a:ext cx="342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proposed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id="{330EEFC4-C7CC-429A-8AF0-03729007B0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6800" y="4505600"/>
                <a:ext cx="4791178" cy="4680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45720" rIns="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altLang="ja-JP" b="1" dirty="0">
                    <a:solidFill>
                      <a:schemeClr val="bg1"/>
                    </a:solidFill>
                  </a:rPr>
                  <a:t>word2vec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ja-JP" alt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b="1" dirty="0">
                    <a:solidFill>
                      <a:schemeClr val="bg1"/>
                    </a:solidFill>
                  </a:rPr>
                  <a:t>MSSG, </a:t>
                </a:r>
                <a:r>
                  <a:rPr lang="en-US" altLang="ja-JP" b="1" dirty="0" err="1">
                    <a:solidFill>
                      <a:schemeClr val="bg1"/>
                    </a:solidFill>
                  </a:rPr>
                  <a:t>DeConf</a:t>
                </a:r>
                <a:endParaRPr lang="ja-JP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id="{330EEFC4-C7CC-429A-8AF0-03729007B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00" y="4505600"/>
                <a:ext cx="4791178" cy="468000"/>
              </a:xfrm>
              <a:prstGeom prst="roundRect">
                <a:avLst/>
              </a:prstGeom>
              <a:blipFill>
                <a:blip r:embed="rId5"/>
                <a:stretch>
                  <a:fillRect t="-10000" b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79B74-4D35-45F0-B85E-4E281863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C19D49-6F7D-406D-838B-206367DC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567DC5-7409-4698-80DB-CE18BBC26CA6}"/>
              </a:ext>
            </a:extLst>
          </p:cNvPr>
          <p:cNvSpPr/>
          <p:nvPr/>
        </p:nvSpPr>
        <p:spPr>
          <a:xfrm>
            <a:off x="555459" y="1239536"/>
            <a:ext cx="7962141" cy="12435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We proposed a method of constructing </a:t>
            </a: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  <a:b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evaluation metric 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to realize sense-based evaluation</a:t>
            </a:r>
            <a:b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of sense vectors for multisense words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231FFC-C333-4ECC-8CEA-9878B69FB9B0}"/>
              </a:ext>
            </a:extLst>
          </p:cNvPr>
          <p:cNvSpPr/>
          <p:nvPr/>
        </p:nvSpPr>
        <p:spPr>
          <a:xfrm>
            <a:off x="555459" y="5426075"/>
            <a:ext cx="8262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000"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the proposed dataset and evaluation metric under a wide variety of settings</a:t>
            </a:r>
          </a:p>
          <a:p>
            <a:pPr marL="342900" indent="-342900" defTabSz="18000"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Constructing dataset for evaluation of leaning models from sentence level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AF4FCEC-C52F-4118-B711-AEAD9FC09C44}"/>
              </a:ext>
            </a:extLst>
          </p:cNvPr>
          <p:cNvSpPr/>
          <p:nvPr/>
        </p:nvSpPr>
        <p:spPr>
          <a:xfrm>
            <a:off x="555459" y="4922351"/>
            <a:ext cx="1886854" cy="47406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8DE91E2-1249-4FEB-B6F8-7E4E020C3D30}"/>
              </a:ext>
            </a:extLst>
          </p:cNvPr>
          <p:cNvSpPr txBox="1">
            <a:spLocks/>
          </p:cNvSpPr>
          <p:nvPr/>
        </p:nvSpPr>
        <p:spPr>
          <a:xfrm>
            <a:off x="555462" y="2604146"/>
            <a:ext cx="7853901" cy="501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u="sng" dirty="0">
                <a:solidFill>
                  <a:schemeClr val="accent2"/>
                </a:solidFill>
              </a:rPr>
              <a:t>Proposed Dataset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129385-6797-4CF5-9A34-722E44F844A9}"/>
              </a:ext>
            </a:extLst>
          </p:cNvPr>
          <p:cNvSpPr/>
          <p:nvPr/>
        </p:nvSpPr>
        <p:spPr>
          <a:xfrm>
            <a:off x="555461" y="3663466"/>
            <a:ext cx="7721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u="sng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metric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7D25692B-3DA5-4A11-BCD1-289D6D241B68}"/>
              </a:ext>
            </a:extLst>
          </p:cNvPr>
          <p:cNvSpPr txBox="1">
            <a:spLocks/>
          </p:cNvSpPr>
          <p:nvPr/>
        </p:nvSpPr>
        <p:spPr>
          <a:xfrm>
            <a:off x="555460" y="2997477"/>
            <a:ext cx="8117758" cy="814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Utilizes synonyms in WordNet and </a:t>
            </a:r>
            <a:r>
              <a:rPr lang="en-US" altLang="ja-JP" sz="2000" dirty="0" err="1"/>
              <a:t>BabelNet</a:t>
            </a:r>
            <a:r>
              <a:rPr lang="en-US" altLang="ja-JP" sz="2000" dirty="0"/>
              <a:t> to compose related words that enable us to identify meanings of learned sense vectors 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25508398-4826-4910-9EBB-47668F8FFE14}"/>
              </a:ext>
            </a:extLst>
          </p:cNvPr>
          <p:cNvSpPr txBox="1">
            <a:spLocks/>
          </p:cNvSpPr>
          <p:nvPr/>
        </p:nvSpPr>
        <p:spPr>
          <a:xfrm>
            <a:off x="555462" y="4084700"/>
            <a:ext cx="7853901" cy="5013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Can evaluate sense vectors </a:t>
            </a:r>
            <a:r>
              <a:rPr lang="en-US" altLang="ja-JP" sz="2000" b="1" dirty="0"/>
              <a:t>more appropriately </a:t>
            </a:r>
            <a:r>
              <a:rPr lang="en-US" altLang="ja-JP" sz="2000" dirty="0"/>
              <a:t>than existing word similarity datasets such as SimLex-999</a:t>
            </a:r>
          </a:p>
        </p:txBody>
      </p:sp>
    </p:spTree>
    <p:extLst>
      <p:ext uri="{BB962C8B-B14F-4D97-AF65-F5344CB8AC3E}">
        <p14:creationId xmlns:p14="http://schemas.microsoft.com/office/powerpoint/2010/main" val="223713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C11AE-FF56-4C48-A452-E064973B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References 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05C4E-D3FD-4AC6-BFA2-D69C4780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18485"/>
            <a:ext cx="7543801" cy="51268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040"/>
              </a:lnSpc>
              <a:spcBef>
                <a:spcPts val="600"/>
              </a:spcBef>
            </a:pPr>
            <a:r>
              <a:rPr lang="en-US" altLang="ja-JP" dirty="0"/>
              <a:t>[1] </a:t>
            </a:r>
            <a:r>
              <a:rPr lang="en-US" altLang="ja-JP" dirty="0" err="1"/>
              <a:t>Mikolov</a:t>
            </a:r>
            <a:r>
              <a:rPr lang="en-US" altLang="ja-JP" dirty="0"/>
              <a:t>, T., Chen, K., </a:t>
            </a:r>
            <a:r>
              <a:rPr lang="en-US" altLang="ja-JP" dirty="0" err="1"/>
              <a:t>Corrado</a:t>
            </a:r>
            <a:r>
              <a:rPr lang="en-US" altLang="ja-JP" dirty="0"/>
              <a:t>, G., Dean, J.: Efficient estimation of word representations in vector space. </a:t>
            </a:r>
            <a:r>
              <a:rPr lang="en-US" altLang="ja-JP" dirty="0" err="1"/>
              <a:t>arXiv</a:t>
            </a:r>
            <a:r>
              <a:rPr lang="en-US" altLang="ja-JP" dirty="0"/>
              <a:t> preprint arXiv:1301.3781 (2013)</a:t>
            </a:r>
          </a:p>
          <a:p>
            <a:pPr>
              <a:lnSpc>
                <a:spcPts val="2040"/>
              </a:lnSpc>
              <a:spcBef>
                <a:spcPts val="600"/>
              </a:spcBef>
            </a:pPr>
            <a:r>
              <a:rPr lang="fr-FR" altLang="ja-JP" dirty="0"/>
              <a:t>[2]</a:t>
            </a:r>
            <a:r>
              <a:rPr lang="ja-JP" altLang="en-US" dirty="0"/>
              <a:t> </a:t>
            </a:r>
            <a:r>
              <a:rPr lang="en-US" altLang="ja-JP" dirty="0"/>
              <a:t>Trask, A., Michalak, P., Liu, J.: sense2vec-a fast and accurate method for word sense disambiguation in neural word embeddings. </a:t>
            </a:r>
            <a:r>
              <a:rPr lang="en-US" altLang="ja-JP" dirty="0" err="1"/>
              <a:t>arXiv</a:t>
            </a:r>
            <a:r>
              <a:rPr lang="en-US" altLang="ja-JP" dirty="0"/>
              <a:t> e-prints arXiv:1511.06388 (2015)</a:t>
            </a:r>
          </a:p>
          <a:p>
            <a:pPr>
              <a:lnSpc>
                <a:spcPts val="2040"/>
              </a:lnSpc>
              <a:spcBef>
                <a:spcPts val="600"/>
              </a:spcBef>
            </a:pPr>
            <a:r>
              <a:rPr kumimoji="1" lang="en-US" altLang="ja-JP" dirty="0"/>
              <a:t>[3] </a:t>
            </a:r>
            <a:r>
              <a:rPr lang="en-US" altLang="ja-JP" dirty="0" err="1"/>
              <a:t>Neelakantan</a:t>
            </a:r>
            <a:r>
              <a:rPr lang="en-US" altLang="ja-JP" dirty="0"/>
              <a:t>, A., Shankar, J., </a:t>
            </a:r>
            <a:r>
              <a:rPr lang="en-US" altLang="ja-JP" dirty="0" err="1"/>
              <a:t>Passos</a:t>
            </a:r>
            <a:r>
              <a:rPr lang="en-US" altLang="ja-JP" dirty="0"/>
              <a:t>, A., McCallum, A.: Efficient non-parametric estimation of multiple embeddings per word in vector space. In: Proceedings of the 2014 Conference on Empirical Methods in Natural Language Processing (EMNLP), pp. 1059-–1069. Association for Computational Linguistics (2014). </a:t>
            </a:r>
            <a:r>
              <a:rPr lang="en-US" altLang="ja-JP" u="sng" dirty="0">
                <a:solidFill>
                  <a:schemeClr val="accent2"/>
                </a:solidFill>
              </a:rPr>
              <a:t>https://doi.org/10.3115/v1/D14-1113</a:t>
            </a:r>
            <a:r>
              <a:rPr lang="en-US" altLang="ja-JP" dirty="0"/>
              <a:t>. </a:t>
            </a:r>
            <a:r>
              <a:rPr lang="en-US" altLang="ja-JP" u="sng" dirty="0">
                <a:solidFill>
                  <a:schemeClr val="accent2"/>
                </a:solidFill>
              </a:rPr>
              <a:t>http://aclweb.org/anthology/D14-1113</a:t>
            </a:r>
          </a:p>
          <a:p>
            <a:pPr>
              <a:lnSpc>
                <a:spcPts val="2040"/>
              </a:lnSpc>
              <a:spcBef>
                <a:spcPts val="600"/>
              </a:spcBef>
            </a:pPr>
            <a:r>
              <a:rPr kumimoji="1" lang="en-US" altLang="ja-JP" dirty="0"/>
              <a:t>[4] </a:t>
            </a:r>
            <a:r>
              <a:rPr lang="en-US" altLang="ja-JP" dirty="0" err="1"/>
              <a:t>Pilehvar</a:t>
            </a:r>
            <a:r>
              <a:rPr lang="en-US" altLang="ja-JP" dirty="0"/>
              <a:t>, M.T., Collier, N.: De-conflated semantic representations. In: Proceedings of the 2016 Conference on Empirical Methods in Natural Language Processing, pp. 1680–-1690. Association for Computational Linguistics (2016). </a:t>
            </a:r>
            <a:r>
              <a:rPr lang="en-US" altLang="ja-JP" u="sng" dirty="0">
                <a:solidFill>
                  <a:schemeClr val="accent2"/>
                </a:solidFill>
              </a:rPr>
              <a:t>https://doi.org/10.18653/v1/D16-1174</a:t>
            </a:r>
            <a:r>
              <a:rPr lang="en-US" altLang="ja-JP" dirty="0"/>
              <a:t>. </a:t>
            </a:r>
            <a:r>
              <a:rPr lang="en-US" altLang="ja-JP" u="sng" dirty="0">
                <a:solidFill>
                  <a:schemeClr val="accent2"/>
                </a:solidFill>
              </a:rPr>
              <a:t>http://aclweb.org/anthology/D16-1174</a:t>
            </a:r>
            <a:endParaRPr kumimoji="1" lang="ja-JP" altLang="en-US" u="sng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03B0F3-1AD4-45FD-8E67-1B1F97B4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47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C11AE-FF56-4C48-A452-E064973B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References 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05C4E-D3FD-4AC6-BFA2-D69C4780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40"/>
              </a:lnSpc>
              <a:spcBef>
                <a:spcPts val="600"/>
              </a:spcBef>
            </a:pPr>
            <a:r>
              <a:rPr lang="en-US" altLang="ja-JP" sz="1900" dirty="0"/>
              <a:t>[5] Hill, F., </a:t>
            </a:r>
            <a:r>
              <a:rPr lang="en-US" altLang="ja-JP" sz="1900" dirty="0" err="1"/>
              <a:t>Reichart</a:t>
            </a:r>
            <a:r>
              <a:rPr lang="en-US" altLang="ja-JP" sz="1900" dirty="0"/>
              <a:t>, R., Korhonen, A.: Simlex-999: evaluating semantic models with (genuine) similarity estimation. </a:t>
            </a:r>
            <a:r>
              <a:rPr lang="en-US" altLang="ja-JP" sz="1900" dirty="0" err="1"/>
              <a:t>Comput</a:t>
            </a:r>
            <a:r>
              <a:rPr lang="en-US" altLang="ja-JP" sz="1900" dirty="0"/>
              <a:t>. Linguist. </a:t>
            </a:r>
            <a:r>
              <a:rPr lang="en-US" altLang="ja-JP" sz="1900" b="1" dirty="0"/>
              <a:t>41</a:t>
            </a:r>
            <a:r>
              <a:rPr lang="en-US" altLang="ja-JP" sz="1900" dirty="0"/>
              <a:t>(4), pp. 665–-695 (2015)</a:t>
            </a:r>
          </a:p>
          <a:p>
            <a:pPr>
              <a:lnSpc>
                <a:spcPts val="2040"/>
              </a:lnSpc>
              <a:spcBef>
                <a:spcPts val="600"/>
              </a:spcBef>
            </a:pPr>
            <a:r>
              <a:rPr lang="en-US" altLang="ja-JP" sz="1900" dirty="0"/>
              <a:t>[6] </a:t>
            </a:r>
            <a:r>
              <a:rPr lang="en-US" altLang="ja-JP" sz="1900" dirty="0" err="1"/>
              <a:t>Fellbaum</a:t>
            </a:r>
            <a:r>
              <a:rPr lang="en-US" altLang="ja-JP" sz="1900" dirty="0"/>
              <a:t>, C.: Wordnet and wordnets. In: Barber, A. (ed.) Encyclopedia of Language and Linguistics, pp. 2–-665. Elsevier, Amsterdam (2005)</a:t>
            </a:r>
          </a:p>
          <a:p>
            <a:pPr>
              <a:lnSpc>
                <a:spcPts val="2040"/>
              </a:lnSpc>
              <a:spcBef>
                <a:spcPts val="600"/>
              </a:spcBef>
            </a:pPr>
            <a:r>
              <a:rPr lang="en-US" altLang="ja-JP" sz="1900" dirty="0"/>
              <a:t>[7] </a:t>
            </a:r>
            <a:r>
              <a:rPr lang="en-US" altLang="ja-JP" sz="1900" dirty="0" err="1"/>
              <a:t>Navigli</a:t>
            </a:r>
            <a:r>
              <a:rPr lang="en-US" altLang="ja-JP" sz="1900" dirty="0"/>
              <a:t>, R., </a:t>
            </a:r>
            <a:r>
              <a:rPr lang="en-US" altLang="ja-JP" sz="1900" dirty="0" err="1"/>
              <a:t>Ponzetto</a:t>
            </a:r>
            <a:r>
              <a:rPr lang="en-US" altLang="ja-JP" sz="1900" dirty="0"/>
              <a:t>, S.P.: </a:t>
            </a:r>
            <a:r>
              <a:rPr lang="en-US" altLang="ja-JP" sz="1900" dirty="0" err="1"/>
              <a:t>Babelnet</a:t>
            </a:r>
            <a:r>
              <a:rPr lang="en-US" altLang="ja-JP" sz="1900" dirty="0"/>
              <a:t>: the automatic construction, evaluation and application of a wide-coverage multilingual semantic network. </a:t>
            </a:r>
            <a:r>
              <a:rPr lang="en-US" altLang="ja-JP" sz="1900" dirty="0" err="1"/>
              <a:t>Artif</a:t>
            </a:r>
            <a:r>
              <a:rPr lang="en-US" altLang="ja-JP" sz="1900" dirty="0"/>
              <a:t>. </a:t>
            </a:r>
            <a:r>
              <a:rPr lang="en-US" altLang="ja-JP" sz="1900" dirty="0" err="1"/>
              <a:t>Intell</a:t>
            </a:r>
            <a:r>
              <a:rPr lang="en-US" altLang="ja-JP" sz="1900" dirty="0"/>
              <a:t>. </a:t>
            </a:r>
            <a:r>
              <a:rPr lang="en-US" altLang="ja-JP" sz="1900" b="1" dirty="0"/>
              <a:t>193</a:t>
            </a:r>
            <a:r>
              <a:rPr lang="en-US" altLang="ja-JP" sz="1900" dirty="0"/>
              <a:t>, pp. 217--250 (2012)</a:t>
            </a:r>
          </a:p>
          <a:p>
            <a:pPr>
              <a:lnSpc>
                <a:spcPts val="2040"/>
              </a:lnSpc>
              <a:spcBef>
                <a:spcPts val="600"/>
              </a:spcBef>
            </a:pPr>
            <a:r>
              <a:rPr lang="en-US" altLang="ja-JP" sz="1900" dirty="0"/>
              <a:t>[9] </a:t>
            </a:r>
            <a:r>
              <a:rPr lang="en-US" altLang="ja-JP" sz="1900" dirty="0" err="1"/>
              <a:t>Shaoul</a:t>
            </a:r>
            <a:r>
              <a:rPr lang="en-US" altLang="ja-JP" sz="1900" dirty="0"/>
              <a:t>, C.: The </a:t>
            </a:r>
            <a:r>
              <a:rPr lang="en-US" altLang="ja-JP" sz="1900" dirty="0" err="1"/>
              <a:t>westbury</a:t>
            </a:r>
            <a:r>
              <a:rPr lang="en-US" altLang="ja-JP" sz="1900" dirty="0"/>
              <a:t> lab </a:t>
            </a:r>
            <a:r>
              <a:rPr lang="en-US" altLang="ja-JP" sz="1900" dirty="0" err="1"/>
              <a:t>wikipedia</a:t>
            </a:r>
            <a:r>
              <a:rPr lang="en-US" altLang="ja-JP" sz="1900" dirty="0"/>
              <a:t> corpus. </a:t>
            </a:r>
            <a:r>
              <a:rPr lang="en-US" altLang="ja-JP" sz="1900" i="1" dirty="0"/>
              <a:t>Edmonton, AB: University of Alberta</a:t>
            </a:r>
            <a:r>
              <a:rPr lang="en-US" altLang="ja-JP" sz="1900" dirty="0"/>
              <a:t>, p. 131. (2010)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03B0F3-1AD4-45FD-8E67-1B1F97B4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39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E0584-0189-4388-8A63-B65E5AD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59890" cy="83190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Non-existent Meaning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82697-488E-4580-95EB-C1F68D9E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19" y="2124613"/>
            <a:ext cx="7543801" cy="4382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u="sng" dirty="0"/>
              <a:t>“accomplish” vectors</a:t>
            </a:r>
            <a:endParaRPr kumimoji="1" lang="ja-JP" altLang="en-US" b="1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669957-B654-4902-B51F-AC1CF05B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18318D0-5BFB-41FA-883E-94BFC0D773F9}"/>
              </a:ext>
            </a:extLst>
          </p:cNvPr>
          <p:cNvGraphicFramePr>
            <a:graphicFrameLocks noGrp="1"/>
          </p:cNvGraphicFramePr>
          <p:nvPr/>
        </p:nvGraphicFramePr>
        <p:xfrm>
          <a:off x="513518" y="2590916"/>
          <a:ext cx="5291795" cy="2250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7543745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62834170"/>
                    </a:ext>
                  </a:extLst>
                </a:gridCol>
                <a:gridCol w="2411795">
                  <a:extLst>
                    <a:ext uri="{9D8B030D-6E8A-4147-A177-3AD203B41FA5}">
                      <a16:colId xmlns:a16="http://schemas.microsoft.com/office/drawing/2014/main" val="157257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matched words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4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word2vec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achieve</a:t>
                      </a:r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fulfill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9651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sense2vec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Verb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achieve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2697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1785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Adjective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achieve</a:t>
                      </a:r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fulfill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94104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Adposition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6928971"/>
                  </a:ext>
                </a:extLst>
              </a:tr>
            </a:tbl>
          </a:graphicData>
        </a:graphic>
      </p:graphicFrame>
      <p:sp>
        <p:nvSpPr>
          <p:cNvPr id="17" name="矢印: 右 16">
            <a:extLst>
              <a:ext uri="{FF2B5EF4-FFF2-40B4-BE49-F238E27FC236}">
                <a16:creationId xmlns:a16="http://schemas.microsoft.com/office/drawing/2014/main" id="{4EC4C8A8-5455-4AB1-B16A-5D5D1E7172D4}"/>
              </a:ext>
            </a:extLst>
          </p:cNvPr>
          <p:cNvSpPr/>
          <p:nvPr/>
        </p:nvSpPr>
        <p:spPr>
          <a:xfrm rot="10800000">
            <a:off x="5805313" y="4011101"/>
            <a:ext cx="607618" cy="563366"/>
          </a:xfrm>
          <a:prstGeom prst="rightArrow">
            <a:avLst/>
          </a:prstGeom>
          <a:solidFill>
            <a:srgbClr val="FF5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2FB81C-3073-4164-874E-09EDA59528AF}"/>
              </a:ext>
            </a:extLst>
          </p:cNvPr>
          <p:cNvSpPr/>
          <p:nvPr/>
        </p:nvSpPr>
        <p:spPr>
          <a:xfrm>
            <a:off x="315144" y="4971070"/>
            <a:ext cx="8668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⇒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results both in the case of using only Verb and all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79ACA89-FC7B-4E88-A808-24985B2E19B3}"/>
              </a:ext>
            </a:extLst>
          </p:cNvPr>
          <p:cNvSpPr/>
          <p:nvPr/>
        </p:nvSpPr>
        <p:spPr>
          <a:xfrm>
            <a:off x="491778" y="1327150"/>
            <a:ext cx="8214232" cy="61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Obtaining only necessary meaning leads to better result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89D4EB-694B-4C8B-BBB8-F0926EE0D43C}"/>
              </a:ext>
            </a:extLst>
          </p:cNvPr>
          <p:cNvSpPr/>
          <p:nvPr/>
        </p:nvSpPr>
        <p:spPr>
          <a:xfrm>
            <a:off x="1756408" y="3716136"/>
            <a:ext cx="4048906" cy="112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D7CFCEF-0DCF-4B80-9465-0E28C3EC5658}"/>
              </a:ext>
            </a:extLst>
          </p:cNvPr>
          <p:cNvSpPr/>
          <p:nvPr/>
        </p:nvSpPr>
        <p:spPr>
          <a:xfrm>
            <a:off x="6412931" y="4061951"/>
            <a:ext cx="2731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non-existent </a:t>
            </a:r>
            <a:r>
              <a:rPr lang="en-US" altLang="ja-JP" sz="24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altLang="ja-JP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4C2EAEEC-BE33-4BFD-8CBB-25405B9F69C9}"/>
              </a:ext>
            </a:extLst>
          </p:cNvPr>
          <p:cNvSpPr/>
          <p:nvPr/>
        </p:nvSpPr>
        <p:spPr>
          <a:xfrm>
            <a:off x="315144" y="5534507"/>
            <a:ext cx="507908" cy="4707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FD5EF0-CDF7-4651-B5EA-1B67F30AE573}"/>
              </a:ext>
            </a:extLst>
          </p:cNvPr>
          <p:cNvSpPr/>
          <p:nvPr/>
        </p:nvSpPr>
        <p:spPr>
          <a:xfrm>
            <a:off x="822960" y="5552902"/>
            <a:ext cx="6746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tagging errors cause non-existent meanings</a:t>
            </a:r>
          </a:p>
        </p:txBody>
      </p:sp>
    </p:spTree>
    <p:extLst>
      <p:ext uri="{BB962C8B-B14F-4D97-AF65-F5344CB8AC3E}">
        <p14:creationId xmlns:p14="http://schemas.microsoft.com/office/powerpoint/2010/main" val="18483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57896-2374-44DB-93F7-4F84C872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Existing </a:t>
            </a:r>
            <a:r>
              <a:rPr lang="en-US" altLang="ja-JP" dirty="0" err="1"/>
              <a:t>Techiniques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51269-770F-43E9-A7D2-AA0CC52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22" y="1833927"/>
            <a:ext cx="8159676" cy="872707"/>
          </a:xfrm>
        </p:spPr>
        <p:txBody>
          <a:bodyPr>
            <a:noAutofit/>
          </a:bodyPr>
          <a:lstStyle/>
          <a:p>
            <a:pPr marL="450850" indent="-365125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ja-JP" b="1" dirty="0"/>
              <a:t>Assign a </a:t>
            </a:r>
            <a:r>
              <a:rPr lang="en-US" altLang="ja-JP" b="1" dirty="0">
                <a:solidFill>
                  <a:srgbClr val="FF0000"/>
                </a:solidFill>
              </a:rPr>
              <a:t>single (word)</a:t>
            </a:r>
            <a:r>
              <a:rPr lang="en-US" altLang="ja-JP" b="1" dirty="0"/>
              <a:t> vector to each word</a:t>
            </a:r>
            <a:br>
              <a:rPr lang="en-US" altLang="ja-JP" b="1" dirty="0"/>
            </a:br>
            <a:r>
              <a:rPr lang="en-US" altLang="ja-JP" dirty="0"/>
              <a:t>e.g.) word2vec [1]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4FF76-7E7D-4100-AB30-8EB4AF4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625649E-6838-451C-A2C2-D481FE9B9A49}"/>
              </a:ext>
            </a:extLst>
          </p:cNvPr>
          <p:cNvSpPr txBox="1">
            <a:spLocks/>
          </p:cNvSpPr>
          <p:nvPr/>
        </p:nvSpPr>
        <p:spPr>
          <a:xfrm>
            <a:off x="515022" y="2706634"/>
            <a:ext cx="8494866" cy="14447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365125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ja-JP" b="1" dirty="0"/>
              <a:t>Assign </a:t>
            </a:r>
            <a:r>
              <a:rPr lang="en-US" altLang="ja-JP" b="1" dirty="0">
                <a:solidFill>
                  <a:srgbClr val="55A839"/>
                </a:solidFill>
              </a:rPr>
              <a:t>multiple (sense)</a:t>
            </a:r>
            <a:r>
              <a:rPr lang="en-US" altLang="ja-JP" b="1" dirty="0"/>
              <a:t> vectors to each word</a:t>
            </a:r>
            <a:br>
              <a:rPr lang="en-US" altLang="ja-JP" b="1" dirty="0"/>
            </a:br>
            <a:r>
              <a:rPr lang="en-US" altLang="ja-JP" dirty="0"/>
              <a:t>To prevent individual meanings from being mixed in a single vector</a:t>
            </a:r>
            <a:br>
              <a:rPr lang="en-US" altLang="ja-JP" dirty="0"/>
            </a:br>
            <a:r>
              <a:rPr lang="en-US" altLang="ja-JP" dirty="0"/>
              <a:t>e.g.) sense2vec [2], MSSG [3], and </a:t>
            </a:r>
            <a:r>
              <a:rPr lang="en-US" altLang="ja-JP" dirty="0" err="1"/>
              <a:t>DeConf</a:t>
            </a:r>
            <a:r>
              <a:rPr lang="en-US" altLang="ja-JP" dirty="0"/>
              <a:t> [4]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450850" indent="-365125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ja-JP" b="1" dirty="0">
              <a:solidFill>
                <a:srgbClr val="55A839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5022" y="1292976"/>
            <a:ext cx="2668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5725">
              <a:lnSpc>
                <a:spcPct val="100000"/>
              </a:lnSpc>
            </a:pP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864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E0584-0189-4388-8A63-B65E5AD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59890" cy="83190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Learning Different Meaning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82697-488E-4580-95EB-C1F68D9E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92" y="2082850"/>
            <a:ext cx="7543801" cy="4382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u="sng" dirty="0"/>
              <a:t>“accomplish” vectors</a:t>
            </a:r>
            <a:endParaRPr kumimoji="1" lang="ja-JP" altLang="en-US" b="1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669957-B654-4902-B51F-AC1CF05B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18318D0-5BFB-41FA-883E-94BFC0D773F9}"/>
              </a:ext>
            </a:extLst>
          </p:cNvPr>
          <p:cNvGraphicFramePr>
            <a:graphicFrameLocks noGrp="1"/>
          </p:cNvGraphicFramePr>
          <p:nvPr/>
        </p:nvGraphicFramePr>
        <p:xfrm>
          <a:off x="547492" y="2549153"/>
          <a:ext cx="3600000" cy="1137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7543745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57257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matched words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4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word2vec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achieve</a:t>
                      </a:r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fulfill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965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MSSG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achieve</a:t>
                      </a:r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fulfill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26972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0FCF5338-7A17-4B13-96A3-48414ED35966}"/>
              </a:ext>
            </a:extLst>
          </p:cNvPr>
          <p:cNvGraphicFramePr>
            <a:graphicFrameLocks noGrp="1"/>
          </p:cNvGraphicFramePr>
          <p:nvPr/>
        </p:nvGraphicFramePr>
        <p:xfrm>
          <a:off x="547492" y="4377827"/>
          <a:ext cx="3600000" cy="1879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7543745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57257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matched words</a:t>
                      </a:r>
                      <a:endParaRPr kumimoji="1" lang="ja-JP" altLang="en-US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4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word2vec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proclaim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96519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MSSG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declare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2697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</a:t>
                      </a:r>
                      <a:r>
                        <a:rPr kumimoji="1" lang="en-US" altLang="ja-JP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declare</a:t>
                      </a:r>
                      <a:endParaRPr kumimoji="1" lang="en-US" altLang="ja-JP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130119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4523970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B6D0437E-B715-466E-808A-68CA4B2D1FCA}"/>
              </a:ext>
            </a:extLst>
          </p:cNvPr>
          <p:cNvSpPr txBox="1">
            <a:spLocks/>
          </p:cNvSpPr>
          <p:nvPr/>
        </p:nvSpPr>
        <p:spPr>
          <a:xfrm>
            <a:off x="547492" y="3939600"/>
            <a:ext cx="7543801" cy="4382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b="1" u="sng" dirty="0"/>
              <a:t>“announce” vectors</a:t>
            </a:r>
            <a:endParaRPr lang="ja-JP" altLang="en-US" b="1" u="sng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FC2D262-538E-4046-8D00-8E1EB9AA674D}"/>
              </a:ext>
            </a:extLst>
          </p:cNvPr>
          <p:cNvSpPr/>
          <p:nvPr/>
        </p:nvSpPr>
        <p:spPr>
          <a:xfrm>
            <a:off x="4556632" y="2984328"/>
            <a:ext cx="745351" cy="66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8C2939FC-F7B7-4465-80F5-A954B752B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123" y="3015165"/>
                <a:ext cx="3019175" cy="63422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45720" rIns="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altLang="ja-JP" b="1" dirty="0">
                    <a:solidFill>
                      <a:schemeClr val="bg1"/>
                    </a:solidFill>
                  </a:rPr>
                  <a:t>MSSG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ja-JP" alt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b="1" dirty="0">
                    <a:solidFill>
                      <a:schemeClr val="bg1"/>
                    </a:solidFill>
                  </a:rPr>
                  <a:t>word2vec</a:t>
                </a:r>
                <a:endParaRPr lang="ja-JP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8C2939FC-F7B7-4465-80F5-A954B752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123" y="3015165"/>
                <a:ext cx="3019175" cy="634229"/>
              </a:xfrm>
              <a:prstGeom prst="roundRect">
                <a:avLst/>
              </a:prstGeom>
              <a:blipFill>
                <a:blip r:embed="rId3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9A3316-D254-4FBE-ABD8-A2F2F900DD40}"/>
              </a:ext>
            </a:extLst>
          </p:cNvPr>
          <p:cNvSpPr/>
          <p:nvPr/>
        </p:nvSpPr>
        <p:spPr>
          <a:xfrm>
            <a:off x="4549760" y="2191509"/>
            <a:ext cx="38661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MSSG fails </a:t>
            </a:r>
            <a:b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learn different meanings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コンテンツ プレースホルダー 2">
                <a:extLst>
                  <a:ext uri="{FF2B5EF4-FFF2-40B4-BE49-F238E27FC236}">
                    <a16:creationId xmlns:a16="http://schemas.microsoft.com/office/drawing/2014/main" id="{04558EB1-4040-4963-8791-7FA94F823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7379" y="5000512"/>
                <a:ext cx="3019175" cy="63422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45720" rIns="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altLang="ja-JP" b="1" dirty="0">
                    <a:solidFill>
                      <a:schemeClr val="bg1"/>
                    </a:solidFill>
                  </a:rPr>
                  <a:t>MSSG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ja-JP" alt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ja-JP" b="1" dirty="0">
                    <a:solidFill>
                      <a:schemeClr val="bg1"/>
                    </a:solidFill>
                  </a:rPr>
                  <a:t>word2vec</a:t>
                </a:r>
                <a:endParaRPr lang="ja-JP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コンテンツ プレースホルダー 2">
                <a:extLst>
                  <a:ext uri="{FF2B5EF4-FFF2-40B4-BE49-F238E27FC236}">
                    <a16:creationId xmlns:a16="http://schemas.microsoft.com/office/drawing/2014/main" id="{04558EB1-4040-4963-8791-7FA94F82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379" y="5000512"/>
                <a:ext cx="3019175" cy="634229"/>
              </a:xfrm>
              <a:prstGeom prst="roundRect">
                <a:avLst/>
              </a:prstGeom>
              <a:blipFill>
                <a:blip r:embed="rId4"/>
                <a:stretch>
                  <a:fillRect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右 16">
            <a:extLst>
              <a:ext uri="{FF2B5EF4-FFF2-40B4-BE49-F238E27FC236}">
                <a16:creationId xmlns:a16="http://schemas.microsoft.com/office/drawing/2014/main" id="{4EC4C8A8-5455-4AB1-B16A-5D5D1E7172D4}"/>
              </a:ext>
            </a:extLst>
          </p:cNvPr>
          <p:cNvSpPr/>
          <p:nvPr/>
        </p:nvSpPr>
        <p:spPr>
          <a:xfrm>
            <a:off x="4549760" y="4985094"/>
            <a:ext cx="745351" cy="66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2FB81C-3073-4164-874E-09EDA59528AF}"/>
              </a:ext>
            </a:extLst>
          </p:cNvPr>
          <p:cNvSpPr/>
          <p:nvPr/>
        </p:nvSpPr>
        <p:spPr>
          <a:xfrm>
            <a:off x="4549760" y="4172491"/>
            <a:ext cx="4264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MSSG succeeds </a:t>
            </a:r>
            <a:b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learning different meanings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79ACA89-FC7B-4E88-A808-24985B2E19B3}"/>
              </a:ext>
            </a:extLst>
          </p:cNvPr>
          <p:cNvSpPr/>
          <p:nvPr/>
        </p:nvSpPr>
        <p:spPr>
          <a:xfrm>
            <a:off x="822960" y="1294597"/>
            <a:ext cx="7586403" cy="61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vector learns multisense obtain better result</a:t>
            </a:r>
          </a:p>
        </p:txBody>
      </p:sp>
    </p:spTree>
    <p:extLst>
      <p:ext uri="{BB962C8B-B14F-4D97-AF65-F5344CB8AC3E}">
        <p14:creationId xmlns:p14="http://schemas.microsoft.com/office/powerpoint/2010/main" val="2644661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E0584-0189-4388-8A63-B65E5AD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93" y="286604"/>
            <a:ext cx="8297000" cy="8319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To Improve</a:t>
            </a:r>
            <a:r>
              <a:rPr kumimoji="1" lang="en-US" altLang="ja-JP" dirty="0"/>
              <a:t> Evaluation</a:t>
            </a:r>
            <a:r>
              <a:rPr lang="en-US" altLang="ja-JP" dirty="0"/>
              <a:t> 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82697-488E-4580-95EB-C1F68D9E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90" y="1840493"/>
            <a:ext cx="7543801" cy="4382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u="sng" dirty="0"/>
              <a:t>“accomplish” vectors</a:t>
            </a:r>
            <a:endParaRPr kumimoji="1" lang="ja-JP" altLang="en-US" b="1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669957-B654-4902-B51F-AC1CF05B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918318D0-5BFB-41FA-883E-94BFC0D773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490" y="2306796"/>
              <a:ext cx="8397002" cy="29565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475437459"/>
                        </a:ext>
                      </a:extLst>
                    </a:gridCol>
                    <a:gridCol w="4032000">
                      <a:extLst>
                        <a:ext uri="{9D8B030D-6E8A-4147-A177-3AD203B41FA5}">
                          <a16:colId xmlns:a16="http://schemas.microsoft.com/office/drawing/2014/main" val="1572574320"/>
                        </a:ext>
                      </a:extLst>
                    </a:gridCol>
                    <a:gridCol w="1656000">
                      <a:extLst>
                        <a:ext uri="{9D8B030D-6E8A-4147-A177-3AD203B41FA5}">
                          <a16:colId xmlns:a16="http://schemas.microsoft.com/office/drawing/2014/main" val="2044253086"/>
                        </a:ext>
                      </a:extLst>
                    </a:gridCol>
                    <a:gridCol w="1449002">
                      <a:extLst>
                        <a:ext uri="{9D8B030D-6E8A-4147-A177-3AD203B41FA5}">
                          <a16:colId xmlns:a16="http://schemas.microsoft.com/office/drawing/2014/main" val="159372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common related words for each sense</a:t>
                          </a:r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𝑃𝑟𝑒𝑐𝑖𝑠𝑖𝑜𝑛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kumimoji="1" lang="ja-JP" altLang="en-US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result</a:t>
                          </a:r>
                          <a:endParaRPr kumimoji="1" lang="ja-JP" altLang="en-US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47644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fulfill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2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1" lang="en-US" altLang="ja-JP" sz="2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𝟎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kumimoji="1" lang="en-US" altLang="ja-JP" sz="2400" b="1" dirty="0">
                              <a:solidFill>
                                <a:srgbClr val="00206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96519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achieve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2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1" lang="ja-JP" altLang="en-US" sz="2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4406109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MSSG</a:t>
                          </a:r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fulfill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2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1" lang="ja-JP" altLang="en-US" sz="2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𝟎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kumimoji="1" lang="ja-JP" altLang="en-US" sz="2400" b="1" dirty="0">
                              <a:solidFill>
                                <a:srgbClr val="00206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26972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achieve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2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1" lang="ja-JP" altLang="en-US" sz="2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021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DeConf</a:t>
                          </a:r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carry_out</a:t>
                          </a:r>
                          <a:r>
                            <a:rPr kumimoji="1" lang="en-US" altLang="ja-JP" sz="18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, </a:t>
                          </a:r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fulfill</a:t>
                          </a:r>
                          <a:r>
                            <a:rPr kumimoji="1" lang="en-US" altLang="ja-JP" sz="18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, </a:t>
                          </a:r>
                          <a:r>
                            <a:rPr kumimoji="1" lang="en-US" altLang="ja-JP" sz="1800" b="1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carry_through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200" b="1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𝟎</m:t>
                              </m:r>
                              <m:r>
                                <a:rPr kumimoji="1" lang="en-US" altLang="ja-JP" sz="2200" b="1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  <m:r>
                                <a:rPr kumimoji="1" lang="en-US" altLang="ja-JP" sz="2200" b="1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kumimoji="1" lang="ja-JP" altLang="en-US" sz="22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𝟎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kumimoji="1" lang="ja-JP" altLang="en-US" sz="2400" b="1" dirty="0">
                              <a:solidFill>
                                <a:srgbClr val="00206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86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achieve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2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kumimoji="1" lang="ja-JP" altLang="en-US" sz="2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70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918318D0-5BFB-41FA-883E-94BFC0D773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490" y="2306796"/>
              <a:ext cx="8397002" cy="29565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475437459"/>
                        </a:ext>
                      </a:extLst>
                    </a:gridCol>
                    <a:gridCol w="4032000">
                      <a:extLst>
                        <a:ext uri="{9D8B030D-6E8A-4147-A177-3AD203B41FA5}">
                          <a16:colId xmlns:a16="http://schemas.microsoft.com/office/drawing/2014/main" val="1572574320"/>
                        </a:ext>
                      </a:extLst>
                    </a:gridCol>
                    <a:gridCol w="1656000">
                      <a:extLst>
                        <a:ext uri="{9D8B030D-6E8A-4147-A177-3AD203B41FA5}">
                          <a16:colId xmlns:a16="http://schemas.microsoft.com/office/drawing/2014/main" val="2044253086"/>
                        </a:ext>
                      </a:extLst>
                    </a:gridCol>
                    <a:gridCol w="1449002">
                      <a:extLst>
                        <a:ext uri="{9D8B030D-6E8A-4147-A177-3AD203B41FA5}">
                          <a16:colId xmlns:a16="http://schemas.microsoft.com/office/drawing/2014/main" val="15937271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model</a:t>
                          </a:r>
                          <a:endParaRPr kumimoji="1" lang="ja-JP" altLang="en-US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common related words for each sense</a:t>
                          </a:r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6154" r="-87868" b="-6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result</a:t>
                          </a:r>
                          <a:endParaRPr kumimoji="1" lang="ja-JP" altLang="en-US" sz="20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4764461"/>
                      </a:ext>
                    </a:extLst>
                  </a:tr>
                  <a:tr h="42672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word2vec</a:t>
                          </a:r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fulfill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98571" r="-87868" b="-51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78992" t="-49286" r="-42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9651991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pPr algn="l"/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achieve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198571" r="-87868" b="-41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44061099"/>
                      </a:ext>
                    </a:extLst>
                  </a:tr>
                  <a:tr h="42672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MSSG</a:t>
                          </a:r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fulfill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294366" r="-87868" b="-30422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78992" t="-148227" r="-420" b="-1035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269727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pPr algn="l"/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achieve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400000" r="-87868" b="-208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02109"/>
                      </a:ext>
                    </a:extLst>
                  </a:tr>
                  <a:tr h="42672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8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DeConf</a:t>
                          </a:r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carry_out</a:t>
                          </a:r>
                          <a:r>
                            <a:rPr kumimoji="1" lang="en-US" altLang="ja-JP" sz="18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, </a:t>
                          </a:r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fulfill</a:t>
                          </a:r>
                          <a:r>
                            <a:rPr kumimoji="1" lang="en-US" altLang="ja-JP" sz="18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, </a:t>
                          </a:r>
                          <a:r>
                            <a:rPr kumimoji="1" lang="en-US" altLang="ja-JP" sz="1800" b="1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carry_through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500000" r="-87868" b="-10857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78992" t="-250000" r="-420" b="-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8651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pPr algn="l"/>
                          <a:endParaRPr kumimoji="1" lang="ja-JP" altLang="en-US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achieve</a:t>
                          </a:r>
                          <a:endParaRPr kumimoji="1" lang="ja-JP" altLang="en-US" sz="1800" b="1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9118" t="-600000" r="-87868" b="-8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sz="18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70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79ACA89-FC7B-4E88-A808-24985B2E19B3}"/>
              </a:ext>
            </a:extLst>
          </p:cNvPr>
          <p:cNvSpPr/>
          <p:nvPr/>
        </p:nvSpPr>
        <p:spPr>
          <a:xfrm>
            <a:off x="478521" y="5485587"/>
            <a:ext cx="8210943" cy="61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 better result, multiple matched words are needed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63A7E7C-F404-430F-9DA2-FD960CF59D9F}"/>
              </a:ext>
            </a:extLst>
          </p:cNvPr>
          <p:cNvSpPr/>
          <p:nvPr/>
        </p:nvSpPr>
        <p:spPr>
          <a:xfrm>
            <a:off x="1730544" y="4397545"/>
            <a:ext cx="5661003" cy="865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B23F0B-34D7-4E89-88F5-1D5241669FEE}"/>
              </a:ext>
            </a:extLst>
          </p:cNvPr>
          <p:cNvSpPr/>
          <p:nvPr/>
        </p:nvSpPr>
        <p:spPr>
          <a:xfrm>
            <a:off x="449635" y="1271117"/>
            <a:ext cx="8092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DeConf</a:t>
            </a:r>
            <a:r>
              <a:rPr lang="en-US" altLang="ja-JP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obtains multiple neighbor words for one sense</a:t>
            </a:r>
          </a:p>
        </p:txBody>
      </p:sp>
    </p:spTree>
    <p:extLst>
      <p:ext uri="{BB962C8B-B14F-4D97-AF65-F5344CB8AC3E}">
        <p14:creationId xmlns:p14="http://schemas.microsoft.com/office/powerpoint/2010/main" val="31206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988F0-416F-4593-9A98-3935C2A9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7" y="271654"/>
            <a:ext cx="8026907" cy="83190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Leaning Sense Vectors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FF7E7-B9A7-48EA-AD30-AFE03E3F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357B98-383D-4923-BC11-B89D43225727}"/>
              </a:ext>
            </a:extLst>
          </p:cNvPr>
          <p:cNvSpPr/>
          <p:nvPr/>
        </p:nvSpPr>
        <p:spPr>
          <a:xfrm>
            <a:off x="658367" y="1394843"/>
            <a:ext cx="6338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Assigning multiple vectors to each word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A48E0B-5078-4AAB-8E22-D3604D78FAD4}"/>
              </a:ext>
            </a:extLst>
          </p:cNvPr>
          <p:cNvSpPr/>
          <p:nvPr/>
        </p:nvSpPr>
        <p:spPr>
          <a:xfrm>
            <a:off x="658367" y="3980504"/>
            <a:ext cx="80269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multiple vectors from various information</a:t>
            </a:r>
          </a:p>
          <a:p>
            <a:pPr marL="539750" lvl="1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Part-of-Speech (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base: sense2vec [2]</a:t>
            </a:r>
          </a:p>
          <a:p>
            <a:pPr marL="539750" lvl="1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 base: MSSG [3]</a:t>
            </a:r>
          </a:p>
          <a:p>
            <a:pPr marL="539750" lvl="1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WordNet’s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base: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DeConf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[4]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9099F769-3D3D-4990-89DA-C298C8F1F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226621"/>
                  </p:ext>
                </p:extLst>
              </p:nvPr>
            </p:nvGraphicFramePr>
            <p:xfrm>
              <a:off x="4725274" y="2343827"/>
              <a:ext cx="3960000" cy="11887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340000">
                      <a:extLst>
                        <a:ext uri="{9D8B030D-6E8A-4147-A177-3AD203B41FA5}">
                          <a16:colId xmlns:a16="http://schemas.microsoft.com/office/drawing/2014/main" val="34754374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725743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822998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18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sense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vector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</a:t>
                          </a:r>
                          <a:r>
                            <a:rPr kumimoji="1" lang="ja-JP" altLang="en-US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(ruler)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0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9651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 (businessman)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0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9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9F769-3D3D-4990-89DA-C298C8F1F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226621"/>
                  </p:ext>
                </p:extLst>
              </p:nvPr>
            </p:nvGraphicFramePr>
            <p:xfrm>
              <a:off x="4725274" y="2343827"/>
              <a:ext cx="3960000" cy="11887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3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754374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25743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822998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18728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sense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vector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147644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</a:t>
                          </a:r>
                          <a:r>
                            <a:rPr kumimoji="1" lang="ja-JP" altLang="en-US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(ruler)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461" t="-104545" r="-200000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7500" t="-104545" r="-102273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0337" t="-104545" r="-1124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496519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 (businessman)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461" t="-207692" r="-20000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7500" t="-207692" r="-10227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0337" t="-207692" r="-1124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549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BDA926A3-F995-41F0-A080-05E2FC4EB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872295"/>
                  </p:ext>
                </p:extLst>
              </p:nvPr>
            </p:nvGraphicFramePr>
            <p:xfrm>
              <a:off x="895823" y="2349002"/>
              <a:ext cx="2793582" cy="7924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173582">
                      <a:extLst>
                        <a:ext uri="{9D8B030D-6E8A-4147-A177-3AD203B41FA5}">
                          <a16:colId xmlns:a16="http://schemas.microsoft.com/office/drawing/2014/main" val="34754374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725743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822998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18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vector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0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9651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A926A3-F995-41F0-A080-05E2FC4EB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872295"/>
                  </p:ext>
                </p:extLst>
              </p:nvPr>
            </p:nvGraphicFramePr>
            <p:xfrm>
              <a:off x="895823" y="2349002"/>
              <a:ext cx="2793582" cy="7924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1735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754374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25743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822998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18728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word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vector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147644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</a:t>
                          </a:r>
                          <a:endParaRPr kumimoji="1" lang="ja-JP" altLang="en-US" sz="2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6854" t="-107692" r="-20112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6854" t="-107692" r="-10112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6854" t="-107692" r="-1124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496519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21A06C52-4714-41DF-9E1D-78E46BBBC282}"/>
              </a:ext>
            </a:extLst>
          </p:cNvPr>
          <p:cNvSpPr/>
          <p:nvPr/>
        </p:nvSpPr>
        <p:spPr>
          <a:xfrm>
            <a:off x="3883847" y="2609460"/>
            <a:ext cx="566337" cy="67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87150C-9560-4528-9344-0AFC77C11516}"/>
              </a:ext>
            </a:extLst>
          </p:cNvPr>
          <p:cNvSpPr txBox="1"/>
          <p:nvPr/>
        </p:nvSpPr>
        <p:spPr>
          <a:xfrm>
            <a:off x="895824" y="1887836"/>
            <a:ext cx="279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(single) vector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F0588C0-7EBD-42B2-B159-6970F98795CB}"/>
              </a:ext>
            </a:extLst>
          </p:cNvPr>
          <p:cNvSpPr/>
          <p:nvPr/>
        </p:nvSpPr>
        <p:spPr>
          <a:xfrm>
            <a:off x="5182871" y="1889334"/>
            <a:ext cx="3044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 (multiple) vector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4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9B51269-770F-43E9-A7D2-AA0CC5222007}"/>
              </a:ext>
            </a:extLst>
          </p:cNvPr>
          <p:cNvSpPr txBox="1">
            <a:spLocks/>
          </p:cNvSpPr>
          <p:nvPr/>
        </p:nvSpPr>
        <p:spPr>
          <a:xfrm>
            <a:off x="515022" y="4427793"/>
            <a:ext cx="7825086" cy="17555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b="1" u="sng" dirty="0"/>
              <a:t>Datasets for evaluation</a:t>
            </a:r>
          </a:p>
          <a:p>
            <a:pPr marL="354013" indent="-35401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ja-JP" dirty="0"/>
              <a:t>Evaluate how well word vectors are learned</a:t>
            </a:r>
          </a:p>
          <a:p>
            <a:pPr marL="354013" indent="-35401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ja-JP" dirty="0"/>
              <a:t>Assign similarity scores to </a:t>
            </a:r>
            <a:r>
              <a:rPr lang="en-US" altLang="ja-JP" b="1" dirty="0">
                <a:solidFill>
                  <a:srgbClr val="FF0000"/>
                </a:solidFill>
              </a:rPr>
              <a:t>pairs of words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B57896-2374-44DB-93F7-4F84C872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Recent Activities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51269-770F-43E9-A7D2-AA0CC52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22" y="1833927"/>
            <a:ext cx="8159676" cy="872707"/>
          </a:xfrm>
        </p:spPr>
        <p:txBody>
          <a:bodyPr>
            <a:noAutofit/>
          </a:bodyPr>
          <a:lstStyle/>
          <a:p>
            <a:pPr marL="450850" indent="-365125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ja-JP" b="1" dirty="0"/>
              <a:t>Assign a </a:t>
            </a:r>
            <a:r>
              <a:rPr lang="en-US" altLang="ja-JP" b="1" dirty="0">
                <a:solidFill>
                  <a:srgbClr val="FF0000"/>
                </a:solidFill>
              </a:rPr>
              <a:t>single (word)</a:t>
            </a:r>
            <a:r>
              <a:rPr lang="en-US" altLang="ja-JP" b="1" dirty="0"/>
              <a:t> vector to each word</a:t>
            </a:r>
            <a:br>
              <a:rPr lang="en-US" altLang="ja-JP" b="1" dirty="0"/>
            </a:br>
            <a:r>
              <a:rPr lang="en-US" altLang="ja-JP" dirty="0"/>
              <a:t>e.g.) word2vec [1]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4FF76-7E7D-4100-AB30-8EB4AF4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625649E-6838-451C-A2C2-D481FE9B9A49}"/>
              </a:ext>
            </a:extLst>
          </p:cNvPr>
          <p:cNvSpPr txBox="1">
            <a:spLocks/>
          </p:cNvSpPr>
          <p:nvPr/>
        </p:nvSpPr>
        <p:spPr>
          <a:xfrm>
            <a:off x="515022" y="2706634"/>
            <a:ext cx="8494866" cy="14447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365125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ja-JP" b="1" dirty="0"/>
              <a:t>Assign </a:t>
            </a:r>
            <a:r>
              <a:rPr lang="en-US" altLang="ja-JP" b="1" dirty="0">
                <a:solidFill>
                  <a:srgbClr val="55A839"/>
                </a:solidFill>
              </a:rPr>
              <a:t>multiple (sense)</a:t>
            </a:r>
            <a:r>
              <a:rPr lang="en-US" altLang="ja-JP" b="1" dirty="0"/>
              <a:t> vectors to each word</a:t>
            </a:r>
            <a:br>
              <a:rPr lang="en-US" altLang="ja-JP" b="1" dirty="0"/>
            </a:br>
            <a:r>
              <a:rPr lang="en-US" altLang="ja-JP" dirty="0"/>
              <a:t>To prevent individual meanings from being mixed in a single vector</a:t>
            </a:r>
            <a:br>
              <a:rPr lang="en-US" altLang="ja-JP" dirty="0"/>
            </a:br>
            <a:r>
              <a:rPr lang="en-US" altLang="ja-JP" dirty="0"/>
              <a:t>e.g.) sense2vec [2], MSSG [3], and </a:t>
            </a:r>
            <a:r>
              <a:rPr lang="en-US" altLang="ja-JP" dirty="0" err="1"/>
              <a:t>DeConf</a:t>
            </a:r>
            <a:r>
              <a:rPr lang="en-US" altLang="ja-JP" dirty="0"/>
              <a:t> [4]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450850" indent="-365125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ja-JP" b="1" dirty="0">
              <a:solidFill>
                <a:srgbClr val="55A839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5022" y="1292976"/>
            <a:ext cx="2668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5725">
              <a:lnSpc>
                <a:spcPct val="100000"/>
              </a:lnSpc>
            </a:pP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4682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03034-CB5D-44F5-8171-7024151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Word Similarity Dataset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4E5D37-644E-449C-8091-CB97B9FB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AA662017-6BFA-4AA6-97E2-A079BA3F40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737059"/>
                  </p:ext>
                </p:extLst>
              </p:nvPr>
            </p:nvGraphicFramePr>
            <p:xfrm>
              <a:off x="816181" y="4345057"/>
              <a:ext cx="7511637" cy="18288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68000">
                      <a:extLst>
                        <a:ext uri="{9D8B030D-6E8A-4147-A177-3AD203B41FA5}">
                          <a16:colId xmlns:a16="http://schemas.microsoft.com/office/drawing/2014/main" val="3844818945"/>
                        </a:ext>
                      </a:extLst>
                    </a:gridCol>
                    <a:gridCol w="2268000">
                      <a:extLst>
                        <a:ext uri="{9D8B030D-6E8A-4147-A177-3AD203B41FA5}">
                          <a16:colId xmlns:a16="http://schemas.microsoft.com/office/drawing/2014/main" val="3141025283"/>
                        </a:ext>
                      </a:extLst>
                    </a:gridCol>
                    <a:gridCol w="2975637">
                      <a:extLst>
                        <a:ext uri="{9D8B030D-6E8A-4147-A177-3AD203B41FA5}">
                          <a16:colId xmlns:a16="http://schemas.microsoft.com/office/drawing/2014/main" val="2158272275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word 1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word 2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similarity score [0, 10]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286704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king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princess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221394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3.27</m:t>
                              </m:r>
                            </m:oMath>
                          </a14:m>
                          <a:endParaRPr kumimoji="1" lang="en-US" altLang="ja-JP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37926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accomplish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achieve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8.57</m:t>
                              </m:r>
                            </m:oMath>
                          </a14:m>
                          <a:endParaRPr kumimoji="1" lang="en-US" altLang="ja-JP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571233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accomplish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win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7.85</m:t>
                              </m:r>
                            </m:oMath>
                          </a14:m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703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AA662017-6BFA-4AA6-97E2-A079BA3F40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737059"/>
                  </p:ext>
                </p:extLst>
              </p:nvPr>
            </p:nvGraphicFramePr>
            <p:xfrm>
              <a:off x="816181" y="4345057"/>
              <a:ext cx="7511637" cy="18288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68000">
                      <a:extLst>
                        <a:ext uri="{9D8B030D-6E8A-4147-A177-3AD203B41FA5}">
                          <a16:colId xmlns:a16="http://schemas.microsoft.com/office/drawing/2014/main" val="3844818945"/>
                        </a:ext>
                      </a:extLst>
                    </a:gridCol>
                    <a:gridCol w="2268000">
                      <a:extLst>
                        <a:ext uri="{9D8B030D-6E8A-4147-A177-3AD203B41FA5}">
                          <a16:colId xmlns:a16="http://schemas.microsoft.com/office/drawing/2014/main" val="3141025283"/>
                        </a:ext>
                      </a:extLst>
                    </a:gridCol>
                    <a:gridCol w="2975637">
                      <a:extLst>
                        <a:ext uri="{9D8B030D-6E8A-4147-A177-3AD203B41FA5}">
                          <a16:colId xmlns:a16="http://schemas.microsoft.com/office/drawing/2014/main" val="21582722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word 1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word 2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similarity score [0, 10]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2867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king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princess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2352" t="-107895" r="-204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379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accomplish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achieve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2352" t="-210667" r="-204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5712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accomplish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dirty="0"/>
                            <a:t>win</a:t>
                          </a:r>
                          <a:endParaRPr kumimoji="1" lang="ja-JP" altLang="en-US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2352" t="-310667" r="-204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703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6BD2A8-CAAE-4A63-9D1E-6685CF4E46D1}"/>
              </a:ext>
            </a:extLst>
          </p:cNvPr>
          <p:cNvSpPr/>
          <p:nvPr/>
        </p:nvSpPr>
        <p:spPr>
          <a:xfrm>
            <a:off x="466699" y="1289139"/>
            <a:ext cx="8282599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en-US" altLang="ja-JP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SimLex-999 [5]</a:t>
            </a:r>
          </a:p>
          <a:p>
            <a:pPr marL="446088" lvl="1" indent="-354013">
              <a:spcBef>
                <a:spcPts val="1200"/>
              </a:spcBef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Contains 999 pairs of words with </a:t>
            </a:r>
            <a:r>
              <a:rPr lang="en-US" altLang="ja-JP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similarity scores</a:t>
            </a:r>
            <a:br>
              <a:rPr lang="en-US" altLang="ja-JP" sz="24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6088" lvl="1" indent="-354013">
              <a:spcBef>
                <a:spcPts val="1200"/>
              </a:spcBef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Evaluates the rank correlation between 2 ordered lists</a:t>
            </a:r>
            <a:b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of word pairs: </a:t>
            </a:r>
            <a:b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similarity scores </a:t>
            </a:r>
            <a:r>
              <a:rPr lang="en-US" altLang="ja-JP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v.s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. similarities between learned vectors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5D985E5E-7AC1-430F-8A71-9DE86416780C}"/>
              </a:ext>
            </a:extLst>
          </p:cNvPr>
          <p:cNvSpPr/>
          <p:nvPr/>
        </p:nvSpPr>
        <p:spPr>
          <a:xfrm>
            <a:off x="3046369" y="2310697"/>
            <a:ext cx="5281449" cy="510778"/>
          </a:xfrm>
          <a:prstGeom prst="wedgeRoundRectCallout">
            <a:avLst>
              <a:gd name="adj1" fmla="val 16366"/>
              <a:gd name="adj2" fmla="val -6866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lvl="1">
              <a:spcBef>
                <a:spcPts val="1200"/>
              </a:spcBef>
              <a:buClr>
                <a:schemeClr val="accent1"/>
              </a:buClr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averaged scores given by annotators</a:t>
            </a:r>
          </a:p>
        </p:txBody>
      </p:sp>
    </p:spTree>
    <p:extLst>
      <p:ext uri="{BB962C8B-B14F-4D97-AF65-F5344CB8AC3E}">
        <p14:creationId xmlns:p14="http://schemas.microsoft.com/office/powerpoint/2010/main" val="398128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57896-2374-44DB-93F7-4F84C872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51269-770F-43E9-A7D2-AA0CC52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99" y="2139550"/>
            <a:ext cx="7543801" cy="818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b="1" u="sng" dirty="0"/>
              <a:t>Existing datasets</a:t>
            </a:r>
            <a:br>
              <a:rPr lang="en-US" altLang="ja-JP" dirty="0"/>
            </a:br>
            <a:r>
              <a:rPr lang="en-US" altLang="ja-JP" dirty="0"/>
              <a:t>Evaluate similarity between </a:t>
            </a:r>
            <a:r>
              <a:rPr lang="en-US" altLang="ja-JP" b="1" dirty="0"/>
              <a:t>words</a:t>
            </a:r>
            <a:endParaRPr kumimoji="1" lang="en-US" altLang="ja-JP" b="1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4FF76-7E7D-4100-AB30-8EB4AF4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632D58-6F43-44AF-B0B3-15C66E3D8216}"/>
              </a:ext>
            </a:extLst>
          </p:cNvPr>
          <p:cNvSpPr/>
          <p:nvPr/>
        </p:nvSpPr>
        <p:spPr>
          <a:xfrm>
            <a:off x="629927" y="1358728"/>
            <a:ext cx="7884146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Can existing datasets properly evaluate multiple vectors?</a:t>
            </a:r>
            <a:endParaRPr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4313587" y="3021917"/>
            <a:ext cx="3616907" cy="510778"/>
          </a:xfrm>
          <a:prstGeom prst="wedgeRoundRectCallout">
            <a:avLst>
              <a:gd name="adj1" fmla="val -25439"/>
              <a:gd name="adj2" fmla="val -780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word-based evaluation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2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12FC3-C84E-4598-A110-85768BE6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286604"/>
            <a:ext cx="8304410" cy="83190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Word-based Evaluation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1B743E-F474-4251-9620-37B9D30C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823733-D796-45F4-A417-C91C8998BD6E}"/>
              </a:ext>
            </a:extLst>
          </p:cNvPr>
          <p:cNvGrpSpPr/>
          <p:nvPr/>
        </p:nvGrpSpPr>
        <p:grpSpPr>
          <a:xfrm>
            <a:off x="698400" y="3509438"/>
            <a:ext cx="4437520" cy="2519222"/>
            <a:chOff x="861491" y="2949776"/>
            <a:chExt cx="4437520" cy="2560407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688F3F1-B6CE-4B7A-AECE-6EE843F6B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247" y="3503214"/>
              <a:ext cx="1368000" cy="108000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2" descr="ç¤¾é·ã®ã¤ã©ã¹ãï¼ç·æ§ï¼">
              <a:extLst>
                <a:ext uri="{FF2B5EF4-FFF2-40B4-BE49-F238E27FC236}">
                  <a16:creationId xmlns:a16="http://schemas.microsoft.com/office/drawing/2014/main" id="{0B298099-0A82-4ECE-A4B7-3AA0719B7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53" y="4299670"/>
              <a:ext cx="682884" cy="832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図 14" descr="ケーキ, おもちゃ, 室内 が含まれている画像&#10;&#10;高い精度で生成された説明">
              <a:extLst>
                <a:ext uri="{FF2B5EF4-FFF2-40B4-BE49-F238E27FC236}">
                  <a16:creationId xmlns:a16="http://schemas.microsoft.com/office/drawing/2014/main" id="{2252597A-EF11-4E08-BAF7-ACB3F72D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1520" y="2949777"/>
              <a:ext cx="614951" cy="832635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9EF773-710E-4576-96FB-AF671BD0DBA3}"/>
                </a:ext>
              </a:extLst>
            </p:cNvPr>
            <p:cNvSpPr/>
            <p:nvPr/>
          </p:nvSpPr>
          <p:spPr>
            <a:xfrm>
              <a:off x="972182" y="3812121"/>
              <a:ext cx="1793623" cy="343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king (ruler)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EBCDF21-06F2-402E-93BA-E6AD7D7C54C9}"/>
                </a:ext>
              </a:extLst>
            </p:cNvPr>
            <p:cNvSpPr/>
            <p:nvPr/>
          </p:nvSpPr>
          <p:spPr>
            <a:xfrm>
              <a:off x="861491" y="5171629"/>
              <a:ext cx="20150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king (businessman)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6520F0D-E870-4F1F-B85D-E6172D693AB4}"/>
                </a:ext>
              </a:extLst>
            </p:cNvPr>
            <p:cNvSpPr/>
            <p:nvPr/>
          </p:nvSpPr>
          <p:spPr>
            <a:xfrm>
              <a:off x="3619080" y="3817402"/>
              <a:ext cx="15319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queen (ruler)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9" name="Picture 6" descr="ãã¥ã¼ã¸ã·ã£ã³ã»é³æ¥½å®¶ã®ã¤ã©ã¹ãï¼è·æ¥­ï¼">
              <a:extLst>
                <a:ext uri="{FF2B5EF4-FFF2-40B4-BE49-F238E27FC236}">
                  <a16:creationId xmlns:a16="http://schemas.microsoft.com/office/drawing/2014/main" id="{F21C9FBA-EA57-481E-AA06-28823D41A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236" y="4246636"/>
              <a:ext cx="435610" cy="917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FD3F90A-82DF-4436-92C4-CB6437BFF3D8}"/>
                </a:ext>
              </a:extLst>
            </p:cNvPr>
            <p:cNvSpPr/>
            <p:nvPr/>
          </p:nvSpPr>
          <p:spPr>
            <a:xfrm>
              <a:off x="3413434" y="5171629"/>
              <a:ext cx="18855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queen (musician)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34BEA74A-B655-491B-B0C1-D7A8A821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1977" y="2949776"/>
              <a:ext cx="688493" cy="883625"/>
            </a:xfrm>
            <a:prstGeom prst="rect">
              <a:avLst/>
            </a:prstGeom>
          </p:spPr>
        </p:pic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6AB8DFC-EA85-4A32-9D4E-A5652E66C93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47" y="3503214"/>
              <a:ext cx="1368000" cy="108000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F30A18E-164B-443C-BF8A-ABD32A96C19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47" y="4715988"/>
              <a:ext cx="136800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D8E285E9-33C3-4A09-87A4-2CA2C08F3942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47" y="3366095"/>
              <a:ext cx="136800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E87CAAD-782D-41AC-85DC-484A7E2F6D38}"/>
              </a:ext>
            </a:extLst>
          </p:cNvPr>
          <p:cNvSpPr/>
          <p:nvPr/>
        </p:nvSpPr>
        <p:spPr>
          <a:xfrm>
            <a:off x="551201" y="1990672"/>
            <a:ext cx="8355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some summarized value such as </a:t>
            </a:r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3188E6-B2B6-4D47-96B0-BD73DE7905DD}"/>
              </a:ext>
            </a:extLst>
          </p:cNvPr>
          <p:cNvSpPr/>
          <p:nvPr/>
        </p:nvSpPr>
        <p:spPr>
          <a:xfrm>
            <a:off x="551201" y="1359988"/>
            <a:ext cx="785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Assigns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single similarity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 to a pair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1BD5FE92-0BAA-4EB9-9654-BE71B3E58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099609"/>
                  </p:ext>
                </p:extLst>
              </p:nvPr>
            </p:nvGraphicFramePr>
            <p:xfrm>
              <a:off x="1336613" y="2793723"/>
              <a:ext cx="6785149" cy="4572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553">
                      <a:extLst>
                        <a:ext uri="{9D8B030D-6E8A-4147-A177-3AD203B41FA5}">
                          <a16:colId xmlns:a16="http://schemas.microsoft.com/office/drawing/2014/main" val="1270005909"/>
                        </a:ext>
                      </a:extLst>
                    </a:gridCol>
                    <a:gridCol w="1654596">
                      <a:extLst>
                        <a:ext uri="{9D8B030D-6E8A-4147-A177-3AD203B41FA5}">
                          <a16:colId xmlns:a16="http://schemas.microsoft.com/office/drawing/2014/main" val="3060013880"/>
                        </a:ext>
                      </a:extLst>
                    </a:gridCol>
                    <a:gridCol w="2844000">
                      <a:extLst>
                        <a:ext uri="{9D8B030D-6E8A-4147-A177-3AD203B41FA5}">
                          <a16:colId xmlns:a16="http://schemas.microsoft.com/office/drawing/2014/main" val="764435219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</a:t>
                          </a:r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queen</a:t>
                          </a:r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221394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/>
                            <a:t> e.g.</a:t>
                          </a:r>
                          <a:r>
                            <a:rPr kumimoji="1" lang="en-US" altLang="ja-JP" sz="2400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ja-JP" sz="2400" b="0" i="0" dirty="0" smtClean="0">
                                  <a:latin typeface="Cambria Math" panose="02040503050406030204" pitchFamily="18" charset="0"/>
                                </a:rPr>
                                <m:t>.00</m:t>
                              </m:r>
                            </m:oMath>
                          </a14:m>
                          <a:endParaRPr kumimoji="1" lang="en-US" altLang="ja-JP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164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1BD5FE92-0BAA-4EB9-9654-BE71B3E58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099609"/>
                  </p:ext>
                </p:extLst>
              </p:nvPr>
            </p:nvGraphicFramePr>
            <p:xfrm>
              <a:off x="1336613" y="2793723"/>
              <a:ext cx="6785149" cy="4572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553">
                      <a:extLst>
                        <a:ext uri="{9D8B030D-6E8A-4147-A177-3AD203B41FA5}">
                          <a16:colId xmlns:a16="http://schemas.microsoft.com/office/drawing/2014/main" val="1270005909"/>
                        </a:ext>
                      </a:extLst>
                    </a:gridCol>
                    <a:gridCol w="1654596">
                      <a:extLst>
                        <a:ext uri="{9D8B030D-6E8A-4147-A177-3AD203B41FA5}">
                          <a16:colId xmlns:a16="http://schemas.microsoft.com/office/drawing/2014/main" val="3060013880"/>
                        </a:ext>
                      </a:extLst>
                    </a:gridCol>
                    <a:gridCol w="2844000">
                      <a:extLst>
                        <a:ext uri="{9D8B030D-6E8A-4147-A177-3AD203B41FA5}">
                          <a16:colId xmlns:a16="http://schemas.microsoft.com/office/drawing/2014/main" val="7644352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king</a:t>
                          </a:r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queen</a:t>
                          </a:r>
                          <a:endParaRPr kumimoji="1" lang="ja-JP" alt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138544" t="-10526" r="-214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1640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30EDE73-F281-4B13-BDE5-E1C7A4D6D739}"/>
              </a:ext>
            </a:extLst>
          </p:cNvPr>
          <p:cNvGrpSpPr/>
          <p:nvPr/>
        </p:nvGrpSpPr>
        <p:grpSpPr>
          <a:xfrm>
            <a:off x="4897137" y="4053974"/>
            <a:ext cx="4095146" cy="1061404"/>
            <a:chOff x="5058905" y="3594977"/>
            <a:chExt cx="4095146" cy="1061404"/>
          </a:xfrm>
        </p:grpSpPr>
        <p:sp>
          <p:nvSpPr>
            <p:cNvPr id="34" name="吹き出し: 角を丸めた四角形 28">
              <a:extLst>
                <a:ext uri="{FF2B5EF4-FFF2-40B4-BE49-F238E27FC236}">
                  <a16:creationId xmlns:a16="http://schemas.microsoft.com/office/drawing/2014/main" id="{24DCBF9F-405A-43E4-93E4-57EEC8AC196A}"/>
                </a:ext>
              </a:extLst>
            </p:cNvPr>
            <p:cNvSpPr/>
            <p:nvPr/>
          </p:nvSpPr>
          <p:spPr>
            <a:xfrm>
              <a:off x="6056009" y="4067725"/>
              <a:ext cx="2637378" cy="510778"/>
            </a:xfrm>
            <a:prstGeom prst="wedgeRoundRectCallout">
              <a:avLst>
                <a:gd name="adj1" fmla="val -46670"/>
                <a:gd name="adj2" fmla="val -38178"/>
                <a:gd name="adj3" fmla="val 16667"/>
              </a:avLst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>
              <a:spAutoFit/>
            </a:bodyPr>
            <a:lstStyle/>
            <a:p>
              <a:r>
                <a:rPr lang="en-US" altLang="ja-JP" sz="2400" u="heavy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FF0000"/>
                    </a:solidFill>
                  </a:uFill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n-US" altLang="ja-JP" sz="2400" b="1" u="heavy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FF0000"/>
                    </a:solidFill>
                  </a:uFill>
                  <a:latin typeface="Segoe UI" panose="020B0502040204020203" pitchFamily="34" charset="0"/>
                  <a:cs typeface="Segoe UI" panose="020B0502040204020203" pitchFamily="34" charset="0"/>
                </a:rPr>
                <a:t>a single value</a:t>
              </a:r>
              <a:endParaRPr lang="ja-JP" altLang="en-US" sz="2400" b="1" u="heavy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1B059582-DA2B-48EA-B955-92AB9A125255}"/>
                </a:ext>
              </a:extLst>
            </p:cNvPr>
            <p:cNvSpPr/>
            <p:nvPr/>
          </p:nvSpPr>
          <p:spPr>
            <a:xfrm>
              <a:off x="5182057" y="4073678"/>
              <a:ext cx="873952" cy="582703"/>
            </a:xfrm>
            <a:prstGeom prst="rightArrow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7EA06F0-13BA-4C10-9DF9-8BD2732ED76B}"/>
                </a:ext>
              </a:extLst>
            </p:cNvPr>
            <p:cNvSpPr/>
            <p:nvPr/>
          </p:nvSpPr>
          <p:spPr>
            <a:xfrm>
              <a:off x="5058905" y="3594977"/>
              <a:ext cx="40951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FF0000"/>
                    </a:solidFill>
                  </a:uFill>
                  <a:latin typeface="Segoe UI" panose="020B0502040204020203" pitchFamily="34" charset="0"/>
                  <a:cs typeface="Segoe UI" panose="020B0502040204020203" pitchFamily="34" charset="0"/>
                </a:rPr>
                <a:t>summarizing multiple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85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57896-2374-44DB-93F7-4F84C872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51269-770F-43E9-A7D2-AA0CC52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99" y="2139550"/>
            <a:ext cx="7543801" cy="818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b="1" u="sng" dirty="0"/>
              <a:t>Existing datasets</a:t>
            </a:r>
            <a:br>
              <a:rPr lang="en-US" altLang="ja-JP" dirty="0"/>
            </a:br>
            <a:r>
              <a:rPr lang="en-US" altLang="ja-JP" dirty="0"/>
              <a:t>Evaluate similarity between </a:t>
            </a:r>
            <a:r>
              <a:rPr lang="en-US" altLang="ja-JP" b="1" dirty="0"/>
              <a:t>words</a:t>
            </a:r>
            <a:endParaRPr kumimoji="1" lang="en-US" altLang="ja-JP" b="1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4FF76-7E7D-4100-AB30-8EB4AF4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0CB4-087C-4BCF-8AB8-9C1B2AB2A9A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632D58-6F43-44AF-B0B3-15C66E3D8216}"/>
              </a:ext>
            </a:extLst>
          </p:cNvPr>
          <p:cNvSpPr/>
          <p:nvPr/>
        </p:nvSpPr>
        <p:spPr>
          <a:xfrm>
            <a:off x="629927" y="1358728"/>
            <a:ext cx="7884146" cy="614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Can existing datasets properly evaluate multiple vectors?</a:t>
            </a:r>
            <a:endParaRPr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4313587" y="3021917"/>
            <a:ext cx="3616907" cy="510778"/>
          </a:xfrm>
          <a:prstGeom prst="wedgeRoundRectCallout">
            <a:avLst>
              <a:gd name="adj1" fmla="val -25439"/>
              <a:gd name="adj2" fmla="val -780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word-based evaluation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AFDB18A-25B6-4706-80E0-F9CF962497EB}"/>
              </a:ext>
            </a:extLst>
          </p:cNvPr>
          <p:cNvSpPr/>
          <p:nvPr/>
        </p:nvSpPr>
        <p:spPr>
          <a:xfrm>
            <a:off x="629927" y="3337721"/>
            <a:ext cx="1769166" cy="47406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5A4048-8CE4-4665-96EC-2A7198E973AA}"/>
              </a:ext>
            </a:extLst>
          </p:cNvPr>
          <p:cNvGrpSpPr/>
          <p:nvPr/>
        </p:nvGrpSpPr>
        <p:grpSpPr>
          <a:xfrm>
            <a:off x="478071" y="3899876"/>
            <a:ext cx="4437520" cy="2327687"/>
            <a:chOff x="861491" y="2949776"/>
            <a:chExt cx="4437520" cy="2560407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85FD2C1-7D36-48B7-88F3-DE8A11D4D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247" y="3503214"/>
              <a:ext cx="1368000" cy="108000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ç¤¾é·ã®ã¤ã©ã¹ãï¼ç·æ§ï¼">
              <a:extLst>
                <a:ext uri="{FF2B5EF4-FFF2-40B4-BE49-F238E27FC236}">
                  <a16:creationId xmlns:a16="http://schemas.microsoft.com/office/drawing/2014/main" id="{456BD3B0-E7A4-4F49-A127-80966B52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53" y="4299670"/>
              <a:ext cx="682884" cy="832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図 10" descr="ケーキ, おもちゃ, 室内 が含まれている画像&#10;&#10;高い精度で生成された説明">
              <a:extLst>
                <a:ext uri="{FF2B5EF4-FFF2-40B4-BE49-F238E27FC236}">
                  <a16:creationId xmlns:a16="http://schemas.microsoft.com/office/drawing/2014/main" id="{8438492F-C1C7-4413-94DF-A13044AD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1520" y="2949777"/>
              <a:ext cx="614951" cy="832635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F266857-5850-4473-AEE1-E5075DB48F69}"/>
                </a:ext>
              </a:extLst>
            </p:cNvPr>
            <p:cNvSpPr/>
            <p:nvPr/>
          </p:nvSpPr>
          <p:spPr>
            <a:xfrm>
              <a:off x="972182" y="3812121"/>
              <a:ext cx="1793623" cy="343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king (ruler)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C5D9CBF-31B1-41B0-AB96-17B333FE45BD}"/>
                </a:ext>
              </a:extLst>
            </p:cNvPr>
            <p:cNvSpPr/>
            <p:nvPr/>
          </p:nvSpPr>
          <p:spPr>
            <a:xfrm>
              <a:off x="861491" y="5171629"/>
              <a:ext cx="20150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king (businessman)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26CDDC3-891F-4CCB-A1B9-DD3FE0DD142E}"/>
                </a:ext>
              </a:extLst>
            </p:cNvPr>
            <p:cNvSpPr/>
            <p:nvPr/>
          </p:nvSpPr>
          <p:spPr>
            <a:xfrm>
              <a:off x="3619080" y="3817402"/>
              <a:ext cx="15319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queen (ruler)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6" descr="ãã¥ã¼ã¸ã·ã£ã³ã»é³æ¥½å®¶ã®ã¤ã©ã¹ãï¼è·æ¥­ï¼">
              <a:extLst>
                <a:ext uri="{FF2B5EF4-FFF2-40B4-BE49-F238E27FC236}">
                  <a16:creationId xmlns:a16="http://schemas.microsoft.com/office/drawing/2014/main" id="{CCA707D9-CD4B-47DD-A008-6610E65DE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236" y="4246636"/>
              <a:ext cx="435610" cy="917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6909C2B-3ECB-497C-B3DA-7EF9516FE216}"/>
                </a:ext>
              </a:extLst>
            </p:cNvPr>
            <p:cNvSpPr/>
            <p:nvPr/>
          </p:nvSpPr>
          <p:spPr>
            <a:xfrm>
              <a:off x="3413434" y="5171629"/>
              <a:ext cx="18855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queen (musician)</a:t>
              </a:r>
              <a:endPara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A469468-0A28-48DF-B498-26711DD76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1977" y="2949776"/>
              <a:ext cx="688493" cy="883625"/>
            </a:xfrm>
            <a:prstGeom prst="rect">
              <a:avLst/>
            </a:prstGeom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9C9C1CB-275D-4C53-B1CD-A0D781E2C8C4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47" y="3503214"/>
              <a:ext cx="1368000" cy="108000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18F594B-CA15-4C8F-A9B1-58CF394A4E5E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47" y="4715988"/>
              <a:ext cx="136800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F8F1EE9-F5E9-4E08-8B03-B1287663620C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47" y="3366095"/>
              <a:ext cx="136800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7199FFBB-F0FD-499A-BDCC-8A3E08E37B5C}"/>
              </a:ext>
            </a:extLst>
          </p:cNvPr>
          <p:cNvSpPr/>
          <p:nvPr/>
        </p:nvSpPr>
        <p:spPr>
          <a:xfrm rot="10800000">
            <a:off x="4767582" y="4104921"/>
            <a:ext cx="607618" cy="563366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3882444-2A6B-4461-99A6-82C47BC9E275}"/>
              </a:ext>
            </a:extLst>
          </p:cNvPr>
          <p:cNvSpPr/>
          <p:nvPr/>
        </p:nvSpPr>
        <p:spPr>
          <a:xfrm>
            <a:off x="5485892" y="4153539"/>
            <a:ext cx="3256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in </a:t>
            </a:r>
            <a:r>
              <a:rPr lang="en-US" altLang="ja-JP" sz="24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en-US" altLang="ja-JP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contexts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7BA51D1-70EC-41D5-9AB6-1C60007C0631}"/>
              </a:ext>
            </a:extLst>
          </p:cNvPr>
          <p:cNvSpPr/>
          <p:nvPr/>
        </p:nvSpPr>
        <p:spPr>
          <a:xfrm>
            <a:off x="836099" y="3875582"/>
            <a:ext cx="3820790" cy="1130788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記号 29">
            <a:extLst>
              <a:ext uri="{FF2B5EF4-FFF2-40B4-BE49-F238E27FC236}">
                <a16:creationId xmlns:a16="http://schemas.microsoft.com/office/drawing/2014/main" id="{F70F02AE-B891-41CA-8CF1-6AD811FD97D8}"/>
              </a:ext>
            </a:extLst>
          </p:cNvPr>
          <p:cNvSpPr/>
          <p:nvPr/>
        </p:nvSpPr>
        <p:spPr>
          <a:xfrm>
            <a:off x="2183607" y="4989132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記号 30">
            <a:extLst>
              <a:ext uri="{FF2B5EF4-FFF2-40B4-BE49-F238E27FC236}">
                <a16:creationId xmlns:a16="http://schemas.microsoft.com/office/drawing/2014/main" id="{CF21AA67-B40F-42B2-AED1-81A37903B8EF}"/>
              </a:ext>
            </a:extLst>
          </p:cNvPr>
          <p:cNvSpPr/>
          <p:nvPr/>
        </p:nvSpPr>
        <p:spPr>
          <a:xfrm>
            <a:off x="2949381" y="4997950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記号 31">
            <a:extLst>
              <a:ext uri="{FF2B5EF4-FFF2-40B4-BE49-F238E27FC236}">
                <a16:creationId xmlns:a16="http://schemas.microsoft.com/office/drawing/2014/main" id="{A40EA070-EA5A-4A05-BCEB-C5B6B8622C08}"/>
              </a:ext>
            </a:extLst>
          </p:cNvPr>
          <p:cNvSpPr/>
          <p:nvPr/>
        </p:nvSpPr>
        <p:spPr>
          <a:xfrm>
            <a:off x="2566494" y="5349132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1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レトロスペクト">
  <a:themeElements>
    <a:clrScheme name="ユーザー定義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9DD9"/>
      </a:accent1>
      <a:accent2>
        <a:srgbClr val="0F6FC6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15371</TotalTime>
  <Words>4082</Words>
  <Application>Microsoft Office PowerPoint</Application>
  <PresentationFormat>画面に合わせる (4:3)</PresentationFormat>
  <Paragraphs>714</Paragraphs>
  <Slides>31</Slides>
  <Notes>30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Cambria Math</vt:lpstr>
      <vt:lpstr>Segoe UI</vt:lpstr>
      <vt:lpstr>Segoe UI Black</vt:lpstr>
      <vt:lpstr>Wingdings</vt:lpstr>
      <vt:lpstr>レトロスペクト</vt:lpstr>
      <vt:lpstr>Constructing Dataset Based on  Concept Hierarchy for Evaluating Word Vectors Learned from Multisense Words</vt:lpstr>
      <vt:lpstr>Background</vt:lpstr>
      <vt:lpstr>Existing Techiniques</vt:lpstr>
      <vt:lpstr>Leaning Sense Vectors</vt:lpstr>
      <vt:lpstr>Recent Activities</vt:lpstr>
      <vt:lpstr>Word Similarity Dataset</vt:lpstr>
      <vt:lpstr>Motivation</vt:lpstr>
      <vt:lpstr>Word-based Evaluation</vt:lpstr>
      <vt:lpstr>Motivation</vt:lpstr>
      <vt:lpstr>Purpose</vt:lpstr>
      <vt:lpstr>Our Approach</vt:lpstr>
      <vt:lpstr>Overview of Dataset</vt:lpstr>
      <vt:lpstr>How to Get Related Words</vt:lpstr>
      <vt:lpstr>WordNet v.s. BabelNet</vt:lpstr>
      <vt:lpstr>Combining WordNet &amp; BabelNet</vt:lpstr>
      <vt:lpstr>Removing Inappropriate Words</vt:lpstr>
      <vt:lpstr>Evaluation Metric</vt:lpstr>
      <vt:lpstr>Evaluation Method</vt:lpstr>
      <vt:lpstr>Case of “accomplish” vectors</vt:lpstr>
      <vt:lpstr>Experiments</vt:lpstr>
      <vt:lpstr>Word Vectors to Evaluate</vt:lpstr>
      <vt:lpstr>Influence of  the Number of Neighbor Words</vt:lpstr>
      <vt:lpstr>Influence of  the Existence of Compound Words</vt:lpstr>
      <vt:lpstr>Influence of  the Number of Sense Vectors</vt:lpstr>
      <vt:lpstr>Comparison with SimLex-999</vt:lpstr>
      <vt:lpstr>Conclusion</vt:lpstr>
      <vt:lpstr>References 1</vt:lpstr>
      <vt:lpstr>References 2</vt:lpstr>
      <vt:lpstr>Non-existent Meaning</vt:lpstr>
      <vt:lpstr>Learning Different Meaning</vt:lpstr>
      <vt:lpstr>To Improve Evaluation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とも</dc:creator>
  <cp:lastModifiedBy>禎晃 山崎</cp:lastModifiedBy>
  <cp:revision>445</cp:revision>
  <dcterms:created xsi:type="dcterms:W3CDTF">2019-07-15T16:44:06Z</dcterms:created>
  <dcterms:modified xsi:type="dcterms:W3CDTF">2019-08-27T21:14:44Z</dcterms:modified>
</cp:coreProperties>
</file>